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31"/>
  </p:notesMasterIdLst>
  <p:sldIdLst>
    <p:sldId id="356" r:id="rId2"/>
    <p:sldId id="281" r:id="rId3"/>
    <p:sldId id="282" r:id="rId4"/>
    <p:sldId id="283" r:id="rId5"/>
    <p:sldId id="284" r:id="rId6"/>
    <p:sldId id="285" r:id="rId7"/>
    <p:sldId id="286" r:id="rId8"/>
    <p:sldId id="360" r:id="rId9"/>
    <p:sldId id="287" r:id="rId10"/>
    <p:sldId id="288" r:id="rId11"/>
    <p:sldId id="361" r:id="rId12"/>
    <p:sldId id="290" r:id="rId13"/>
    <p:sldId id="291" r:id="rId14"/>
    <p:sldId id="362" r:id="rId15"/>
    <p:sldId id="292" r:id="rId16"/>
    <p:sldId id="293" r:id="rId17"/>
    <p:sldId id="294" r:id="rId18"/>
    <p:sldId id="295" r:id="rId19"/>
    <p:sldId id="296" r:id="rId20"/>
    <p:sldId id="357" r:id="rId21"/>
    <p:sldId id="297" r:id="rId22"/>
    <p:sldId id="298" r:id="rId23"/>
    <p:sldId id="299" r:id="rId24"/>
    <p:sldId id="358" r:id="rId25"/>
    <p:sldId id="368" r:id="rId26"/>
    <p:sldId id="371" r:id="rId27"/>
    <p:sldId id="372" r:id="rId28"/>
    <p:sldId id="373" r:id="rId29"/>
    <p:sldId id="376" r:id="rId3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B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213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.jpe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.jpe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.jpe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.jpe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jpe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1.jpe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.jpe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FFAF3-710A-43C4-9915-7521898B844A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08F5-CCC8-4DFE-BEDA-305CA78F2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1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08F5-CCC8-4DFE-BEDA-305CA78F2A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08F5-CCC8-4DFE-BEDA-305CA78F2A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E3A6-2917-4EBE-B0E9-865FD4ADAB2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CF5-D3DA-4C23-98CA-A9A61B80B4E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22B8-4987-4477-B971-7713E36793B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4522-0AB7-40F7-8EEE-7146F429B7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472" y="1357298"/>
            <a:ext cx="7996145" cy="57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24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C000"/>
                </a:solidFill>
              </a:rPr>
              <a:t> </a:t>
            </a:r>
            <a:fld id="{A6E3D0F1-D699-402B-B25C-1BC876A65572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7239-C284-4702-864F-A49285F47C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28-1974-434A-85CB-D17928FE375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DA5A-3B56-4750-85A1-6ECBAAAEA34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2561-4C43-4677-984C-F24F89856DE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845F-3BCE-4ADF-B39B-CCB30BE391C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C4AD-81FD-410F-9075-0C4B1C68F18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20E-2122-41CB-9579-0C2EF84270A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D84F-0818-4512-8974-730C3B5B770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6" y="2786058"/>
            <a:ext cx="8786842" cy="1071570"/>
          </a:xfrm>
        </p:spPr>
        <p:txBody>
          <a:bodyPr/>
          <a:lstStyle/>
          <a:p>
            <a:r>
              <a:rPr lang="de-DE" sz="4800" smtClean="0"/>
              <a:t>Medan Listrik dan Medan Magnet</a:t>
            </a:r>
            <a:endParaRPr lang="de-DE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Pertemuan ke-6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214290"/>
            <a:ext cx="91440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Representasi flux dari medan vektor (1)</a:t>
            </a:r>
            <a:endParaRPr lang="de-DE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Vektor dinyatakan dalam magnitude dan arah</a:t>
            </a:r>
          </a:p>
          <a:p>
            <a:r>
              <a:rPr lang="de-DE" sz="2800" dirty="0" smtClean="0"/>
              <a:t>Penggambaran medan vektor yang baik dilakukan dengan menggunakan flux</a:t>
            </a:r>
          </a:p>
          <a:p>
            <a:r>
              <a:rPr lang="de-DE" sz="2800" dirty="0" smtClean="0"/>
              <a:t>Flux merupakan garis  panah dengan panjang yang sama dimana panah menyatakan arah medan vektor</a:t>
            </a:r>
          </a:p>
          <a:p>
            <a:r>
              <a:rPr lang="de-DE" sz="2800" dirty="0" smtClean="0"/>
              <a:t>Kuatnya medan vektor dinyatakan oleh kerapatan dari garis-garis panah. Semakin rapat artinya medan semakin kuat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21664"/>
          </a:xfrm>
        </p:spPr>
        <p:txBody>
          <a:bodyPr>
            <a:normAutofit fontScale="90000"/>
          </a:bodyPr>
          <a:lstStyle/>
          <a:p>
            <a:r>
              <a:rPr lang="de-DE" sz="4400" dirty="0" smtClean="0"/>
              <a:t>Representasi flux dari medan vektor (2)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8001000" cy="178356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Untuk penggambaran yg lebih akurat, representasi dari garis flux dinyatakan oleh variabel </a:t>
            </a:r>
            <a:r>
              <a:rPr lang="de-DE" b="1" i="1" dirty="0" smtClean="0"/>
              <a:t>D</a:t>
            </a:r>
            <a:r>
              <a:rPr lang="de-DE" dirty="0" smtClean="0"/>
              <a:t> (rapat flux listrik) yang arahnya searah dengan </a:t>
            </a:r>
            <a:r>
              <a:rPr lang="de-DE" b="1" i="1" dirty="0" smtClean="0"/>
              <a:t>E</a:t>
            </a:r>
            <a:r>
              <a:rPr lang="de-DE" b="1" dirty="0" smtClean="0"/>
              <a:t>,  </a:t>
            </a:r>
            <a:r>
              <a:rPr lang="de-DE" dirty="0" smtClean="0"/>
              <a:t>dimana</a:t>
            </a:r>
            <a:r>
              <a:rPr lang="de-DE" b="1" dirty="0" smtClean="0"/>
              <a:t> </a:t>
            </a:r>
            <a:r>
              <a:rPr lang="de-DE" b="1" i="1" dirty="0" smtClean="0"/>
              <a:t>D</a:t>
            </a:r>
            <a:r>
              <a:rPr lang="de-DE" i="1" dirty="0" smtClean="0"/>
              <a:t> = </a:t>
            </a:r>
            <a:r>
              <a:rPr lang="de-DE" i="1" dirty="0" smtClean="0">
                <a:sym typeface="Symbol" pitchFamily="18" charset="2"/>
              </a:rPr>
              <a:t></a:t>
            </a:r>
            <a:r>
              <a:rPr lang="de-DE" i="1" baseline="-25000" dirty="0" smtClean="0">
                <a:sym typeface="Symbol" pitchFamily="18" charset="2"/>
              </a:rPr>
              <a:t>0 </a:t>
            </a:r>
            <a:r>
              <a:rPr lang="de-DE" b="1" i="1" dirty="0" smtClean="0"/>
              <a:t>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90000"/>
          </a:blip>
          <a:srcRect/>
          <a:stretch>
            <a:fillRect/>
          </a:stretch>
        </p:blipFill>
        <p:spPr bwMode="auto">
          <a:xfrm>
            <a:off x="685800" y="2254250"/>
            <a:ext cx="2728913" cy="201295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12000" contrast="78000"/>
          </a:blip>
          <a:srcRect/>
          <a:stretch>
            <a:fillRect/>
          </a:stretch>
        </p:blipFill>
        <p:spPr bwMode="auto">
          <a:xfrm>
            <a:off x="3962400" y="2178050"/>
            <a:ext cx="2019300" cy="200025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lum bright="6000" contrast="84000"/>
          </a:blip>
          <a:srcRect/>
          <a:stretch>
            <a:fillRect/>
          </a:stretch>
        </p:blipFill>
        <p:spPr bwMode="auto">
          <a:xfrm>
            <a:off x="6705600" y="2178050"/>
            <a:ext cx="1846263" cy="1990725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164465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 smtClean="0"/>
              <a:t>JELEK</a:t>
            </a:r>
            <a:endParaRPr lang="de-DE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24600" y="15367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/>
              <a:t>BENAR : NONUNIFORM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0" y="164465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/>
              <a:t>BENAR : UNIFORM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Medan Magnet - Sejarah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440"/>
            <a:ext cx="8686800" cy="475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 smtClean="0"/>
              <a:t>Jenis lain dari medan vektor adalah medan magnet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Dapat </a:t>
            </a:r>
            <a:r>
              <a:rPr lang="de-DE" sz="2800" dirty="0"/>
              <a:t>dilihat </a:t>
            </a:r>
            <a:r>
              <a:rPr lang="de-DE" sz="2800" dirty="0" smtClean="0"/>
              <a:t>pada serbuk besi yang mengalami gaya jika didekatkan magnet permanen </a:t>
            </a: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Oersted (1820) menemukan bahwa magnet </a:t>
            </a:r>
            <a:r>
              <a:rPr lang="de-DE" sz="2800"/>
              <a:t>yang </a:t>
            </a:r>
            <a:r>
              <a:rPr lang="de-DE" sz="2800" smtClean="0"/>
              <a:t>diletakan di </a:t>
            </a:r>
            <a:r>
              <a:rPr lang="de-DE" sz="2800" dirty="0"/>
              <a:t>dekat kabel yang berarus listrik akan bergerak sendiri sampai tegak lurus terhadap kabel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Ampere menyatakan bahwa </a:t>
            </a:r>
            <a:r>
              <a:rPr lang="de-DE" sz="2800" dirty="0" smtClean="0"/>
              <a:t>kawat yang berarus </a:t>
            </a:r>
            <a:r>
              <a:rPr lang="de-DE" sz="2800" dirty="0"/>
              <a:t>juga memberikan gaya pada </a:t>
            </a:r>
            <a:r>
              <a:rPr lang="de-DE" sz="2800" dirty="0" smtClean="0"/>
              <a:t>kawat lain yg berarus dan </a:t>
            </a:r>
            <a:r>
              <a:rPr lang="de-DE" sz="2800" dirty="0"/>
              <a:t>gaya ini dapat digantikan dengan magnet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Biot-Savart berhasil mengkuantisasikan rapat flux magnet </a:t>
            </a:r>
            <a:r>
              <a:rPr lang="de-DE" sz="2800" b="1" dirty="0" smtClean="0"/>
              <a:t>B </a:t>
            </a:r>
            <a:r>
              <a:rPr lang="de-DE" sz="2800" dirty="0" smtClean="0"/>
              <a:t>dengan arus listrik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915400" cy="1143000"/>
          </a:xfrm>
        </p:spPr>
        <p:txBody>
          <a:bodyPr>
            <a:normAutofit/>
          </a:bodyPr>
          <a:lstStyle/>
          <a:p>
            <a:r>
              <a:rPr lang="de-DE" sz="4000" dirty="0"/>
              <a:t>Medan Magnet – Hk. Biot-Savart </a:t>
            </a:r>
            <a:r>
              <a:rPr lang="de-DE" sz="4000" dirty="0" smtClean="0"/>
              <a:t>(1)</a:t>
            </a:r>
            <a:endParaRPr lang="de-DE" sz="40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177242" cy="482443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 smtClean="0"/>
              <a:t>Hukum Biot-Savart mengkuantisasikan rapat flux magnet B yang dihasilkan oleh elemen arus diferesial </a:t>
            </a:r>
            <a:r>
              <a:rPr lang="de-DE" sz="3200" b="1" i="1" dirty="0" smtClean="0"/>
              <a:t>I</a:t>
            </a:r>
            <a:r>
              <a:rPr lang="de-DE" sz="3200" i="1" dirty="0" smtClean="0"/>
              <a:t> dl </a:t>
            </a:r>
          </a:p>
          <a:p>
            <a:r>
              <a:rPr lang="de-DE" sz="3200" dirty="0" smtClean="0"/>
              <a:t>Dari percobaan diketahui bahwa gaya pada sebuah magnet yang disebabkan oleh flux magnet hasil dari sebuah kawat panjang dengan arus </a:t>
            </a:r>
            <a:r>
              <a:rPr lang="de-DE" sz="3200" i="1" dirty="0" smtClean="0"/>
              <a:t>I </a:t>
            </a:r>
            <a:r>
              <a:rPr lang="de-DE" sz="3200" smtClean="0"/>
              <a:t>adalah </a:t>
            </a:r>
            <a:r>
              <a:rPr lang="de-DE" sz="3200" b="1" i="1" smtClean="0"/>
              <a:t>F</a:t>
            </a:r>
            <a:r>
              <a:rPr lang="de-DE" sz="3200" i="1" smtClean="0"/>
              <a:t>= </a:t>
            </a:r>
            <a:r>
              <a:rPr lang="de-DE" sz="3200" i="1" dirty="0"/>
              <a:t>m</a:t>
            </a:r>
            <a:r>
              <a:rPr lang="de-DE" sz="3200" b="1" i="1" dirty="0"/>
              <a:t>B</a:t>
            </a:r>
            <a:r>
              <a:rPr lang="de-DE" sz="3200" i="1" dirty="0"/>
              <a:t> </a:t>
            </a:r>
            <a:r>
              <a:rPr lang="de-DE" sz="3200" dirty="0"/>
              <a:t>(</a:t>
            </a:r>
            <a:r>
              <a:rPr lang="de-DE" sz="3200"/>
              <a:t>analog </a:t>
            </a:r>
            <a:r>
              <a:rPr lang="de-DE" sz="3200" smtClean="0"/>
              <a:t>dengan </a:t>
            </a:r>
            <a:r>
              <a:rPr lang="de-DE" sz="3200" b="1" i="1" smtClean="0"/>
              <a:t>F</a:t>
            </a:r>
            <a:r>
              <a:rPr lang="de-DE" sz="3200" i="1" smtClean="0"/>
              <a:t> </a:t>
            </a:r>
            <a:r>
              <a:rPr lang="de-DE" sz="3200" i="1" dirty="0"/>
              <a:t>= Q</a:t>
            </a:r>
            <a:r>
              <a:rPr lang="de-DE" sz="3200" b="1" i="1" dirty="0"/>
              <a:t>E</a:t>
            </a:r>
            <a:r>
              <a:rPr lang="de-DE" sz="3200" dirty="0" smtClean="0"/>
              <a:t>), dimana </a:t>
            </a:r>
            <a:r>
              <a:rPr lang="de-DE" sz="3200" i="1" dirty="0" smtClean="0"/>
              <a:t>m</a:t>
            </a:r>
            <a:r>
              <a:rPr lang="de-DE" sz="3200" dirty="0" smtClean="0"/>
              <a:t> adalah kuat medan dari kutub magnet</a:t>
            </a:r>
          </a:p>
          <a:p>
            <a:r>
              <a:rPr lang="de-DE" sz="3200" dirty="0" smtClean="0"/>
              <a:t>Gaya </a:t>
            </a:r>
            <a:r>
              <a:rPr lang="de-DE" sz="3200" i="1" dirty="0" smtClean="0"/>
              <a:t>d</a:t>
            </a:r>
            <a:r>
              <a:rPr lang="de-DE" sz="3200" b="1" i="1" dirty="0" smtClean="0"/>
              <a:t>F</a:t>
            </a:r>
            <a:r>
              <a:rPr lang="de-DE" sz="3200" dirty="0" smtClean="0"/>
              <a:t> yang dimiliki oleh flux magnet </a:t>
            </a:r>
            <a:r>
              <a:rPr lang="de-DE" sz="3200" i="1" dirty="0" smtClean="0"/>
              <a:t>d</a:t>
            </a:r>
            <a:r>
              <a:rPr lang="de-DE" sz="3200" b="1" i="1" dirty="0" smtClean="0"/>
              <a:t>B</a:t>
            </a:r>
            <a:r>
              <a:rPr lang="de-DE" sz="3200" dirty="0" smtClean="0"/>
              <a:t> yang dihasilkan oleh elemen arus </a:t>
            </a:r>
            <a:r>
              <a:rPr lang="de-DE" sz="3200" smtClean="0"/>
              <a:t>diferensial </a:t>
            </a:r>
            <a:r>
              <a:rPr lang="de-DE" sz="3200" b="1" i="1" smtClean="0"/>
              <a:t>I</a:t>
            </a:r>
            <a:r>
              <a:rPr lang="de-DE" sz="3200" i="1" smtClean="0"/>
              <a:t>dl </a:t>
            </a:r>
            <a:r>
              <a:rPr lang="de-DE" sz="3200" dirty="0" smtClean="0"/>
              <a:t>(gambar belakang) memiliki </a:t>
            </a:r>
            <a:r>
              <a:rPr lang="de-DE" sz="3200" smtClean="0"/>
              <a:t>karakteristik sbb:</a:t>
            </a:r>
            <a:endParaRPr lang="de-DE" sz="3200" dirty="0"/>
          </a:p>
          <a:p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21664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Medan Magnet – Hk. Biot-Savart 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5105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  <a:cs typeface="Arial" pitchFamily="34" charset="0"/>
              </a:rPr>
              <a:t>Harganya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berbanding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lurus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dengan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perkalian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dari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arus</a:t>
            </a:r>
            <a:r>
              <a:rPr lang="en-US" sz="2400" dirty="0" smtClean="0">
                <a:latin typeface="+mn-lt"/>
                <a:cs typeface="Arial" pitchFamily="34" charset="0"/>
              </a:rPr>
              <a:t>, magnitude </a:t>
            </a:r>
            <a:r>
              <a:rPr lang="en-US" sz="2400" dirty="0" err="1" smtClean="0">
                <a:latin typeface="+mn-lt"/>
                <a:cs typeface="Arial" pitchFamily="34" charset="0"/>
              </a:rPr>
              <a:t>dari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panjang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diferensial</a:t>
            </a:r>
            <a:r>
              <a:rPr lang="en-US" sz="2400" dirty="0" smtClean="0">
                <a:latin typeface="+mn-lt"/>
                <a:cs typeface="Arial" pitchFamily="34" charset="0"/>
              </a:rPr>
              <a:t>, </a:t>
            </a:r>
            <a:r>
              <a:rPr lang="en-US" sz="2400" dirty="0" err="1" smtClean="0">
                <a:latin typeface="+mn-lt"/>
                <a:cs typeface="Arial" pitchFamily="34" charset="0"/>
              </a:rPr>
              <a:t>dan</a:t>
            </a:r>
            <a:r>
              <a:rPr lang="en-US" sz="2400" dirty="0" smtClean="0">
                <a:latin typeface="+mn-lt"/>
                <a:cs typeface="Arial" pitchFamily="34" charset="0"/>
              </a:rPr>
              <a:t> sinus </a:t>
            </a:r>
            <a:r>
              <a:rPr lang="en-US" sz="2400" dirty="0" err="1" smtClean="0">
                <a:latin typeface="+mn-lt"/>
                <a:cs typeface="Arial" pitchFamily="34" charset="0"/>
              </a:rPr>
              <a:t>sudut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antara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elemen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arus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garis</a:t>
            </a:r>
            <a:r>
              <a:rPr lang="en-US" sz="2400" dirty="0" smtClean="0">
                <a:latin typeface="+mn-lt"/>
                <a:cs typeface="Arial" pitchFamily="34" charset="0"/>
              </a:rPr>
              <a:t> yang </a:t>
            </a:r>
            <a:r>
              <a:rPr lang="en-US" sz="2400" dirty="0" err="1" smtClean="0">
                <a:latin typeface="+mn-lt"/>
                <a:cs typeface="Arial" pitchFamily="34" charset="0"/>
              </a:rPr>
              <a:t>menghubungkan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elemen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arus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dengan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titik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pengamatan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i="1" dirty="0" smtClean="0">
                <a:latin typeface="+mn-lt"/>
                <a:cs typeface="Arial" pitchFamily="34" charset="0"/>
              </a:rPr>
              <a:t>P</a:t>
            </a:r>
          </a:p>
          <a:p>
            <a:r>
              <a:rPr lang="en-US" sz="2400" dirty="0" err="1" smtClean="0">
                <a:latin typeface="+mn-lt"/>
                <a:cs typeface="Arial" pitchFamily="34" charset="0"/>
              </a:rPr>
              <a:t>Harganya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berbanding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terbalik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dengan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kuadrat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jarak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elemen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arus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ke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err="1" smtClean="0">
                <a:latin typeface="+mn-lt"/>
                <a:cs typeface="Arial" pitchFamily="34" charset="0"/>
              </a:rPr>
              <a:t>titik</a:t>
            </a: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i="1" dirty="0" smtClean="0">
                <a:latin typeface="+mn-lt"/>
                <a:cs typeface="Arial" pitchFamily="34" charset="0"/>
              </a:rPr>
              <a:t>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6000" contrast="90000"/>
          </a:blip>
          <a:srcRect/>
          <a:stretch>
            <a:fillRect/>
          </a:stretch>
        </p:blipFill>
        <p:spPr bwMode="auto">
          <a:xfrm>
            <a:off x="5029200" y="1752600"/>
            <a:ext cx="4038600" cy="4495800"/>
          </a:xfrm>
          <a:prstGeom prst="rect">
            <a:avLst/>
          </a:prstGeom>
          <a:noFill/>
        </p:spPr>
      </p:pic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457200" y="5610225"/>
          <a:ext cx="4440238" cy="942975"/>
        </p:xfrm>
        <a:graphic>
          <a:graphicData uri="http://schemas.openxmlformats.org/presentationml/2006/ole">
            <p:oleObj spid="_x0000_s246787" name="Equation" r:id="rId4" imgW="18542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228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Medan Magnet – Hk. Biot-Savart (3)</a:t>
            </a:r>
            <a:endParaRPr lang="de-DE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6000" contrast="90000"/>
          </a:blip>
          <a:srcRect/>
          <a:stretch>
            <a:fillRect/>
          </a:stretch>
        </p:blipFill>
        <p:spPr bwMode="auto">
          <a:xfrm>
            <a:off x="457200" y="1828800"/>
            <a:ext cx="4038600" cy="449580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495800" y="16764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tegak</a:t>
            </a:r>
            <a:r>
              <a:rPr lang="en-US" sz="2800" dirty="0" smtClean="0"/>
              <a:t> </a:t>
            </a:r>
            <a:r>
              <a:rPr lang="en-US" sz="2800" dirty="0" err="1" smtClean="0"/>
              <a:t>lurus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arus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arus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de-DE" sz="28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/>
              <a:t>adalah konstanta proportional</a:t>
            </a: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4800600" y="3962400"/>
          <a:ext cx="4014788" cy="942975"/>
        </p:xfrm>
        <a:graphic>
          <a:graphicData uri="http://schemas.openxmlformats.org/presentationml/2006/ole">
            <p:oleObj spid="_x0000_s214018" name="Equation" r:id="rId4" imgW="1675673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534400" cy="1143000"/>
          </a:xfrm>
        </p:spPr>
        <p:txBody>
          <a:bodyPr/>
          <a:lstStyle/>
          <a:p>
            <a:r>
              <a:rPr lang="de-DE" dirty="0"/>
              <a:t>Medan Magnet – Penerapan </a:t>
            </a:r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990600"/>
          </a:xfrm>
        </p:spPr>
        <p:txBody>
          <a:bodyPr>
            <a:noAutofit/>
          </a:bodyPr>
          <a:lstStyle/>
          <a:p>
            <a:pPr indent="0">
              <a:lnSpc>
                <a:spcPct val="90000"/>
              </a:lnSpc>
              <a:buFontTx/>
              <a:buNone/>
            </a:pPr>
            <a:r>
              <a:rPr lang="de-DE" sz="3200" dirty="0" smtClean="0"/>
              <a:t>Hitung </a:t>
            </a:r>
            <a:r>
              <a:rPr lang="de-DE" sz="3200" dirty="0"/>
              <a:t>besarnya rapat flux magnet </a:t>
            </a:r>
            <a:r>
              <a:rPr lang="de-DE" sz="3200" b="1" i="1" dirty="0"/>
              <a:t>B</a:t>
            </a:r>
            <a:r>
              <a:rPr lang="de-DE" sz="3200" dirty="0"/>
              <a:t> </a:t>
            </a:r>
            <a:r>
              <a:rPr lang="de-DE" sz="3200" dirty="0" smtClean="0"/>
              <a:t>yang disebabkan oleh konduktor yang berbentuk loop (radius </a:t>
            </a:r>
            <a:r>
              <a:rPr lang="de-DE" sz="3200" u="sng" dirty="0" smtClean="0"/>
              <a:t>a</a:t>
            </a:r>
            <a:r>
              <a:rPr lang="de-DE" sz="3200" dirty="0" smtClean="0"/>
              <a:t>) yang dialiri arus </a:t>
            </a:r>
            <a:r>
              <a:rPr lang="de-DE" sz="3200" i="1" dirty="0" smtClean="0"/>
              <a:t>I</a:t>
            </a:r>
            <a:r>
              <a:rPr lang="de-DE" sz="3200" dirty="0" smtClean="0"/>
              <a:t> </a:t>
            </a:r>
            <a:r>
              <a:rPr lang="de-DE" sz="3200" dirty="0"/>
              <a:t>pada titik </a:t>
            </a:r>
            <a:r>
              <a:rPr lang="de-DE" sz="3200" i="1" dirty="0" smtClean="0"/>
              <a:t>P</a:t>
            </a:r>
            <a:r>
              <a:rPr lang="de-DE" sz="3200" dirty="0" smtClean="0"/>
              <a:t> !!</a:t>
            </a:r>
            <a:endParaRPr lang="de-DE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3124200"/>
            <a:ext cx="6675438" cy="3505200"/>
            <a:chOff x="1143000" y="2819400"/>
            <a:chExt cx="6675438" cy="3505200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1143000" y="2819400"/>
              <a:ext cx="6675438" cy="3505200"/>
              <a:chOff x="816" y="1536"/>
              <a:chExt cx="4205" cy="2553"/>
            </a:xfrm>
          </p:grpSpPr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816" y="1536"/>
                <a:ext cx="4205" cy="2553"/>
                <a:chOff x="816" y="1536"/>
                <a:chExt cx="4205" cy="2553"/>
              </a:xfrm>
            </p:grpSpPr>
            <p:pic>
              <p:nvPicPr>
                <p:cNvPr id="1536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6000" contrast="84000"/>
                </a:blip>
                <a:srcRect/>
                <a:stretch>
                  <a:fillRect/>
                </a:stretch>
              </p:blipFill>
              <p:spPr bwMode="auto">
                <a:xfrm>
                  <a:off x="816" y="1536"/>
                  <a:ext cx="4205" cy="2553"/>
                </a:xfrm>
                <a:prstGeom prst="rect">
                  <a:avLst/>
                </a:prstGeom>
                <a:noFill/>
              </p:spPr>
            </p:pic>
            <p:sp>
              <p:nvSpPr>
                <p:cNvPr id="1536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080" y="2688"/>
                  <a:ext cx="4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/>
                    <a:t>P</a:t>
                  </a:r>
                </a:p>
              </p:txBody>
            </p:sp>
            <p:sp>
              <p:nvSpPr>
                <p:cNvPr id="15366" name="Rectangle 6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7" name="Rectangle 7"/>
                <p:cNvSpPr>
                  <a:spLocks noChangeArrowheads="1"/>
                </p:cNvSpPr>
                <p:nvPr/>
              </p:nvSpPr>
              <p:spPr bwMode="auto">
                <a:xfrm>
                  <a:off x="1200" y="2112"/>
                  <a:ext cx="192" cy="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1584" y="2601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77000" y="42788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Medan Magnet – Penerapan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 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lum contrast="94000"/>
          </a:blip>
          <a:srcRect/>
          <a:stretch>
            <a:fillRect/>
          </a:stretch>
        </p:blipFill>
        <p:spPr bwMode="auto">
          <a:xfrm>
            <a:off x="613808" y="1676400"/>
            <a:ext cx="83015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Medan Magnet – Penerapan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Hitung rapat flux magnet </a:t>
            </a:r>
            <a:r>
              <a:rPr lang="de-DE" dirty="0" smtClean="0"/>
              <a:t>di titik </a:t>
            </a:r>
            <a:r>
              <a:rPr lang="de-DE" i="1" dirty="0" smtClean="0"/>
              <a:t>P</a:t>
            </a:r>
            <a:r>
              <a:rPr lang="de-DE" dirty="0" smtClean="0"/>
              <a:t> yang disebabkan </a:t>
            </a:r>
            <a:r>
              <a:rPr lang="de-DE" dirty="0"/>
              <a:t>elemen arus 1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Hitung rapat flux magnet </a:t>
            </a:r>
            <a:r>
              <a:rPr lang="de-DE" dirty="0" smtClean="0"/>
              <a:t>di titik </a:t>
            </a:r>
            <a:r>
              <a:rPr lang="de-DE" i="1" dirty="0" smtClean="0"/>
              <a:t>P</a:t>
            </a:r>
            <a:r>
              <a:rPr lang="de-DE" dirty="0" smtClean="0"/>
              <a:t> yang disebabkan elemen arus </a:t>
            </a:r>
            <a:r>
              <a:rPr lang="de-DE" dirty="0"/>
              <a:t>2</a:t>
            </a:r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2143108" y="2714620"/>
          <a:ext cx="4957762" cy="1035050"/>
        </p:xfrm>
        <a:graphic>
          <a:graphicData uri="http://schemas.openxmlformats.org/presentationml/2006/ole">
            <p:oleObj spid="_x0000_s210947" name="Equation" r:id="rId3" imgW="2070100" imgH="431800" progId="Equation.3">
              <p:embed/>
            </p:oleObj>
          </a:graphicData>
        </a:graphic>
      </p:graphicFrame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2895600" y="5149870"/>
          <a:ext cx="3446462" cy="1065212"/>
        </p:xfrm>
        <a:graphic>
          <a:graphicData uri="http://schemas.openxmlformats.org/presentationml/2006/ole">
            <p:oleObj spid="_x0000_s210948" name="Equation" r:id="rId4" imgW="1320227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Medan Magnet – Penerapan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70037"/>
            <a:ext cx="8686800" cy="4525963"/>
          </a:xfrm>
        </p:spPr>
        <p:txBody>
          <a:bodyPr>
            <a:normAutofit/>
          </a:bodyPr>
          <a:lstStyle/>
          <a:p>
            <a:r>
              <a:rPr lang="de-DE" sz="3200" dirty="0"/>
              <a:t>Komponen </a:t>
            </a:r>
            <a:r>
              <a:rPr lang="de-DE" sz="3200" dirty="0" smtClean="0"/>
              <a:t>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1</a:t>
            </a:r>
            <a:r>
              <a:rPr lang="de-DE" sz="3200" dirty="0" smtClean="0"/>
              <a:t> dan 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</a:t>
            </a:r>
            <a:r>
              <a:rPr lang="de-DE" sz="3200" dirty="0"/>
              <a:t>yang tegak lurus sumbu z akan saling meniadakan</a:t>
            </a:r>
          </a:p>
          <a:p>
            <a:r>
              <a:rPr lang="de-DE" sz="3200" dirty="0"/>
              <a:t>Komponen </a:t>
            </a:r>
            <a:r>
              <a:rPr lang="de-DE" sz="3200" dirty="0" smtClean="0"/>
              <a:t>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1</a:t>
            </a:r>
            <a:r>
              <a:rPr lang="de-DE" sz="3200" dirty="0" smtClean="0"/>
              <a:t> dan 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</a:t>
            </a:r>
            <a:r>
              <a:rPr lang="de-DE" sz="3200" dirty="0"/>
              <a:t>pada sumbu z saling </a:t>
            </a:r>
            <a:r>
              <a:rPr lang="de-DE" sz="3200" dirty="0" smtClean="0"/>
              <a:t>menguatkan, yaitu </a:t>
            </a:r>
            <a:r>
              <a:rPr lang="de-DE" sz="3200" dirty="0" smtClean="0">
                <a:sym typeface="Symbol"/>
              </a:rPr>
              <a:t></a:t>
            </a:r>
            <a:r>
              <a:rPr lang="de-DE" sz="3200" dirty="0" smtClean="0"/>
              <a:t> 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1 </a:t>
            </a:r>
            <a:r>
              <a:rPr lang="de-DE" sz="3200" dirty="0" smtClean="0">
                <a:sym typeface="Symbol"/>
              </a:rPr>
              <a:t> sin  dan </a:t>
            </a:r>
            <a:r>
              <a:rPr lang="de-DE" sz="3200" dirty="0" smtClean="0"/>
              <a:t> d</a:t>
            </a:r>
            <a:r>
              <a:rPr lang="de-DE" sz="3200" b="1" dirty="0" smtClean="0"/>
              <a:t>B</a:t>
            </a:r>
            <a:r>
              <a:rPr lang="de-DE" sz="3200" baseline="-25000" dirty="0" smtClean="0"/>
              <a:t>2 </a:t>
            </a:r>
            <a:r>
              <a:rPr lang="de-DE" sz="3200" dirty="0" smtClean="0">
                <a:sym typeface="Symbol"/>
              </a:rPr>
              <a:t> sin  </a:t>
            </a:r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b="1" dirty="0" smtClean="0"/>
          </a:p>
          <a:p>
            <a:endParaRPr lang="de-DE" sz="3200" dirty="0"/>
          </a:p>
        </p:txBody>
      </p: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990600" y="3951307"/>
          <a:ext cx="7059613" cy="2192337"/>
        </p:xfrm>
        <a:graphic>
          <a:graphicData uri="http://schemas.openxmlformats.org/presentationml/2006/ole">
            <p:oleObj spid="_x0000_s209922" name="Equation" r:id="rId3" imgW="27051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Definisi medan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Medan berhubungan dengan suatu </a:t>
            </a:r>
            <a:r>
              <a:rPr lang="de-DE" dirty="0" smtClean="0"/>
              <a:t>daerah di </a:t>
            </a:r>
            <a:r>
              <a:rPr lang="de-DE" dirty="0"/>
              <a:t>dalam </a:t>
            </a:r>
            <a:r>
              <a:rPr lang="de-DE" dirty="0" smtClean="0"/>
              <a:t>ruang (space)</a:t>
            </a:r>
            <a:endParaRPr lang="de-DE" dirty="0"/>
          </a:p>
          <a:p>
            <a:r>
              <a:rPr lang="de-DE" dirty="0" smtClean="0"/>
              <a:t>Pada suatu daerah dikatakan terdapat  medan </a:t>
            </a:r>
            <a:r>
              <a:rPr lang="de-DE" dirty="0"/>
              <a:t>jika </a:t>
            </a:r>
            <a:r>
              <a:rPr lang="de-DE" dirty="0" smtClean="0"/>
              <a:t>terdapat </a:t>
            </a:r>
            <a:r>
              <a:rPr lang="de-DE" dirty="0"/>
              <a:t>suatu fenomena fisik yang berhubungan dengan sebuah titik yang terletak pada </a:t>
            </a:r>
            <a:r>
              <a:rPr lang="de-DE" dirty="0" smtClean="0"/>
              <a:t>daerah tersebut, contoh medan gravitasi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Medan Magnet – Penerapan (5)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</a:t>
            </a:r>
            <a:r>
              <a:rPr lang="de-DE" dirty="0" smtClean="0"/>
              <a:t> </a:t>
            </a:r>
            <a:r>
              <a:rPr lang="de-DE" dirty="0"/>
              <a:t>didapat dengan mengintegralkan d</a:t>
            </a:r>
            <a:r>
              <a:rPr lang="de-DE" b="1" dirty="0"/>
              <a:t>B</a:t>
            </a:r>
            <a:r>
              <a:rPr lang="de-DE" baseline="-25000" dirty="0"/>
              <a:t>z</a:t>
            </a:r>
            <a:r>
              <a:rPr lang="de-DE" dirty="0"/>
              <a:t> dari </a:t>
            </a:r>
            <a:r>
              <a:rPr lang="de-DE" dirty="0">
                <a:sym typeface="Symbol" pitchFamily="18" charset="2"/>
              </a:rPr>
              <a:t> </a:t>
            </a:r>
            <a:r>
              <a:rPr lang="de-DE" dirty="0"/>
              <a:t>= 0 sampai </a:t>
            </a:r>
            <a:r>
              <a:rPr lang="de-DE" dirty="0">
                <a:sym typeface="Symbol" pitchFamily="18" charset="2"/>
              </a:rPr>
              <a:t></a:t>
            </a:r>
            <a:r>
              <a:rPr lang="de-DE" dirty="0"/>
              <a:t> = 2</a:t>
            </a:r>
            <a:r>
              <a:rPr lang="de-DE" dirty="0">
                <a:sym typeface="Symbol" pitchFamily="18" charset="2"/>
              </a:rPr>
              <a:t>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1444646" y="2857496"/>
          <a:ext cx="6199188" cy="3470275"/>
        </p:xfrm>
        <a:graphic>
          <a:graphicData uri="http://schemas.openxmlformats.org/presentationml/2006/ole">
            <p:oleObj spid="_x0000_s227331" name="Equation" r:id="rId3" imgW="2374900" imgH="144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Lorentz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21640"/>
            <a:ext cx="8001000" cy="475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Medan listrik dihasilkan oleh benda yang bermuatan listrik</a:t>
            </a:r>
          </a:p>
          <a:p>
            <a:pPr>
              <a:lnSpc>
                <a:spcPct val="90000"/>
              </a:lnSpc>
            </a:pPr>
            <a:r>
              <a:rPr lang="de-DE" dirty="0"/>
              <a:t>Medan listrik memberikan gaya kepada benda yang bermuatan baik yang bergerak ataupun yang diam  </a:t>
            </a:r>
            <a:r>
              <a:rPr lang="de-DE" dirty="0" smtClean="0"/>
              <a:t>sebesar :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                           </a:t>
            </a:r>
            <a:r>
              <a:rPr lang="de-DE" sz="4400" b="1" dirty="0"/>
              <a:t>F</a:t>
            </a:r>
            <a:r>
              <a:rPr lang="de-DE" sz="4400" dirty="0"/>
              <a:t> = </a:t>
            </a:r>
            <a:r>
              <a:rPr lang="de-DE" sz="4400" i="1" dirty="0"/>
              <a:t>Q</a:t>
            </a:r>
            <a:r>
              <a:rPr lang="de-DE" sz="4400" dirty="0"/>
              <a:t> </a:t>
            </a:r>
            <a:r>
              <a:rPr lang="de-DE" sz="4400" b="1" dirty="0"/>
              <a:t>E</a:t>
            </a:r>
          </a:p>
          <a:p>
            <a:pPr>
              <a:lnSpc>
                <a:spcPct val="90000"/>
              </a:lnSpc>
            </a:pPr>
            <a:r>
              <a:rPr lang="de-DE" dirty="0"/>
              <a:t>Benda yang tidak bermuatan tidak akan menghasilkan medan listrik sehingga tidak berinteraksi dengan medan listrik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Lorentz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/>
              <a:t>Medan magnet </a:t>
            </a:r>
            <a:r>
              <a:rPr lang="de-DE" i="1" dirty="0"/>
              <a:t>tidak</a:t>
            </a:r>
            <a:r>
              <a:rPr lang="de-DE" dirty="0"/>
              <a:t> dihasilkan oleh muatan magnet </a:t>
            </a:r>
          </a:p>
          <a:p>
            <a:r>
              <a:rPr lang="de-DE" dirty="0"/>
              <a:t>Medan magnet dihasilkan oleh muatan listrik yang bergerak</a:t>
            </a:r>
          </a:p>
          <a:p>
            <a:r>
              <a:rPr lang="de-DE" dirty="0"/>
              <a:t>Medan magnet hanya memberikan gaya kepada benda bermuatan yang </a:t>
            </a:r>
            <a:r>
              <a:rPr lang="de-DE" dirty="0" smtClean="0"/>
              <a:t>bergerak sebesar :</a:t>
            </a:r>
            <a:endParaRPr lang="de-DE" dirty="0"/>
          </a:p>
          <a:p>
            <a:pPr>
              <a:buFontTx/>
              <a:buNone/>
            </a:pPr>
            <a:r>
              <a:rPr lang="de-DE" b="1" dirty="0"/>
              <a:t>                      </a:t>
            </a:r>
            <a:r>
              <a:rPr lang="de-DE" sz="4400" b="1" dirty="0"/>
              <a:t>F</a:t>
            </a:r>
            <a:r>
              <a:rPr lang="de-DE" sz="4400" dirty="0"/>
              <a:t> = </a:t>
            </a:r>
            <a:r>
              <a:rPr lang="de-DE" sz="4400" i="1" dirty="0"/>
              <a:t>Q</a:t>
            </a:r>
            <a:r>
              <a:rPr lang="de-DE" sz="4400" b="1" dirty="0"/>
              <a:t>v</a:t>
            </a:r>
            <a:r>
              <a:rPr lang="de-DE" sz="4400" dirty="0"/>
              <a:t> x </a:t>
            </a:r>
            <a:r>
              <a:rPr lang="de-DE" sz="4400" b="1" dirty="0"/>
              <a:t>B</a:t>
            </a:r>
            <a:endParaRPr lang="de-DE" sz="4400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Hukum Lorentz (3)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755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3000" dirty="0"/>
              <a:t>Gaya </a:t>
            </a:r>
            <a:r>
              <a:rPr lang="de-DE" sz="3000" dirty="0" smtClean="0"/>
              <a:t>yang diterima oleh </a:t>
            </a:r>
            <a:r>
              <a:rPr lang="de-DE" sz="3000" dirty="0"/>
              <a:t>sebuah </a:t>
            </a:r>
            <a:r>
              <a:rPr lang="de-DE" sz="3000" dirty="0" smtClean="0"/>
              <a:t>muatan </a:t>
            </a:r>
            <a:r>
              <a:rPr lang="de-DE" sz="3000" dirty="0"/>
              <a:t>yang bergerak merupakan superposisi dari gaya karena medan listrik dan medan magnet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de-DE" sz="3000" dirty="0"/>
              <a:t>                 </a:t>
            </a:r>
            <a:r>
              <a:rPr lang="de-DE" sz="3000" dirty="0" smtClean="0"/>
              <a:t> </a:t>
            </a:r>
            <a:r>
              <a:rPr lang="de-DE" sz="3000" b="1" dirty="0"/>
              <a:t>F</a:t>
            </a:r>
            <a:r>
              <a:rPr lang="de-DE" sz="3000" dirty="0"/>
              <a:t> = </a:t>
            </a:r>
            <a:r>
              <a:rPr lang="de-DE" sz="3000" i="1" dirty="0"/>
              <a:t>Q</a:t>
            </a:r>
            <a:r>
              <a:rPr lang="de-DE" sz="3000" dirty="0"/>
              <a:t> (</a:t>
            </a:r>
            <a:r>
              <a:rPr lang="de-DE" sz="3000" b="1" dirty="0"/>
              <a:t>E</a:t>
            </a:r>
            <a:r>
              <a:rPr lang="de-DE" sz="3000" dirty="0"/>
              <a:t> + </a:t>
            </a:r>
            <a:r>
              <a:rPr lang="de-DE" sz="3000" b="1" dirty="0"/>
              <a:t>v</a:t>
            </a:r>
            <a:r>
              <a:rPr lang="de-DE" sz="3000" dirty="0"/>
              <a:t> x </a:t>
            </a:r>
            <a:r>
              <a:rPr lang="de-DE" sz="3000" b="1" dirty="0"/>
              <a:t>B</a:t>
            </a:r>
            <a:r>
              <a:rPr lang="de-DE" sz="3000" dirty="0" smtClean="0"/>
              <a:t>)  </a:t>
            </a:r>
            <a:r>
              <a:rPr lang="de-DE" sz="3000" dirty="0" smtClean="0">
                <a:sym typeface="Wingdings" pitchFamily="2" charset="2"/>
              </a:rPr>
              <a:t>  Hk Lorentz</a:t>
            </a:r>
            <a:endParaRPr lang="de-DE" sz="3000" dirty="0" smtClean="0"/>
          </a:p>
          <a:p>
            <a:pPr>
              <a:spcBef>
                <a:spcPts val="0"/>
              </a:spcBef>
            </a:pPr>
            <a:r>
              <a:rPr lang="de-DE" sz="3000" dirty="0" smtClean="0"/>
              <a:t>Gaya yang diberikan oleh medan magnet selalu tegak lurus terhadap arah gerak muatan, shg gaya ini tidak merubah kecepatan muatan</a:t>
            </a:r>
          </a:p>
          <a:p>
            <a:pPr>
              <a:spcBef>
                <a:spcPts val="0"/>
              </a:spcBef>
            </a:pPr>
            <a:r>
              <a:rPr lang="de-DE" sz="3000" dirty="0" smtClean="0"/>
              <a:t>Gaya yang diberikan oleh medan listrik  independen thd arah gerak partikel sehingga komponen kecepatan pada arah medan listrik dapat bertambah</a:t>
            </a:r>
            <a:endParaRPr lang="de-D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136"/>
            <a:ext cx="8763000" cy="1121664"/>
          </a:xfrm>
        </p:spPr>
        <p:txBody>
          <a:bodyPr/>
          <a:lstStyle/>
          <a:p>
            <a:r>
              <a:rPr lang="de-DE" dirty="0" smtClean="0"/>
              <a:t>Perbedaan medan listrik &amp; magnet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2151063"/>
            <a:ext cx="4114800" cy="452596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Dihasilkan oleh partikel yang bermuatan dalam keadaan diam atau bergerak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Arah dari gaya yang diterima adalah searah dengan garis yang menghubungan dua muatan, shg independen thd gerakan partikel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Ada perubahan kecepatan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2151063"/>
            <a:ext cx="4191000" cy="452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 dihasilkan oleh arus listrik (searah ataupun tidak) yang pd intinya dihasilkan oleh partikel bermuatan yang bergerak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Arah gaya selalu tegak lurus terhadap arah kecepatan partikel tersebut bergerak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ada perubahan kecepatan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16002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/>
              <a:t>Medan listrik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8975" y="1611313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/>
              <a:t>Medan 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Arus pergeseran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755360"/>
          </a:xfrm>
        </p:spPr>
        <p:txBody>
          <a:bodyPr/>
          <a:lstStyle/>
          <a:p>
            <a:r>
              <a:rPr lang="en-US" dirty="0" err="1" smtClean="0"/>
              <a:t>Darimana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2886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 =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(volume)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3409288"/>
          <a:ext cx="5391150" cy="879475"/>
        </p:xfrm>
        <a:graphic>
          <a:graphicData uri="http://schemas.openxmlformats.org/presentationml/2006/ole">
            <p:oleObj spid="_x0000_s273412" name="Equation" r:id="rId3" imgW="2413000" imgH="393700" progId="Equation.3">
              <p:embed/>
            </p:oleObj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3352800" y="5161888"/>
          <a:ext cx="5646738" cy="879475"/>
        </p:xfrm>
        <a:graphic>
          <a:graphicData uri="http://schemas.openxmlformats.org/presentationml/2006/ole">
            <p:oleObj spid="_x0000_s273413" name="Equation" r:id="rId4" imgW="2527300" imgH="393700" progId="Equation.3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10800000" flipV="1">
            <a:off x="3505200" y="4247488"/>
            <a:ext cx="2362200" cy="914400"/>
          </a:xfrm>
          <a:prstGeom prst="bentConnector3">
            <a:avLst>
              <a:gd name="adj1" fmla="val 68548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Hukum</a:t>
            </a:r>
            <a:r>
              <a:rPr lang="en-US" dirty="0" smtClean="0"/>
              <a:t> Maxwell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 </a:t>
            </a:r>
            <a:r>
              <a:rPr lang="en-US" dirty="0" err="1" smtClean="0"/>
              <a:t>hukum</a:t>
            </a:r>
            <a:r>
              <a:rPr lang="en-US" dirty="0" smtClean="0"/>
              <a:t> (Gauss </a:t>
            </a:r>
            <a:r>
              <a:rPr lang="en-US" dirty="0" err="1" smtClean="0"/>
              <a:t>utk</a:t>
            </a:r>
            <a:r>
              <a:rPr lang="en-US" dirty="0" smtClean="0"/>
              <a:t> E, Gauss </a:t>
            </a:r>
            <a:r>
              <a:rPr lang="en-US" dirty="0" err="1" smtClean="0"/>
              <a:t>utk</a:t>
            </a:r>
            <a:r>
              <a:rPr lang="en-US" dirty="0" smtClean="0"/>
              <a:t> B, Faraday, </a:t>
            </a:r>
            <a:r>
              <a:rPr lang="en-US" dirty="0" err="1" smtClean="0"/>
              <a:t>dan</a:t>
            </a:r>
            <a:r>
              <a:rPr lang="en-US" dirty="0" smtClean="0"/>
              <a:t> Ampere)</a:t>
            </a:r>
          </a:p>
          <a:p>
            <a:r>
              <a:rPr lang="en-US" dirty="0" err="1" smtClean="0"/>
              <a:t>Sumbangan</a:t>
            </a:r>
            <a:r>
              <a:rPr lang="en-US" dirty="0" smtClean="0"/>
              <a:t> Maxwell ‘</a:t>
            </a:r>
            <a:r>
              <a:rPr lang="en-US" dirty="0" err="1" smtClean="0"/>
              <a:t>hanya</a:t>
            </a:r>
            <a:r>
              <a:rPr lang="en-US" dirty="0" smtClean="0"/>
              <a:t>’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Ampere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pergesaran</a:t>
            </a:r>
            <a:r>
              <a:rPr lang="en-US" dirty="0" smtClean="0"/>
              <a:t> ???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74434" name="Content Placeholder 5"/>
          <p:cNvGraphicFramePr>
            <a:graphicFrameLocks noChangeAspect="1"/>
          </p:cNvGraphicFramePr>
          <p:nvPr/>
        </p:nvGraphicFramePr>
        <p:xfrm>
          <a:off x="1770062" y="4000504"/>
          <a:ext cx="5849938" cy="1042987"/>
        </p:xfrm>
        <a:graphic>
          <a:graphicData uri="http://schemas.openxmlformats.org/presentationml/2006/ole">
            <p:oleObj spid="_x0000_s274435" name="Equation" r:id="rId3" imgW="1803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Faraday </a:t>
            </a:r>
            <a:r>
              <a:rPr lang="en-US" dirty="0" err="1" smtClean="0"/>
              <a:t>dan</a:t>
            </a:r>
            <a:r>
              <a:rPr lang="en-US" dirty="0" smtClean="0"/>
              <a:t> Ampere 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>
                <a:sym typeface="Wingdings" pitchFamily="2" charset="2"/>
              </a:rPr>
              <a:t>B </a:t>
            </a:r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E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</a:t>
            </a:r>
          </a:p>
          <a:p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terhadap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B</a:t>
            </a:r>
          </a:p>
          <a:p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t, </a:t>
            </a:r>
            <a:r>
              <a:rPr lang="en-US" dirty="0" err="1" smtClean="0">
                <a:sym typeface="Wingdings" pitchFamily="2" charset="2"/>
              </a:rPr>
              <a:t>dst</a:t>
            </a:r>
            <a:r>
              <a:rPr lang="en-US" dirty="0" smtClean="0">
                <a:sym typeface="Wingdings" pitchFamily="2" charset="2"/>
              </a:rPr>
              <a:t>  MEKANISME PERAMBATAN GELOMBANG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graphicFrame>
        <p:nvGraphicFramePr>
          <p:cNvPr id="275458" name="Content Placeholder 5"/>
          <p:cNvGraphicFramePr>
            <a:graphicFrameLocks noChangeAspect="1"/>
          </p:cNvGraphicFramePr>
          <p:nvPr/>
        </p:nvGraphicFramePr>
        <p:xfrm>
          <a:off x="4267200" y="2209800"/>
          <a:ext cx="4724400" cy="990600"/>
        </p:xfrm>
        <a:graphic>
          <a:graphicData uri="http://schemas.openxmlformats.org/presentationml/2006/ole">
            <p:oleObj spid="_x0000_s275460" name="Equation" r:id="rId3" imgW="1879600" imgH="431800" progId="Equation.3">
              <p:embed/>
            </p:oleObj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457200" y="2209800"/>
          <a:ext cx="3222579" cy="974090"/>
        </p:xfrm>
        <a:graphic>
          <a:graphicData uri="http://schemas.openxmlformats.org/presentationml/2006/ole">
            <p:oleObj spid="_x0000_s275461" name="Equation" r:id="rId4" imgW="17018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(3)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flipV="1">
            <a:off x="1691625" y="1931205"/>
            <a:ext cx="952563" cy="839788"/>
            <a:chOff x="1524000" y="2819400"/>
            <a:chExt cx="1144588" cy="839788"/>
          </a:xfrm>
        </p:grpSpPr>
        <p:sp>
          <p:nvSpPr>
            <p:cNvPr id="32" name="Rounded Rectangle 31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14"/>
          <p:cNvGrpSpPr/>
          <p:nvPr/>
        </p:nvGrpSpPr>
        <p:grpSpPr>
          <a:xfrm>
            <a:off x="1960460" y="2161635"/>
            <a:ext cx="381000" cy="379412"/>
            <a:chOff x="1828800" y="2973388"/>
            <a:chExt cx="533400" cy="533400"/>
          </a:xfrm>
        </p:grpSpPr>
        <p:sp>
          <p:nvSpPr>
            <p:cNvPr id="79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725620" y="2852925"/>
            <a:ext cx="952563" cy="839788"/>
            <a:chOff x="7644400" y="3818172"/>
            <a:chExt cx="952563" cy="839788"/>
          </a:xfrm>
        </p:grpSpPr>
        <p:grpSp>
          <p:nvGrpSpPr>
            <p:cNvPr id="26" name="Group 25"/>
            <p:cNvGrpSpPr/>
            <p:nvPr/>
          </p:nvGrpSpPr>
          <p:grpSpPr>
            <a:xfrm>
              <a:off x="7908723" y="4043480"/>
              <a:ext cx="381000" cy="379412"/>
              <a:chOff x="2270750" y="4581150"/>
              <a:chExt cx="381000" cy="37941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70750" y="4581150"/>
                <a:ext cx="381000" cy="3794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82915" y="46963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15"/>
            <p:cNvGrpSpPr/>
            <p:nvPr/>
          </p:nvGrpSpPr>
          <p:grpSpPr>
            <a:xfrm>
              <a:off x="7644400" y="3818172"/>
              <a:ext cx="952563" cy="839788"/>
              <a:chOff x="1524000" y="2819400"/>
              <a:chExt cx="1144588" cy="839788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8" name="Straight Arrow Connector 147"/>
          <p:cNvCxnSpPr/>
          <p:nvPr/>
        </p:nvCxnSpPr>
        <p:spPr>
          <a:xfrm rot="5400000" flipH="1" flipV="1">
            <a:off x="1576410" y="4119496"/>
            <a:ext cx="284197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30"/>
          <p:cNvGrpSpPr/>
          <p:nvPr/>
        </p:nvGrpSpPr>
        <p:grpSpPr>
          <a:xfrm flipV="1">
            <a:off x="1691625" y="4696365"/>
            <a:ext cx="952563" cy="839788"/>
            <a:chOff x="1524000" y="2819400"/>
            <a:chExt cx="1144588" cy="839788"/>
          </a:xfrm>
        </p:grpSpPr>
        <p:sp>
          <p:nvSpPr>
            <p:cNvPr id="157" name="Rounded Rectangle 156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4"/>
          <p:cNvGrpSpPr/>
          <p:nvPr/>
        </p:nvGrpSpPr>
        <p:grpSpPr>
          <a:xfrm>
            <a:off x="1960460" y="4926795"/>
            <a:ext cx="381000" cy="379412"/>
            <a:chOff x="1828800" y="2973388"/>
            <a:chExt cx="533400" cy="533400"/>
          </a:xfrm>
        </p:grpSpPr>
        <p:sp>
          <p:nvSpPr>
            <p:cNvPr id="154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30"/>
          <p:cNvGrpSpPr/>
          <p:nvPr/>
        </p:nvGrpSpPr>
        <p:grpSpPr>
          <a:xfrm flipV="1">
            <a:off x="1699187" y="3774645"/>
            <a:ext cx="952563" cy="839788"/>
            <a:chOff x="1524000" y="2819400"/>
            <a:chExt cx="1144588" cy="839788"/>
          </a:xfrm>
        </p:grpSpPr>
        <p:sp>
          <p:nvSpPr>
            <p:cNvPr id="166" name="Rounded Rectangle 165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4"/>
          <p:cNvGrpSpPr/>
          <p:nvPr/>
        </p:nvGrpSpPr>
        <p:grpSpPr>
          <a:xfrm>
            <a:off x="1968022" y="4005075"/>
            <a:ext cx="381000" cy="379412"/>
            <a:chOff x="1828800" y="2973388"/>
            <a:chExt cx="533400" cy="533400"/>
          </a:xfrm>
        </p:grpSpPr>
        <p:sp>
          <p:nvSpPr>
            <p:cNvPr id="163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30"/>
          <p:cNvGrpSpPr/>
          <p:nvPr/>
        </p:nvGrpSpPr>
        <p:grpSpPr>
          <a:xfrm flipV="1">
            <a:off x="1699187" y="2852925"/>
            <a:ext cx="952563" cy="839788"/>
            <a:chOff x="1524000" y="2819400"/>
            <a:chExt cx="1144588" cy="839788"/>
          </a:xfrm>
        </p:grpSpPr>
        <p:sp>
          <p:nvSpPr>
            <p:cNvPr id="175" name="Rounded Rectangle 174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4"/>
          <p:cNvGrpSpPr/>
          <p:nvPr/>
        </p:nvGrpSpPr>
        <p:grpSpPr>
          <a:xfrm>
            <a:off x="1968022" y="3083355"/>
            <a:ext cx="381000" cy="379412"/>
            <a:chOff x="1828800" y="2973388"/>
            <a:chExt cx="533400" cy="533400"/>
          </a:xfrm>
        </p:grpSpPr>
        <p:sp>
          <p:nvSpPr>
            <p:cNvPr id="172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30"/>
          <p:cNvGrpSpPr/>
          <p:nvPr/>
        </p:nvGrpSpPr>
        <p:grpSpPr>
          <a:xfrm flipV="1">
            <a:off x="3312197" y="5234035"/>
            <a:ext cx="952563" cy="839788"/>
            <a:chOff x="1524000" y="2819400"/>
            <a:chExt cx="1144588" cy="839788"/>
          </a:xfrm>
        </p:grpSpPr>
        <p:sp>
          <p:nvSpPr>
            <p:cNvPr id="184" name="Rounded Rectangle 183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4"/>
          <p:cNvGrpSpPr/>
          <p:nvPr/>
        </p:nvGrpSpPr>
        <p:grpSpPr>
          <a:xfrm>
            <a:off x="3581032" y="5464465"/>
            <a:ext cx="381000" cy="379412"/>
            <a:chOff x="1828800" y="2973388"/>
            <a:chExt cx="533400" cy="533400"/>
          </a:xfrm>
        </p:grpSpPr>
        <p:sp>
          <p:nvSpPr>
            <p:cNvPr id="181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30"/>
          <p:cNvGrpSpPr/>
          <p:nvPr/>
        </p:nvGrpSpPr>
        <p:grpSpPr>
          <a:xfrm flipV="1">
            <a:off x="3304635" y="3813050"/>
            <a:ext cx="952563" cy="839788"/>
            <a:chOff x="1524000" y="2819400"/>
            <a:chExt cx="1144588" cy="839788"/>
          </a:xfrm>
        </p:grpSpPr>
        <p:sp>
          <p:nvSpPr>
            <p:cNvPr id="193" name="Rounded Rectangle 192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4"/>
          <p:cNvGrpSpPr/>
          <p:nvPr/>
        </p:nvGrpSpPr>
        <p:grpSpPr>
          <a:xfrm>
            <a:off x="3573470" y="4043480"/>
            <a:ext cx="381000" cy="379412"/>
            <a:chOff x="1828800" y="2973388"/>
            <a:chExt cx="533400" cy="533400"/>
          </a:xfrm>
        </p:grpSpPr>
        <p:sp>
          <p:nvSpPr>
            <p:cNvPr id="190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30"/>
          <p:cNvGrpSpPr/>
          <p:nvPr/>
        </p:nvGrpSpPr>
        <p:grpSpPr>
          <a:xfrm flipV="1">
            <a:off x="3343040" y="2353660"/>
            <a:ext cx="952563" cy="839788"/>
            <a:chOff x="1524000" y="2819400"/>
            <a:chExt cx="1144588" cy="839788"/>
          </a:xfrm>
        </p:grpSpPr>
        <p:sp>
          <p:nvSpPr>
            <p:cNvPr id="202" name="Rounded Rectangle 201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4"/>
          <p:cNvGrpSpPr/>
          <p:nvPr/>
        </p:nvGrpSpPr>
        <p:grpSpPr>
          <a:xfrm>
            <a:off x="3611875" y="2584090"/>
            <a:ext cx="381000" cy="379412"/>
            <a:chOff x="1828800" y="2973388"/>
            <a:chExt cx="533400" cy="533400"/>
          </a:xfrm>
        </p:grpSpPr>
        <p:sp>
          <p:nvSpPr>
            <p:cNvPr id="199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30"/>
          <p:cNvGrpSpPr/>
          <p:nvPr/>
        </p:nvGrpSpPr>
        <p:grpSpPr>
          <a:xfrm flipV="1">
            <a:off x="1699187" y="5618085"/>
            <a:ext cx="952563" cy="839788"/>
            <a:chOff x="1524000" y="2819400"/>
            <a:chExt cx="1144588" cy="839788"/>
          </a:xfrm>
        </p:grpSpPr>
        <p:sp>
          <p:nvSpPr>
            <p:cNvPr id="211" name="Rounded Rectangle 210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4"/>
          <p:cNvGrpSpPr/>
          <p:nvPr/>
        </p:nvGrpSpPr>
        <p:grpSpPr>
          <a:xfrm>
            <a:off x="1968022" y="5848515"/>
            <a:ext cx="381000" cy="379412"/>
            <a:chOff x="1828800" y="2973388"/>
            <a:chExt cx="533400" cy="533400"/>
          </a:xfrm>
        </p:grpSpPr>
        <p:sp>
          <p:nvSpPr>
            <p:cNvPr id="208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836425" y="3889860"/>
            <a:ext cx="952563" cy="839788"/>
            <a:chOff x="5724150" y="4005075"/>
            <a:chExt cx="952563" cy="839788"/>
          </a:xfrm>
        </p:grpSpPr>
        <p:grpSp>
          <p:nvGrpSpPr>
            <p:cNvPr id="251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7" name="Straight Arrow Connector 256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53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258"/>
          <p:cNvGrpSpPr/>
          <p:nvPr/>
        </p:nvGrpSpPr>
        <p:grpSpPr>
          <a:xfrm>
            <a:off x="6384597" y="4811580"/>
            <a:ext cx="952563" cy="839788"/>
            <a:chOff x="5724150" y="4005075"/>
            <a:chExt cx="952563" cy="839788"/>
          </a:xfrm>
        </p:grpSpPr>
        <p:grpSp>
          <p:nvGrpSpPr>
            <p:cNvPr id="260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65" name="Rounded Rectangle 264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6" name="Straight Arrow Connector 265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62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oup 267"/>
          <p:cNvGrpSpPr/>
          <p:nvPr/>
        </p:nvGrpSpPr>
        <p:grpSpPr>
          <a:xfrm>
            <a:off x="6384597" y="2852925"/>
            <a:ext cx="952563" cy="839788"/>
            <a:chOff x="5724150" y="4005075"/>
            <a:chExt cx="952563" cy="839788"/>
          </a:xfrm>
        </p:grpSpPr>
        <p:grpSp>
          <p:nvGrpSpPr>
            <p:cNvPr id="269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74" name="Rounded Rectangle 273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Arrow Connector 274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71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7" name="Straight Arrow Connector 276"/>
          <p:cNvCxnSpPr/>
          <p:nvPr/>
        </p:nvCxnSpPr>
        <p:spPr>
          <a:xfrm rot="16200000" flipV="1">
            <a:off x="5128078" y="4215508"/>
            <a:ext cx="180503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4725620" y="4855107"/>
            <a:ext cx="952563" cy="839788"/>
            <a:chOff x="7644400" y="3818172"/>
            <a:chExt cx="952563" cy="839788"/>
          </a:xfrm>
        </p:grpSpPr>
        <p:grpSp>
          <p:nvGrpSpPr>
            <p:cNvPr id="280" name="Group 25"/>
            <p:cNvGrpSpPr/>
            <p:nvPr/>
          </p:nvGrpSpPr>
          <p:grpSpPr>
            <a:xfrm>
              <a:off x="7908723" y="4043480"/>
              <a:ext cx="381000" cy="379412"/>
              <a:chOff x="2270750" y="4581150"/>
              <a:chExt cx="381000" cy="379412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2270750" y="4581150"/>
                <a:ext cx="381000" cy="3794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2382915" y="46963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15"/>
            <p:cNvGrpSpPr/>
            <p:nvPr/>
          </p:nvGrpSpPr>
          <p:grpSpPr>
            <a:xfrm>
              <a:off x="7644400" y="3818172"/>
              <a:ext cx="952563" cy="839788"/>
              <a:chOff x="1524000" y="2819400"/>
              <a:chExt cx="1144588" cy="839788"/>
            </a:xfrm>
          </p:grpSpPr>
          <p:sp>
            <p:nvSpPr>
              <p:cNvPr id="282" name="Rounded Rectangle 281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Arrow Connector 282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7" name="Straight Arrow Connector 286"/>
          <p:cNvCxnSpPr/>
          <p:nvPr/>
        </p:nvCxnSpPr>
        <p:spPr>
          <a:xfrm rot="16200000" flipV="1">
            <a:off x="7085513" y="4214288"/>
            <a:ext cx="961345" cy="28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rot="5400000" flipH="1" flipV="1">
            <a:off x="-1379981" y="4197101"/>
            <a:ext cx="4991855" cy="79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6569060" y="1662370"/>
            <a:ext cx="226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H,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25666" y="334542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Medan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Medan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yang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Maxwell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Tidak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3583094"/>
            <a:ext cx="6629400" cy="1907744"/>
            <a:chOff x="990600" y="4038600"/>
            <a:chExt cx="7162800" cy="2438400"/>
          </a:xfrm>
          <a:blipFill>
            <a:blip r:embed="rId3"/>
            <a:tile tx="0" ty="0" sx="100000" sy="100000" flip="none" algn="tl"/>
          </a:blipFill>
        </p:grpSpPr>
        <p:sp>
          <p:nvSpPr>
            <p:cNvPr id="8" name="Rectangle 7"/>
            <p:cNvSpPr/>
            <p:nvPr/>
          </p:nvSpPr>
          <p:spPr>
            <a:xfrm>
              <a:off x="990600" y="4038600"/>
              <a:ext cx="7162800" cy="2438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6482" name="Object 2"/>
            <p:cNvGraphicFramePr>
              <a:graphicFrameLocks noChangeAspect="1"/>
            </p:cNvGraphicFramePr>
            <p:nvPr/>
          </p:nvGraphicFramePr>
          <p:xfrm>
            <a:off x="1066800" y="4114800"/>
            <a:ext cx="2373313" cy="1079500"/>
          </p:xfrm>
          <a:graphic>
            <a:graphicData uri="http://schemas.openxmlformats.org/presentationml/2006/ole">
              <p:oleObj spid="_x0000_s276486" name="Equation" r:id="rId4" imgW="838200" imgH="381000" progId="Equation.3">
                <p:embed/>
              </p:oleObj>
            </a:graphicData>
          </a:graphic>
        </p:graphicFrame>
        <p:graphicFrame>
          <p:nvGraphicFramePr>
            <p:cNvPr id="276483" name="Content Placeholder 5"/>
            <p:cNvGraphicFramePr>
              <a:graphicFrameLocks noChangeAspect="1"/>
            </p:cNvGraphicFramePr>
            <p:nvPr/>
          </p:nvGraphicFramePr>
          <p:xfrm>
            <a:off x="4419600" y="4114800"/>
            <a:ext cx="3701053" cy="1159948"/>
          </p:xfrm>
          <a:graphic>
            <a:graphicData uri="http://schemas.openxmlformats.org/presentationml/2006/ole">
              <p:oleObj spid="_x0000_s276487" name="Equation" r:id="rId5" imgW="1257300" imgH="431800" progId="Equation.3">
                <p:embed/>
              </p:oleObj>
            </a:graphicData>
          </a:graphic>
        </p:graphicFrame>
        <p:graphicFrame>
          <p:nvGraphicFramePr>
            <p:cNvPr id="276484" name="Object 4"/>
            <p:cNvGraphicFramePr>
              <a:graphicFrameLocks noChangeAspect="1"/>
            </p:cNvGraphicFramePr>
            <p:nvPr/>
          </p:nvGraphicFramePr>
          <p:xfrm>
            <a:off x="4419600" y="5410200"/>
            <a:ext cx="2394252" cy="1011237"/>
          </p:xfrm>
          <a:graphic>
            <a:graphicData uri="http://schemas.openxmlformats.org/presentationml/2006/ole">
              <p:oleObj spid="_x0000_s276488" name="Equation" r:id="rId6" imgW="1079032" imgH="393529" progId="Equation.3">
                <p:embed/>
              </p:oleObj>
            </a:graphicData>
          </a:graphic>
        </p:graphicFrame>
        <p:graphicFrame>
          <p:nvGraphicFramePr>
            <p:cNvPr id="276485" name="Object 5"/>
            <p:cNvGraphicFramePr>
              <a:graphicFrameLocks noChangeAspect="1"/>
            </p:cNvGraphicFramePr>
            <p:nvPr/>
          </p:nvGraphicFramePr>
          <p:xfrm>
            <a:off x="1066801" y="5302589"/>
            <a:ext cx="1907148" cy="1079408"/>
          </p:xfrm>
          <a:graphic>
            <a:graphicData uri="http://schemas.openxmlformats.org/presentationml/2006/ole">
              <p:oleObj spid="_x0000_s276489" name="Equation" r:id="rId7" imgW="672808" imgH="380835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</a:t>
            </a:r>
            <a:r>
              <a:rPr lang="de-DE" smtClean="0"/>
              <a:t>Coulomb (1)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2800" dirty="0"/>
              <a:t>Bersumber dari hukum gravitasi Newton secara umum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Hukum Newton </a:t>
            </a:r>
            <a:r>
              <a:rPr lang="de-DE" sz="2800" dirty="0" smtClean="0"/>
              <a:t>: </a:t>
            </a:r>
            <a:r>
              <a:rPr lang="de-DE" sz="2800" dirty="0"/>
              <a:t>setiap benda dengan massa m akan menarik benda lain yang bermassa m‘ </a:t>
            </a:r>
            <a:r>
              <a:rPr lang="de-DE" sz="2800" dirty="0" smtClean="0"/>
              <a:t>yang terletak pada jarak R dengan </a:t>
            </a:r>
            <a:r>
              <a:rPr lang="de-DE" sz="2800" dirty="0"/>
              <a:t>gaya </a:t>
            </a:r>
            <a:r>
              <a:rPr lang="de-DE" sz="2800" dirty="0" smtClean="0"/>
              <a:t>:</a:t>
            </a:r>
            <a:endParaRPr lang="de-DE" sz="2800" dirty="0"/>
          </a:p>
          <a:p>
            <a:pPr>
              <a:lnSpc>
                <a:spcPct val="80000"/>
              </a:lnSpc>
            </a:pPr>
            <a:endParaRPr lang="de-DE" sz="2800" dirty="0"/>
          </a:p>
          <a:p>
            <a:pPr>
              <a:lnSpc>
                <a:spcPct val="80000"/>
              </a:lnSpc>
              <a:buNone/>
            </a:pPr>
            <a:endParaRPr lang="de-DE" sz="2800" smtClean="0"/>
          </a:p>
          <a:p>
            <a:pPr>
              <a:lnSpc>
                <a:spcPct val="80000"/>
              </a:lnSpc>
              <a:buNone/>
            </a:pP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b="1" i="1" dirty="0" smtClean="0"/>
              <a:t>G</a:t>
            </a:r>
            <a:r>
              <a:rPr lang="de-DE" sz="2800" dirty="0" smtClean="0"/>
              <a:t> pada persamaan diatas adalah konstanta gravitasi, sedangkan </a:t>
            </a:r>
            <a:r>
              <a:rPr lang="de-DE" sz="2800" b="1" i="1" dirty="0" smtClean="0"/>
              <a:t>a</a:t>
            </a:r>
            <a:r>
              <a:rPr lang="de-DE" sz="2800" dirty="0" smtClean="0"/>
              <a:t> adalah vektor satuan dengan arah tangential thd garis yang menghubungkan kedua benda tsb</a:t>
            </a:r>
            <a:endParaRPr lang="de-DE" sz="2800" dirty="0">
              <a:solidFill>
                <a:srgbClr val="FFC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00418" y="3571876"/>
          <a:ext cx="2057400" cy="1030779"/>
        </p:xfrm>
        <a:graphic>
          <a:graphicData uri="http://schemas.openxmlformats.org/presentationml/2006/ole">
            <p:oleObj spid="_x0000_s224258" name="Equation" r:id="rId3" imgW="787058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Hukum Coulomb (2)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39128" cy="4755360"/>
          </a:xfrm>
        </p:spPr>
        <p:txBody>
          <a:bodyPr>
            <a:noAutofit/>
          </a:bodyPr>
          <a:lstStyle/>
          <a:p>
            <a:r>
              <a:rPr lang="de-DE" sz="2800" dirty="0" smtClean="0"/>
              <a:t>Dengan analogi dari hukum Newton, jika benda tersebut merupakan benda yang bermuatan, gaya tersebut disebut dengan  </a:t>
            </a:r>
            <a:r>
              <a:rPr lang="de-DE" sz="2800" u="sng" dirty="0" smtClean="0"/>
              <a:t>gaya medan listrik</a:t>
            </a:r>
          </a:p>
          <a:p>
            <a:r>
              <a:rPr lang="de-DE" sz="2800" dirty="0" smtClean="0"/>
              <a:t>Berdasarkan percobaan diketahui :</a:t>
            </a:r>
          </a:p>
          <a:p>
            <a:pPr lvl="1"/>
            <a:r>
              <a:rPr lang="de-DE" sz="2000" dirty="0" smtClean="0"/>
              <a:t>Magnitude </a:t>
            </a:r>
            <a:r>
              <a:rPr lang="de-DE" sz="2000" dirty="0"/>
              <a:t>dari gaya </a:t>
            </a:r>
            <a:r>
              <a:rPr lang="de-DE" sz="2000" dirty="0" smtClean="0"/>
              <a:t>medan listrik tsb </a:t>
            </a:r>
            <a:r>
              <a:rPr lang="de-DE" sz="2000" dirty="0"/>
              <a:t>proporsional terhadap perkalian kedua muatan </a:t>
            </a:r>
          </a:p>
          <a:p>
            <a:pPr lvl="1"/>
            <a:r>
              <a:rPr lang="de-DE" sz="2000" dirty="0"/>
              <a:t>Magnitude gaya tsb berbanding terbalik dengan kuadrat jarak kedua muatan</a:t>
            </a:r>
          </a:p>
          <a:p>
            <a:pPr lvl="1"/>
            <a:r>
              <a:rPr lang="de-DE" sz="2000" dirty="0"/>
              <a:t>Arah gaya tersebut paralel thd garis yang menghubungkan kedua muatan</a:t>
            </a:r>
          </a:p>
          <a:p>
            <a:pPr lvl="1"/>
            <a:r>
              <a:rPr lang="de-DE" sz="2000" dirty="0"/>
              <a:t>Magnitude gaya tsb tergantung thd medium tempat kedua muatan berada</a:t>
            </a:r>
          </a:p>
          <a:p>
            <a:pPr lvl="1"/>
            <a:r>
              <a:rPr lang="de-DE" sz="2000" dirty="0"/>
              <a:t>Muatan sama : menolak, muatan beda : </a:t>
            </a:r>
            <a:r>
              <a:rPr lang="de-DE" sz="2000" dirty="0" smtClean="0"/>
              <a:t>tarik-menarik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de-DE"/>
              <a:t>Hukum Coulomb (3)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" y="28956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Dimana untuk unit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pada sistem SI 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dinyatakan dengan coulomb (C)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dinyatakan dengan Newton (N)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dinyatakan dengan meter (m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400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adalah vektor satuan yang arahnya dari Q</a:t>
            </a:r>
            <a:r>
              <a:rPr lang="de-DE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ke Q</a:t>
            </a:r>
            <a:r>
              <a:rPr lang="de-DE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adalah konstanta proportionalitas, untuk medium udara :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971800" y="5943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de-DE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= 8.854 x10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= 1/36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x 10</a:t>
            </a:r>
            <a:r>
              <a:rPr lang="de-DE" sz="2400" b="1" baseline="30000" dirty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F/m</a:t>
            </a:r>
          </a:p>
        </p:txBody>
      </p:sp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3222625" y="1591878"/>
          <a:ext cx="2720975" cy="1190625"/>
        </p:xfrm>
        <a:graphic>
          <a:graphicData uri="http://schemas.openxmlformats.org/presentationml/2006/ole">
            <p:oleObj spid="_x0000_s222211" name="Equation" r:id="rId3" imgW="901309" imgH="393529" progId="Equation.3">
              <p:embed/>
            </p:oleObj>
          </a:graphicData>
        </a:graphic>
      </p:graphicFrame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1449388" y="5767443"/>
          <a:ext cx="1293812" cy="938157"/>
        </p:xfrm>
        <a:graphic>
          <a:graphicData uri="http://schemas.openxmlformats.org/presentationml/2006/ole">
            <p:oleObj spid="_x0000_s222212" name="Equation" r:id="rId4" imgW="596900" imgH="43180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990600" y="2057400"/>
            <a:ext cx="1828800" cy="304800"/>
          </a:xfrm>
          <a:prstGeom prst="rightArrow">
            <a:avLst/>
          </a:prstGeom>
          <a:solidFill>
            <a:srgbClr val="EF7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Coulomb (4)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69240"/>
            <a:ext cx="8001000" cy="4755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Arah</a:t>
            </a:r>
            <a:r>
              <a:rPr lang="en-US" sz="3200" dirty="0" smtClean="0"/>
              <a:t> </a:t>
            </a:r>
            <a:r>
              <a:rPr lang="en-US" sz="3200" dirty="0" err="1" smtClean="0"/>
              <a:t>vektor</a:t>
            </a:r>
            <a:r>
              <a:rPr lang="en-US" sz="3200" dirty="0" smtClean="0"/>
              <a:t> </a:t>
            </a:r>
            <a:r>
              <a:rPr lang="en-US" sz="3200" dirty="0" err="1" smtClean="0"/>
              <a:t>satuan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b="1" i="1" dirty="0" smtClean="0"/>
              <a:t>F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 </a:t>
            </a:r>
            <a:r>
              <a:rPr lang="en-US" sz="3200" dirty="0" err="1" smtClean="0"/>
              <a:t>dilihat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sudut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</a:t>
            </a:r>
            <a:r>
              <a:rPr lang="en-US" sz="3200" dirty="0" smtClean="0"/>
              <a:t> </a:t>
            </a:r>
            <a:r>
              <a:rPr lang="en-US" sz="3200" b="1" i="1" dirty="0" smtClean="0"/>
              <a:t>F</a:t>
            </a:r>
            <a:r>
              <a:rPr lang="en-US" sz="3200" i="1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b="1" i="1" dirty="0" smtClean="0"/>
              <a:t>F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 </a:t>
            </a:r>
          </a:p>
          <a:p>
            <a:r>
              <a:rPr lang="en-US" sz="3200" b="1" i="1" dirty="0" err="1" smtClean="0"/>
              <a:t>F</a:t>
            </a:r>
            <a:r>
              <a:rPr lang="en-US" sz="3200" i="1" baseline="-25000" dirty="0" err="1" smtClean="0"/>
              <a:t>i</a:t>
            </a:r>
            <a:r>
              <a:rPr lang="en-US" sz="3200" baseline="-25000" dirty="0" smtClean="0"/>
              <a:t> 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diterima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i="1" dirty="0" err="1" smtClean="0"/>
              <a:t>Q</a:t>
            </a:r>
            <a:r>
              <a:rPr lang="en-US" sz="3200" i="1" baseline="-25000" dirty="0" err="1" smtClean="0"/>
              <a:t>i</a:t>
            </a:r>
            <a:endParaRPr lang="en-US" sz="3200" i="1" baseline="-25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lum bright="30000" contrast="96000"/>
          </a:blip>
          <a:srcRect/>
          <a:stretch>
            <a:fillRect/>
          </a:stretch>
        </p:blipFill>
        <p:spPr bwMode="auto">
          <a:xfrm>
            <a:off x="938212" y="3474240"/>
            <a:ext cx="4780929" cy="2743200"/>
          </a:xfrm>
          <a:prstGeom prst="rect">
            <a:avLst/>
          </a:prstGeom>
          <a:noFill/>
        </p:spPr>
      </p:pic>
      <p:graphicFrame>
        <p:nvGraphicFramePr>
          <p:cNvPr id="221185" name="Object 1"/>
          <p:cNvGraphicFramePr>
            <a:graphicFrameLocks noChangeAspect="1"/>
          </p:cNvGraphicFramePr>
          <p:nvPr/>
        </p:nvGraphicFramePr>
        <p:xfrm>
          <a:off x="6043613" y="3820315"/>
          <a:ext cx="2490787" cy="2092325"/>
        </p:xfrm>
        <a:graphic>
          <a:graphicData uri="http://schemas.openxmlformats.org/presentationml/2006/ole">
            <p:oleObj spid="_x0000_s221186" name="Equation" r:id="rId4" imgW="939800" imgH="787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Intensitas medan listrik (1)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55360"/>
          </a:xfrm>
        </p:spPr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seharga</a:t>
            </a:r>
            <a:r>
              <a:rPr lang="en-US" dirty="0" smtClean="0"/>
              <a:t> q,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smtClean="0"/>
              <a:t>test charge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b="1" i="1" dirty="0" smtClean="0"/>
              <a:t>E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3178642" y="3060863"/>
          <a:ext cx="2322052" cy="1153955"/>
        </p:xfrm>
        <a:graphic>
          <a:graphicData uri="http://schemas.openxmlformats.org/presentationml/2006/ole">
            <p:oleObj spid="_x0000_s220163" name="Equation" r:id="rId3" imgW="863225" imgH="393529" progId="Equation.3">
              <p:embed/>
            </p:oleObj>
          </a:graphicData>
        </a:graphic>
      </p:graphicFrame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1958994" y="5000636"/>
          <a:ext cx="5327650" cy="1163637"/>
        </p:xfrm>
        <a:graphic>
          <a:graphicData uri="http://schemas.openxmlformats.org/presentationml/2006/ole">
            <p:oleObj spid="_x0000_s220164" name="Equation" r:id="rId4" imgW="19812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Intensitas medan listrik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486400" cy="4876800"/>
          </a:xfrm>
        </p:spPr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err="1" smtClean="0"/>
              <a:t>gambar</a:t>
            </a:r>
            <a:r>
              <a:rPr lang="en-US" smtClean="0"/>
              <a:t> sbb: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1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b="1" i="1" smtClean="0"/>
              <a:t>E</a:t>
            </a:r>
            <a:r>
              <a:rPr lang="en-US" smtClean="0"/>
              <a:t> adalah:</a:t>
            </a:r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lum bright="6000" contrast="84000"/>
          </a:blip>
          <a:srcRect/>
          <a:stretch>
            <a:fillRect/>
          </a:stretch>
        </p:blipFill>
        <p:spPr bwMode="auto">
          <a:xfrm>
            <a:off x="5992812" y="1752600"/>
            <a:ext cx="2922588" cy="2943225"/>
          </a:xfrm>
          <a:prstGeom prst="rect">
            <a:avLst/>
          </a:prstGeom>
          <a:noFill/>
        </p:spPr>
      </p:pic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214678" y="4857760"/>
          <a:ext cx="2527300" cy="1155700"/>
        </p:xfrm>
        <a:graphic>
          <a:graphicData uri="http://schemas.openxmlformats.org/presentationml/2006/ole">
            <p:oleObj spid="_x0000_s245763" name="Equation" r:id="rId5" imgW="939392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dirty="0"/>
              <a:t>Intensitas medan listrik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524000"/>
            <a:ext cx="4267200" cy="4755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N </a:t>
            </a:r>
            <a:r>
              <a:rPr lang="en-US" sz="3200" dirty="0" err="1" smtClean="0"/>
              <a:t>buah</a:t>
            </a:r>
            <a:r>
              <a:rPr lang="en-US" sz="3200" dirty="0" smtClean="0"/>
              <a:t> </a:t>
            </a:r>
            <a:r>
              <a:rPr lang="en-US" sz="3200" dirty="0" err="1" smtClean="0"/>
              <a:t>muatan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besarnya</a:t>
            </a:r>
            <a:r>
              <a:rPr lang="en-US" sz="3200" dirty="0" smtClean="0"/>
              <a:t> </a:t>
            </a:r>
            <a:r>
              <a:rPr lang="en-US" sz="3200" dirty="0" err="1" smtClean="0"/>
              <a:t>intensitas</a:t>
            </a:r>
            <a:r>
              <a:rPr lang="en-US" sz="3200" dirty="0" smtClean="0"/>
              <a:t> </a:t>
            </a:r>
            <a:r>
              <a:rPr lang="en-US" sz="3200" dirty="0" err="1" smtClean="0"/>
              <a:t>medan</a:t>
            </a:r>
            <a:r>
              <a:rPr lang="en-US" sz="3200" dirty="0" smtClean="0"/>
              <a:t> </a:t>
            </a:r>
            <a:r>
              <a:rPr lang="en-US" sz="3200" dirty="0" err="1" smtClean="0"/>
              <a:t>listrik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dialami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titik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penjumlahan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b="1" dirty="0" smtClean="0"/>
              <a:t>E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endParaRPr lang="en-US" sz="32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lum bright="12000" contrast="90000"/>
          </a:blip>
          <a:srcRect/>
          <a:stretch>
            <a:fillRect/>
          </a:stretch>
        </p:blipFill>
        <p:spPr bwMode="auto">
          <a:xfrm>
            <a:off x="4495800" y="1676400"/>
            <a:ext cx="4572000" cy="4246563"/>
          </a:xfrm>
          <a:prstGeom prst="rect">
            <a:avLst/>
          </a:prstGeom>
          <a:noFill/>
        </p:spPr>
      </p:pic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857224" y="5143512"/>
          <a:ext cx="2828925" cy="1065091"/>
        </p:xfrm>
        <a:graphic>
          <a:graphicData uri="http://schemas.openxmlformats.org/presentationml/2006/ole">
            <p:oleObj spid="_x0000_s219138" name="Equation" r:id="rId4" imgW="1180588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12078</TotalTime>
  <Words>1286</Words>
  <Application>Microsoft Office PowerPoint</Application>
  <PresentationFormat>On-screen Show (4:3)</PresentationFormat>
  <Paragraphs>149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Medan Listrik dan Medan Magnet</vt:lpstr>
      <vt:lpstr>Definisi medan</vt:lpstr>
      <vt:lpstr>Hukum Coulomb (1)</vt:lpstr>
      <vt:lpstr>Hukum Coulomb (2)</vt:lpstr>
      <vt:lpstr>Hukum Coulomb (3)</vt:lpstr>
      <vt:lpstr>Hukum Coulomb (4)</vt:lpstr>
      <vt:lpstr>Intensitas medan listrik (1)</vt:lpstr>
      <vt:lpstr>Intensitas medan listrik (2)</vt:lpstr>
      <vt:lpstr>Intensitas medan listrik (3)</vt:lpstr>
      <vt:lpstr>Representasi flux dari medan vektor (1)</vt:lpstr>
      <vt:lpstr>Representasi flux dari medan vektor (2)</vt:lpstr>
      <vt:lpstr>Medan Magnet - Sejarah </vt:lpstr>
      <vt:lpstr>Medan Magnet – Hk. Biot-Savart (1)</vt:lpstr>
      <vt:lpstr>Medan Magnet – Hk. Biot-Savart (2)</vt:lpstr>
      <vt:lpstr>Slide 15</vt:lpstr>
      <vt:lpstr>Medan Magnet – Penerapan (1)</vt:lpstr>
      <vt:lpstr>Medan Magnet – Penerapan (2)</vt:lpstr>
      <vt:lpstr>Medan Magnet – Penerapan (3)</vt:lpstr>
      <vt:lpstr>Medan Magnet – Penerapan (4)</vt:lpstr>
      <vt:lpstr>Medan Magnet – Penerapan (5)</vt:lpstr>
      <vt:lpstr>Hukum Lorentz (1)</vt:lpstr>
      <vt:lpstr>Hukum Lorentz (2)</vt:lpstr>
      <vt:lpstr>Hukum Lorentz (3)</vt:lpstr>
      <vt:lpstr>Perbedaan medan listrik &amp; magnet</vt:lpstr>
      <vt:lpstr>Arus pergeseran (3)</vt:lpstr>
      <vt:lpstr>Kenapa Hk. Maxwell ??? (1)</vt:lpstr>
      <vt:lpstr>Kenapa Hk. Maxwell ??? (2)</vt:lpstr>
      <vt:lpstr>Kenapa Hk. Maxwell ??? (3)</vt:lpstr>
      <vt:lpstr>Medan statis </vt:lpstr>
    </vt:vector>
  </TitlesOfParts>
  <Company>AUW RUB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Chairunnisa</dc:creator>
  <cp:lastModifiedBy>Afief</cp:lastModifiedBy>
  <cp:revision>131</cp:revision>
  <dcterms:created xsi:type="dcterms:W3CDTF">2007-08-22T16:20:46Z</dcterms:created>
  <dcterms:modified xsi:type="dcterms:W3CDTF">2015-02-25T00:23:19Z</dcterms:modified>
</cp:coreProperties>
</file>