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9"/>
  </p:notesMasterIdLst>
  <p:sldIdLst>
    <p:sldId id="370" r:id="rId2"/>
    <p:sldId id="312" r:id="rId3"/>
    <p:sldId id="313" r:id="rId4"/>
    <p:sldId id="314" r:id="rId5"/>
    <p:sldId id="315" r:id="rId6"/>
    <p:sldId id="359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63" r:id="rId16"/>
    <p:sldId id="324" r:id="rId17"/>
    <p:sldId id="364" r:id="rId18"/>
    <p:sldId id="325" r:id="rId19"/>
    <p:sldId id="365" r:id="rId20"/>
    <p:sldId id="326" r:id="rId21"/>
    <p:sldId id="366" r:id="rId22"/>
    <p:sldId id="367" r:id="rId23"/>
    <p:sldId id="368" r:id="rId24"/>
    <p:sldId id="371" r:id="rId25"/>
    <p:sldId id="372" r:id="rId26"/>
    <p:sldId id="373" r:id="rId27"/>
    <p:sldId id="376" r:id="rId28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B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4" d="100"/>
          <a:sy n="44" d="100"/>
        </p:scale>
        <p:origin x="-2136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jpe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.jpe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1.jpe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.jpe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1.jpeg"/><Relationship Id="rId4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1.jpe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1.jpeg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5.wmf"/><Relationship Id="rId1" Type="http://schemas.openxmlformats.org/officeDocument/2006/relationships/image" Target="../media/image1.jpe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1.jpeg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1.jpe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1.jpe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1.jpe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1.jpe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1.jpe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.jpe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.jpe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088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FFAF3-710A-43C4-9915-7521898B844A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39" y="4861781"/>
            <a:ext cx="5678824" cy="460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68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088" y="9721868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F08F5-CCC8-4DFE-BEDA-305CA78F2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815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F08F5-CCC8-4DFE-BEDA-305CA78F2A1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F08F5-CCC8-4DFE-BEDA-305CA78F2A1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E3A6-2917-4EBE-B0E9-865FD4ADAB2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2CF5-D3DA-4C23-98CA-A9A61B80B4E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22B8-4987-4477-B971-7713E36793B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4522-0AB7-40F7-8EEE-7146F429B7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71472" y="1357298"/>
            <a:ext cx="7996145" cy="57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9248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>
                <a:solidFill>
                  <a:srgbClr val="FFC000"/>
                </a:solidFill>
              </a:rPr>
              <a:t> </a:t>
            </a:r>
            <a:fld id="{A6E3D0F1-D699-402B-B25C-1BC876A65572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7239-C284-4702-864F-A49285F47CA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6328-1974-434A-85CB-D17928FE375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DA5A-3B56-4750-85A1-6ECBAAAEA34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22561-4C43-4677-984C-F24F89856DE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845F-3BCE-4ADF-B39B-CCB30BE391C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C4AD-81FD-410F-9075-0C4B1C68F18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420E-2122-41CB-9579-0C2EF84270A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3D84F-0818-4512-8974-730C3B5B770A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749296"/>
            <a:ext cx="7772400" cy="1975104"/>
          </a:xfrm>
        </p:spPr>
        <p:txBody>
          <a:bodyPr/>
          <a:lstStyle/>
          <a:p>
            <a:r>
              <a:rPr lang="de-DE" sz="4800" smtClean="0"/>
              <a:t>Hukum Maxwell</a:t>
            </a:r>
            <a:endParaRPr lang="de-DE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05292"/>
            <a:ext cx="6400800" cy="1752600"/>
          </a:xfrm>
        </p:spPr>
        <p:txBody>
          <a:bodyPr>
            <a:normAutofit/>
          </a:bodyPr>
          <a:lstStyle/>
          <a:p>
            <a:r>
              <a:rPr lang="de-DE" sz="3200" smtClean="0"/>
              <a:t>Pertemuan ke-7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Hukum Faraday (1)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de-DE" dirty="0"/>
              <a:t>Oersted pada 1820 </a:t>
            </a:r>
            <a:r>
              <a:rPr lang="de-DE" dirty="0" smtClean="0">
                <a:sym typeface="Wingdings" pitchFamily="2" charset="2"/>
              </a:rPr>
              <a:t>menemukan bahwa </a:t>
            </a:r>
            <a:r>
              <a:rPr lang="de-DE" dirty="0">
                <a:sym typeface="Wingdings" pitchFamily="2" charset="2"/>
              </a:rPr>
              <a:t>arus menimbulkan medan magnet</a:t>
            </a:r>
          </a:p>
          <a:p>
            <a:r>
              <a:rPr lang="de-DE" dirty="0">
                <a:sym typeface="Wingdings" pitchFamily="2" charset="2"/>
              </a:rPr>
              <a:t>Faraday ingin membuktikan bahwa medan magnet juga menimbulkan arus</a:t>
            </a:r>
            <a:endParaRPr lang="de-DE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>
            <a:lum contrast="94000"/>
          </a:blip>
          <a:srcRect/>
          <a:stretch>
            <a:fillRect/>
          </a:stretch>
        </p:blipFill>
        <p:spPr bwMode="auto">
          <a:xfrm>
            <a:off x="1511300" y="3933825"/>
            <a:ext cx="6746875" cy="255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Hukum Faraday (2)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4755360"/>
          </a:xfrm>
        </p:spPr>
        <p:txBody>
          <a:bodyPr>
            <a:noAutofit/>
          </a:bodyPr>
          <a:lstStyle/>
          <a:p>
            <a:r>
              <a:rPr lang="de-DE" dirty="0"/>
              <a:t>Arus yang terukur hanya terjadi sesaat sesudah on dan sesudah off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  <a:p>
            <a:r>
              <a:rPr lang="de-DE" dirty="0"/>
              <a:t>Arus terjadi jika ada perubahan medan magnet terhadap waktu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>
            <a:lum bright="12000" contrast="78000"/>
          </a:blip>
          <a:srcRect/>
          <a:stretch>
            <a:fillRect/>
          </a:stretch>
        </p:blipFill>
        <p:spPr bwMode="auto">
          <a:xfrm>
            <a:off x="2484438" y="2905125"/>
            <a:ext cx="4211637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Hukum Faraday (3)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4755360"/>
          </a:xfrm>
        </p:spPr>
        <p:txBody>
          <a:bodyPr/>
          <a:lstStyle/>
          <a:p>
            <a:r>
              <a:rPr lang="de-DE" dirty="0"/>
              <a:t>Medan magnet yang berubah thd waktu menghasilkan medan listrik yang berputar mengelilingi medan magnet.</a:t>
            </a:r>
          </a:p>
          <a:p>
            <a:r>
              <a:rPr lang="de-DE" dirty="0"/>
              <a:t>Medan listrik ini menggerakkan elektron pada loop penerima sehingga menimbulkan arus listrik</a:t>
            </a:r>
          </a:p>
        </p:txBody>
      </p:sp>
      <p:graphicFrame>
        <p:nvGraphicFramePr>
          <p:cNvPr id="263169" name="Object 1"/>
          <p:cNvGraphicFramePr>
            <a:graphicFrameLocks noChangeAspect="1"/>
          </p:cNvGraphicFramePr>
          <p:nvPr/>
        </p:nvGraphicFramePr>
        <p:xfrm>
          <a:off x="2667000" y="4714884"/>
          <a:ext cx="4159250" cy="1123950"/>
        </p:xfrm>
        <a:graphic>
          <a:graphicData uri="http://schemas.openxmlformats.org/presentationml/2006/ole">
            <p:oleObj spid="_x0000_s263170" name="Equation" r:id="rId3" imgW="1701800" imgH="444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Hukum Faraday (4)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15900" y="1600200"/>
            <a:ext cx="8686800" cy="4525963"/>
          </a:xfrm>
        </p:spPr>
        <p:txBody>
          <a:bodyPr/>
          <a:lstStyle/>
          <a:p>
            <a:r>
              <a:rPr lang="de-DE"/>
              <a:t>Hubungan antara contour </a:t>
            </a:r>
            <a:r>
              <a:rPr lang="de-DE" i="1"/>
              <a:t>c</a:t>
            </a:r>
            <a:r>
              <a:rPr lang="de-DE"/>
              <a:t> dan permukaan </a:t>
            </a:r>
            <a:r>
              <a:rPr lang="de-DE" i="1"/>
              <a:t>s</a:t>
            </a:r>
            <a:r>
              <a:rPr lang="de-DE"/>
              <a:t> mengikuti kaidah tangan kanan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>
            <a:lum bright="18000" contrast="72000"/>
          </a:blip>
          <a:srcRect/>
          <a:stretch>
            <a:fillRect/>
          </a:stretch>
        </p:blipFill>
        <p:spPr bwMode="auto">
          <a:xfrm>
            <a:off x="503238" y="3068638"/>
            <a:ext cx="8132762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9936"/>
            <a:ext cx="8001000" cy="1121664"/>
          </a:xfrm>
        </p:spPr>
        <p:txBody>
          <a:bodyPr/>
          <a:lstStyle/>
          <a:p>
            <a:r>
              <a:rPr lang="de-DE" dirty="0"/>
              <a:t>Hukum Faraday </a:t>
            </a:r>
            <a:r>
              <a:rPr lang="de-DE" dirty="0" smtClean="0"/>
              <a:t>– Penerapan (1)</a:t>
            </a:r>
            <a:endParaRPr lang="de-DE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475536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Diketahui</a:t>
            </a:r>
            <a:r>
              <a:rPr lang="en-US" sz="3200" dirty="0" smtClean="0"/>
              <a:t> </a:t>
            </a:r>
            <a:r>
              <a:rPr lang="en-US" sz="3200" dirty="0" err="1" smtClean="0"/>
              <a:t>konduktor</a:t>
            </a:r>
            <a:r>
              <a:rPr lang="en-US" sz="3200" dirty="0" smtClean="0"/>
              <a:t> </a:t>
            </a:r>
            <a:r>
              <a:rPr lang="en-US" sz="3200" dirty="0" err="1" smtClean="0"/>
              <a:t>berbentuk</a:t>
            </a:r>
            <a:r>
              <a:rPr lang="en-US" sz="3200" dirty="0" smtClean="0"/>
              <a:t> loop </a:t>
            </a:r>
            <a:r>
              <a:rPr lang="en-US" sz="3200" dirty="0" err="1" smtClean="0"/>
              <a:t>persegi</a:t>
            </a:r>
            <a:r>
              <a:rPr lang="en-US" sz="3200" dirty="0" smtClean="0"/>
              <a:t> </a:t>
            </a:r>
            <a:r>
              <a:rPr lang="en-US" sz="3200" dirty="0" err="1" smtClean="0"/>
              <a:t>empat</a:t>
            </a:r>
            <a:r>
              <a:rPr lang="en-US" sz="3200" dirty="0" smtClean="0"/>
              <a:t> </a:t>
            </a:r>
            <a:r>
              <a:rPr lang="en-US" sz="3200" dirty="0" err="1" smtClean="0"/>
              <a:t>ditempatkan</a:t>
            </a:r>
            <a:r>
              <a:rPr lang="en-US" sz="3200" dirty="0" smtClean="0"/>
              <a:t> normal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</a:t>
            </a:r>
            <a:r>
              <a:rPr lang="en-US" sz="3200" dirty="0" err="1" smtClean="0"/>
              <a:t>rapat</a:t>
            </a:r>
            <a:r>
              <a:rPr lang="en-US" sz="3200" dirty="0" smtClean="0"/>
              <a:t> flux magnet </a:t>
            </a:r>
            <a:r>
              <a:rPr lang="en-US" sz="3200" b="1" dirty="0" smtClean="0"/>
              <a:t>B</a:t>
            </a:r>
            <a:r>
              <a:rPr lang="en-US" sz="3200" dirty="0" smtClean="0"/>
              <a:t> = </a:t>
            </a:r>
            <a:r>
              <a:rPr lang="de-DE" sz="3200" i="1" dirty="0" smtClean="0"/>
              <a:t>Bo</a:t>
            </a:r>
            <a:r>
              <a:rPr lang="de-DE" sz="3200" dirty="0" smtClean="0"/>
              <a:t> cos</a:t>
            </a:r>
            <a:r>
              <a:rPr lang="de-DE" sz="3200" dirty="0" smtClean="0">
                <a:sym typeface="Symbol" pitchFamily="18" charset="2"/>
              </a:rPr>
              <a:t></a:t>
            </a:r>
            <a:r>
              <a:rPr lang="de-DE" sz="3200" dirty="0" smtClean="0"/>
              <a:t>t </a:t>
            </a:r>
            <a:r>
              <a:rPr lang="de-DE" sz="3200" b="1" dirty="0" smtClean="0"/>
              <a:t>a</a:t>
            </a:r>
            <a:r>
              <a:rPr lang="de-DE" sz="3200" b="1" baseline="-25000" dirty="0" smtClean="0"/>
              <a:t>z</a:t>
            </a:r>
            <a:r>
              <a:rPr lang="en-US" sz="3200" dirty="0" smtClean="0"/>
              <a:t> . </a:t>
            </a:r>
            <a:r>
              <a:rPr lang="en-US" sz="3200" dirty="0" err="1" smtClean="0"/>
              <a:t>Tentukan</a:t>
            </a:r>
            <a:r>
              <a:rPr lang="en-US" sz="3200" dirty="0" smtClean="0"/>
              <a:t> </a:t>
            </a:r>
            <a:r>
              <a:rPr lang="en-US" sz="3200" dirty="0" err="1" smtClean="0"/>
              <a:t>besarnya</a:t>
            </a:r>
            <a:r>
              <a:rPr lang="en-US" sz="3200" dirty="0" smtClean="0"/>
              <a:t> </a:t>
            </a:r>
            <a:r>
              <a:rPr lang="en-US" sz="3200" dirty="0" err="1" smtClean="0"/>
              <a:t>emf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loop </a:t>
            </a:r>
            <a:r>
              <a:rPr lang="en-US" sz="3200" dirty="0" err="1" smtClean="0"/>
              <a:t>tersebut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bandingkan</a:t>
            </a:r>
            <a:r>
              <a:rPr lang="en-US" sz="3200" dirty="0" smtClean="0"/>
              <a:t> </a:t>
            </a:r>
            <a:r>
              <a:rPr lang="en-US" sz="3200" dirty="0" err="1" smtClean="0"/>
              <a:t>variasi</a:t>
            </a:r>
            <a:r>
              <a:rPr lang="en-US" sz="3200" dirty="0" smtClean="0"/>
              <a:t> </a:t>
            </a:r>
            <a:r>
              <a:rPr lang="en-US" sz="3200" dirty="0" err="1" smtClean="0"/>
              <a:t>waktu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b="1" dirty="0" smtClean="0"/>
              <a:t>total magnetic flux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emf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>
            <a:lum bright="24000" contrast="60000"/>
          </a:blip>
          <a:srcRect/>
          <a:stretch>
            <a:fillRect/>
          </a:stretch>
        </p:blipFill>
        <p:spPr bwMode="auto">
          <a:xfrm>
            <a:off x="1828800" y="4038600"/>
            <a:ext cx="5791200" cy="2678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Hukum Faraday – Penerapan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6840"/>
            <a:ext cx="8763000" cy="4679160"/>
          </a:xfrm>
        </p:spPr>
        <p:txBody>
          <a:bodyPr/>
          <a:lstStyle/>
          <a:p>
            <a:pPr indent="-365760"/>
            <a:r>
              <a:rPr lang="en-US" dirty="0" err="1" smtClean="0"/>
              <a:t>Hitung</a:t>
            </a:r>
            <a:r>
              <a:rPr lang="en-US" dirty="0" smtClean="0"/>
              <a:t> total flux magnet </a:t>
            </a:r>
            <a:r>
              <a:rPr lang="en-US" dirty="0" smtClean="0">
                <a:sym typeface="Symbol"/>
              </a:rPr>
              <a:t></a:t>
            </a:r>
            <a:r>
              <a:rPr lang="en-US" baseline="-25000" dirty="0" smtClean="0">
                <a:sym typeface="Symbol"/>
              </a:rPr>
              <a:t>m</a:t>
            </a:r>
            <a:r>
              <a:rPr lang="en-US" dirty="0" smtClean="0"/>
              <a:t> yang </a:t>
            </a:r>
            <a:r>
              <a:rPr lang="en-US" dirty="0" err="1" smtClean="0"/>
              <a:t>menembus</a:t>
            </a:r>
            <a:r>
              <a:rPr lang="en-US" dirty="0" smtClean="0"/>
              <a:t> loop</a:t>
            </a:r>
          </a:p>
          <a:p>
            <a:pPr indent="-365760"/>
            <a:endParaRPr lang="en-US" dirty="0" smtClean="0"/>
          </a:p>
          <a:p>
            <a:pPr indent="-365760"/>
            <a:endParaRPr lang="en-US" dirty="0" smtClean="0"/>
          </a:p>
          <a:p>
            <a:pPr indent="-365760"/>
            <a:endParaRPr lang="en-US" smtClean="0"/>
          </a:p>
          <a:p>
            <a:pPr indent="-365760"/>
            <a:endParaRPr lang="en-US" dirty="0" smtClean="0"/>
          </a:p>
          <a:p>
            <a:pPr indent="-365760"/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 err="1" smtClean="0"/>
              <a:t>emf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Faraday</a:t>
            </a:r>
            <a:endParaRPr lang="en-US" dirty="0"/>
          </a:p>
        </p:txBody>
      </p:sp>
      <p:graphicFrame>
        <p:nvGraphicFramePr>
          <p:cNvPr id="266242" name="Object 2"/>
          <p:cNvGraphicFramePr>
            <a:graphicFrameLocks noChangeAspect="1"/>
          </p:cNvGraphicFramePr>
          <p:nvPr/>
        </p:nvGraphicFramePr>
        <p:xfrm>
          <a:off x="914400" y="2216155"/>
          <a:ext cx="6859588" cy="1927225"/>
        </p:xfrm>
        <a:graphic>
          <a:graphicData uri="http://schemas.openxmlformats.org/presentationml/2006/ole">
            <p:oleObj spid="_x0000_s266245" name="Equation" r:id="rId3" imgW="2806700" imgH="762000" progId="Equation.3">
              <p:embed/>
            </p:oleObj>
          </a:graphicData>
        </a:graphic>
      </p:graphicFrame>
      <p:graphicFrame>
        <p:nvGraphicFramePr>
          <p:cNvPr id="266244" name="Object 4"/>
          <p:cNvGraphicFramePr>
            <a:graphicFrameLocks noChangeAspect="1"/>
          </p:cNvGraphicFramePr>
          <p:nvPr/>
        </p:nvGraphicFramePr>
        <p:xfrm>
          <a:off x="868394" y="5072074"/>
          <a:ext cx="8132762" cy="1123950"/>
        </p:xfrm>
        <a:graphic>
          <a:graphicData uri="http://schemas.openxmlformats.org/presentationml/2006/ole">
            <p:oleObj spid="_x0000_s266246" name="Equation" r:id="rId4" imgW="3327400" imgH="444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1"/>
          </a:xfrm>
        </p:spPr>
        <p:txBody>
          <a:bodyPr/>
          <a:lstStyle/>
          <a:p>
            <a:r>
              <a:rPr lang="de-DE" dirty="0" smtClean="0"/>
              <a:t>Hukum Faraday – Penerapan (3)</a:t>
            </a:r>
            <a:endParaRPr lang="de-DE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534400" cy="4755360"/>
          </a:xfrm>
        </p:spPr>
        <p:txBody>
          <a:bodyPr/>
          <a:lstStyle/>
          <a:p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t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</a:t>
            </a:r>
            <a:r>
              <a:rPr lang="en-US" baseline="-25000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dan</a:t>
            </a:r>
            <a:r>
              <a:rPr lang="en-US" dirty="0" smtClean="0">
                <a:sym typeface="Symbol"/>
              </a:rPr>
              <a:t> </a:t>
            </a:r>
            <a:r>
              <a:rPr lang="en-US" i="1" dirty="0" err="1" smtClean="0">
                <a:sym typeface="Symbol"/>
              </a:rPr>
              <a:t>emf</a:t>
            </a:r>
            <a:endParaRPr lang="en-US" i="1" dirty="0"/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>
            <a:lum bright="12000" contrast="84000"/>
          </a:blip>
          <a:srcRect/>
          <a:stretch>
            <a:fillRect/>
          </a:stretch>
        </p:blipFill>
        <p:spPr bwMode="auto">
          <a:xfrm>
            <a:off x="360361" y="2214554"/>
            <a:ext cx="4068763" cy="2017713"/>
          </a:xfrm>
          <a:prstGeom prst="rect">
            <a:avLst/>
          </a:prstGeom>
          <a:noFill/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4" cstate="print">
            <a:lum bright="12000" contrast="84000"/>
          </a:blip>
          <a:srcRect/>
          <a:stretch>
            <a:fillRect/>
          </a:stretch>
        </p:blipFill>
        <p:spPr bwMode="auto">
          <a:xfrm>
            <a:off x="161924" y="4600575"/>
            <a:ext cx="4267200" cy="2105025"/>
          </a:xfrm>
          <a:prstGeom prst="rect">
            <a:avLst/>
          </a:prstGeom>
          <a:noFill/>
        </p:spPr>
      </p:pic>
      <p:graphicFrame>
        <p:nvGraphicFramePr>
          <p:cNvPr id="260097" name="Object 1"/>
          <p:cNvGraphicFramePr>
            <a:graphicFrameLocks noChangeAspect="1"/>
          </p:cNvGraphicFramePr>
          <p:nvPr/>
        </p:nvGraphicFramePr>
        <p:xfrm>
          <a:off x="4587904" y="2690812"/>
          <a:ext cx="4127500" cy="738188"/>
        </p:xfrm>
        <a:graphic>
          <a:graphicData uri="http://schemas.openxmlformats.org/presentationml/2006/ole">
            <p:oleObj spid="_x0000_s260099" name="Equation" r:id="rId5" imgW="1688367" imgH="291973" progId="Equation.3">
              <p:embed/>
            </p:oleObj>
          </a:graphicData>
        </a:graphic>
      </p:graphicFrame>
      <p:graphicFrame>
        <p:nvGraphicFramePr>
          <p:cNvPr id="260098" name="Object 2"/>
          <p:cNvGraphicFramePr>
            <a:graphicFrameLocks noChangeAspect="1"/>
          </p:cNvGraphicFramePr>
          <p:nvPr/>
        </p:nvGraphicFramePr>
        <p:xfrm>
          <a:off x="4691085" y="5280042"/>
          <a:ext cx="3167063" cy="577850"/>
        </p:xfrm>
        <a:graphic>
          <a:graphicData uri="http://schemas.openxmlformats.org/presentationml/2006/ole">
            <p:oleObj spid="_x0000_s260100" name="Equation" r:id="rId6" imgW="1295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Hukum Faraday – Penerapan (4)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5257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flux </a:t>
            </a:r>
            <a:r>
              <a:rPr lang="en-US" dirty="0" err="1" smtClean="0"/>
              <a:t>magnetik</a:t>
            </a:r>
            <a:r>
              <a:rPr lang="en-US" dirty="0" smtClean="0"/>
              <a:t> yang </a:t>
            </a:r>
            <a:r>
              <a:rPr lang="en-US" dirty="0" err="1" smtClean="0"/>
              <a:t>menmbus</a:t>
            </a:r>
            <a:r>
              <a:rPr lang="en-US" dirty="0" smtClean="0"/>
              <a:t> loop </a:t>
            </a:r>
            <a:r>
              <a:rPr lang="en-US" dirty="0" err="1" smtClean="0"/>
              <a:t>menurun</a:t>
            </a:r>
            <a:r>
              <a:rPr lang="en-US" dirty="0" smtClean="0"/>
              <a:t> (½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), </a:t>
            </a:r>
            <a:r>
              <a:rPr lang="en-US" dirty="0" err="1" smtClean="0"/>
              <a:t>emf</a:t>
            </a:r>
            <a:r>
              <a:rPr lang="en-US" dirty="0" smtClean="0"/>
              <a:t> </a:t>
            </a:r>
            <a:r>
              <a:rPr lang="en-US" dirty="0" err="1" smtClean="0"/>
              <a:t>berharga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endParaRPr lang="en-US" dirty="0" smtClean="0"/>
          </a:p>
          <a:p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emf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yang </a:t>
            </a:r>
            <a:r>
              <a:rPr lang="en-US" dirty="0" err="1" smtClean="0"/>
              <a:t>nantinya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magnet yang </a:t>
            </a:r>
            <a:r>
              <a:rPr lang="en-US" dirty="0" err="1" smtClean="0"/>
              <a:t>arahnya</a:t>
            </a:r>
            <a:r>
              <a:rPr lang="en-US" dirty="0" smtClean="0"/>
              <a:t> out of paper yang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flux magnet yang </a:t>
            </a:r>
            <a:r>
              <a:rPr lang="en-US" dirty="0" err="1" smtClean="0"/>
              <a:t>menembus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loop</a:t>
            </a:r>
          </a:p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Hukum</a:t>
            </a:r>
            <a:r>
              <a:rPr lang="en-US" dirty="0" smtClean="0">
                <a:sym typeface="Wingdings" pitchFamily="2" charset="2"/>
              </a:rPr>
              <a:t> LENZ : </a:t>
            </a:r>
            <a:r>
              <a:rPr lang="en-US" dirty="0" err="1" smtClean="0">
                <a:sym typeface="Wingdings" pitchFamily="2" charset="2"/>
              </a:rPr>
              <a:t>emf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hasil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induksi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memiliki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arah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melawan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perubahan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terjadi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medan</a:t>
            </a:r>
            <a:r>
              <a:rPr lang="en-US" dirty="0" smtClean="0">
                <a:sym typeface="Wingdings" pitchFamily="2" charset="2"/>
              </a:rPr>
              <a:t> magnet yang </a:t>
            </a:r>
            <a:r>
              <a:rPr lang="en-US" dirty="0" err="1" smtClean="0">
                <a:sym typeface="Wingdings" pitchFamily="2" charset="2"/>
              </a:rPr>
              <a:t>menghasilkannya</a:t>
            </a:r>
            <a:r>
              <a:rPr lang="en-US" dirty="0" smtClean="0">
                <a:sym typeface="Wingdings" pitchFamily="2" charset="2"/>
              </a:rPr>
              <a:t>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Hukum Ampere (1)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19075" y="1484313"/>
            <a:ext cx="5495925" cy="4525962"/>
          </a:xfrm>
        </p:spPr>
        <p:txBody>
          <a:bodyPr>
            <a:normAutofit/>
          </a:bodyPr>
          <a:lstStyle/>
          <a:p>
            <a:r>
              <a:rPr lang="de-DE" sz="3200" dirty="0"/>
              <a:t>Hasil integral garis dari rapat flux magnet sepanjang countour c adalah sama dengan jumlah arus yang menembus bidang s yang dilingkupi contour c</a:t>
            </a:r>
          </a:p>
          <a:p>
            <a:r>
              <a:rPr lang="de-DE" sz="3200" dirty="0"/>
              <a:t>Arus ada 2 jenis </a:t>
            </a:r>
            <a:r>
              <a:rPr lang="de-DE" sz="3200" dirty="0" smtClean="0"/>
              <a:t>:</a:t>
            </a:r>
          </a:p>
          <a:p>
            <a:endParaRPr lang="de-DE" sz="3200" dirty="0" smtClean="0"/>
          </a:p>
          <a:p>
            <a:endParaRPr lang="de-DE" sz="3200" dirty="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85800" y="5029200"/>
            <a:ext cx="8153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e-DE" sz="2400" dirty="0" smtClean="0"/>
              <a:t>Arus konvensional disebabkan pergerakkan elektron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e-DE" sz="2400" dirty="0" smtClean="0"/>
              <a:t>Arus yang disebabkan oleh adanya perubahan jumlah   flux listrik yang menembus bidang s thd waktu </a:t>
            </a:r>
            <a:r>
              <a:rPr lang="de-DE" sz="2400" dirty="0" smtClean="0">
                <a:sym typeface="Wingdings" pitchFamily="2" charset="2"/>
              </a:rPr>
              <a:t> arus pergeseran</a:t>
            </a:r>
            <a:endParaRPr lang="de-DE" sz="2400" dirty="0"/>
          </a:p>
        </p:txBody>
      </p:sp>
      <p:graphicFrame>
        <p:nvGraphicFramePr>
          <p:cNvPr id="68613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8131" name="Formel" r:id="rId3" imgW="0" imgH="0" progId="Equation.3">
              <p:embed/>
            </p:oleObj>
          </a:graphicData>
        </a:graphic>
      </p:graphicFrame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4" cstate="print">
            <a:lum bright="6000" contrast="72000"/>
          </a:blip>
          <a:srcRect/>
          <a:stretch>
            <a:fillRect/>
          </a:stretch>
        </p:blipFill>
        <p:spPr bwMode="auto">
          <a:xfrm>
            <a:off x="5029200" y="2514600"/>
            <a:ext cx="3816350" cy="2265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Hukum Ampere (2)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2008188" y="1524000"/>
          <a:ext cx="5421332" cy="1245488"/>
        </p:xfrm>
        <a:graphic>
          <a:graphicData uri="http://schemas.openxmlformats.org/presentationml/2006/ole">
            <p:oleObj spid="_x0000_s270339" name="Equation" r:id="rId4" imgW="1879600" imgH="431800" progId="Equation.3">
              <p:embed/>
            </p:oleObj>
          </a:graphicData>
        </a:graphic>
      </p:graphicFrame>
      <p:sp>
        <p:nvSpPr>
          <p:cNvPr id="7" name="Left Brace 6"/>
          <p:cNvSpPr/>
          <p:nvPr/>
        </p:nvSpPr>
        <p:spPr>
          <a:xfrm rot="16200000">
            <a:off x="4152900" y="2171701"/>
            <a:ext cx="381000" cy="1219200"/>
          </a:xfrm>
          <a:prstGeom prst="leftBrace">
            <a:avLst>
              <a:gd name="adj1" fmla="val 40476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6134100" y="1714501"/>
            <a:ext cx="381000" cy="2133600"/>
          </a:xfrm>
          <a:prstGeom prst="leftBrace">
            <a:avLst>
              <a:gd name="adj1" fmla="val 40476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2979004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Arus</a:t>
            </a:r>
            <a:r>
              <a:rPr lang="en-US" sz="2400" dirty="0" smtClean="0"/>
              <a:t> </a:t>
            </a:r>
            <a:r>
              <a:rPr lang="en-US" sz="2400" dirty="0" err="1" smtClean="0"/>
              <a:t>konvensional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29718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Arus</a:t>
            </a:r>
            <a:r>
              <a:rPr lang="en-US" sz="2400" dirty="0" smtClean="0"/>
              <a:t> </a:t>
            </a:r>
            <a:r>
              <a:rPr lang="en-US" sz="2400" dirty="0" err="1" smtClean="0"/>
              <a:t>pergeseran</a:t>
            </a:r>
            <a:endParaRPr lang="en-US" sz="24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71475" y="4267199"/>
            <a:ext cx="8696325" cy="236220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42887" y="4038600"/>
            <a:ext cx="8748713" cy="2971800"/>
          </a:xfrm>
          <a:prstGeom prst="rect">
            <a:avLst/>
          </a:prstGeom>
        </p:spPr>
        <p:txBody>
          <a:bodyPr vert="horz" numCol="1">
            <a:normAutofit fontScale="700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rapat flux magnet [Wb/m</a:t>
            </a:r>
            <a:r>
              <a:rPr kumimoji="0" lang="de-DE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rapat arus [C/det.m</a:t>
            </a:r>
            <a:r>
              <a:rPr kumimoji="0" lang="de-DE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] atau [A/m</a:t>
            </a:r>
            <a:r>
              <a:rPr kumimoji="0" lang="de-DE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intensitas medan listrik [V/m]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kumimoji="0" lang="de-DE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permitivitas udara = 8.854 x 10</a:t>
            </a:r>
            <a:r>
              <a:rPr kumimoji="0" lang="de-DE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-12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[F/m]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de-DE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permeabilitas udara = 4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x 10</a:t>
            </a:r>
            <a:r>
              <a:rPr kumimoji="0" lang="de-DE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-7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[H/m]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vektor panjang differensial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vektor luas differensial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de-DE" sz="4400" dirty="0"/>
              <a:t>Hukum Maxwell Bentuk Integral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122738"/>
          </a:xfrm>
        </p:spPr>
        <p:txBody>
          <a:bodyPr/>
          <a:lstStyle/>
          <a:p>
            <a:r>
              <a:rPr lang="de-DE" dirty="0"/>
              <a:t>Bentuk integral -&gt; lebih mudah dimengerti secara fisik</a:t>
            </a:r>
          </a:p>
          <a:p>
            <a:r>
              <a:rPr lang="de-DE" dirty="0"/>
              <a:t>Menggambarkan secara matematis medan magnet, medan listrik, dengan muatan listrik dan distribusi arus</a:t>
            </a:r>
          </a:p>
          <a:p>
            <a:r>
              <a:rPr lang="de-DE" dirty="0"/>
              <a:t>Terdiri atas 4 buah hukum : </a:t>
            </a:r>
          </a:p>
          <a:p>
            <a:endParaRPr lang="de-DE" dirty="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57224" y="4714884"/>
            <a:ext cx="7315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2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e-DE" sz="2400" dirty="0"/>
              <a:t>Hukum Gauss untuk medan listrik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e-DE" sz="2400" dirty="0"/>
              <a:t>Hukum Gauss untuk medan magnet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e-DE" sz="2400" dirty="0"/>
              <a:t>Hukum Faraday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e-DE" sz="2400" dirty="0"/>
              <a:t>Hukum Ampere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Arus pergeseran (1)</a:t>
            </a:r>
            <a:endParaRPr lang="de-DE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15900" y="1752600"/>
            <a:ext cx="5956299" cy="4879975"/>
          </a:xfrm>
        </p:spPr>
        <p:txBody>
          <a:bodyPr numCol="1">
            <a:normAutofit/>
          </a:bodyPr>
          <a:lstStyle/>
          <a:p>
            <a:r>
              <a:rPr lang="de-DE" dirty="0" smtClean="0"/>
              <a:t>Merupakan besaran matematis yang ditemukan oleh Maxwell sehingga hukum Ampere dapat berlaku secara umum</a:t>
            </a:r>
            <a:endParaRPr lang="de-DE" dirty="0"/>
          </a:p>
          <a:p>
            <a:r>
              <a:rPr lang="de-DE" dirty="0" smtClean="0">
                <a:sym typeface="Symbol" pitchFamily="18" charset="2"/>
              </a:rPr>
              <a:t>Salah satu aplikasi yang membutuhkan besaran ini adalah pada keping kapasitor</a:t>
            </a:r>
            <a:endParaRPr lang="de-DE" dirty="0">
              <a:sym typeface="Symbol" pitchFamily="18" charset="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48400" y="1752600"/>
            <a:ext cx="2209801" cy="4952998"/>
            <a:chOff x="6629400" y="1752600"/>
            <a:chExt cx="2209801" cy="4952998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 rot="5400000">
              <a:off x="6937461" y="3349536"/>
              <a:ext cx="2203275" cy="16002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296" y="192"/>
                </a:cxn>
                <a:cxn ang="0">
                  <a:pos x="1296" y="864"/>
                </a:cxn>
                <a:cxn ang="0">
                  <a:pos x="0" y="1008"/>
                </a:cxn>
              </a:cxnLst>
              <a:rect l="0" t="0" r="r" b="b"/>
              <a:pathLst>
                <a:path w="1512" h="1008">
                  <a:moveTo>
                    <a:pt x="48" y="0"/>
                  </a:moveTo>
                  <a:cubicBezTo>
                    <a:pt x="568" y="24"/>
                    <a:pt x="1088" y="48"/>
                    <a:pt x="1296" y="192"/>
                  </a:cubicBezTo>
                  <a:cubicBezTo>
                    <a:pt x="1504" y="336"/>
                    <a:pt x="1512" y="728"/>
                    <a:pt x="1296" y="864"/>
                  </a:cubicBezTo>
                  <a:cubicBezTo>
                    <a:pt x="1080" y="1000"/>
                    <a:pt x="540" y="1004"/>
                    <a:pt x="0" y="1008"/>
                  </a:cubicBezTo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rot="5400000">
              <a:off x="7336520" y="6041118"/>
              <a:ext cx="1328960" cy="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rot="5400000">
              <a:off x="8024812" y="4620926"/>
              <a:ext cx="0" cy="83820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5400000">
              <a:off x="8010525" y="4940052"/>
              <a:ext cx="0" cy="83820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rot="5400000">
              <a:off x="7861110" y="2382107"/>
              <a:ext cx="279781" cy="0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 w="lg" len="lg"/>
              <a:tailEnd type="triangle" w="lg" len="lg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5400000">
              <a:off x="7861110" y="5879369"/>
              <a:ext cx="279781" cy="0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 w="lg" len="lg"/>
              <a:tailEnd type="triangle" w="lg" len="lg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187429" y="2206695"/>
              <a:ext cx="28725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 rot="5400000">
              <a:off x="7794292" y="2360148"/>
              <a:ext cx="489617" cy="1600200"/>
            </a:xfrm>
            <a:prstGeom prst="ellipse">
              <a:avLst/>
            </a:prstGeom>
            <a:solidFill>
              <a:srgbClr val="00CCFF"/>
            </a:solidFill>
            <a:ln w="57150" algn="ctr">
              <a:solidFill>
                <a:srgbClr val="C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rot="5400000">
              <a:off x="6357287" y="3396313"/>
              <a:ext cx="3287426" cy="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6629400" y="2981921"/>
              <a:ext cx="38985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rot="5400000">
              <a:off x="8458200" y="2865469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rot="5400000" flipH="1">
              <a:off x="7079774" y="2541333"/>
              <a:ext cx="699452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6919004" y="1928802"/>
              <a:ext cx="45878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rot="5400000">
              <a:off x="6793738" y="4493545"/>
              <a:ext cx="1119124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6780892" y="5242027"/>
              <a:ext cx="45878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8211934" y="5715000"/>
              <a:ext cx="28725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Arus pergeseran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553200" cy="4755360"/>
          </a:xfrm>
        </p:spPr>
        <p:txBody>
          <a:bodyPr/>
          <a:lstStyle/>
          <a:p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menembus</a:t>
            </a:r>
            <a:r>
              <a:rPr lang="en-US" dirty="0" smtClean="0"/>
              <a:t> S</a:t>
            </a:r>
            <a:r>
              <a:rPr lang="en-US" baseline="-25000" dirty="0" smtClean="0"/>
              <a:t>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menembus</a:t>
            </a:r>
            <a:r>
              <a:rPr lang="en-US" dirty="0" smtClean="0"/>
              <a:t> S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S2 </a:t>
            </a:r>
            <a:r>
              <a:rPr lang="en-US" dirty="0" err="1" smtClean="0"/>
              <a:t>melewati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keping</a:t>
            </a:r>
            <a:r>
              <a:rPr lang="en-US" dirty="0" smtClean="0"/>
              <a:t> </a:t>
            </a:r>
            <a:r>
              <a:rPr lang="en-US" dirty="0" err="1" smtClean="0"/>
              <a:t>kapasitor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04799" y="1600202"/>
            <a:ext cx="2209801" cy="4952998"/>
            <a:chOff x="6629400" y="1752600"/>
            <a:chExt cx="2209801" cy="4952998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 rot="5400000">
              <a:off x="6937461" y="3349536"/>
              <a:ext cx="2203275" cy="16002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296" y="192"/>
                </a:cxn>
                <a:cxn ang="0">
                  <a:pos x="1296" y="864"/>
                </a:cxn>
                <a:cxn ang="0">
                  <a:pos x="0" y="1008"/>
                </a:cxn>
              </a:cxnLst>
              <a:rect l="0" t="0" r="r" b="b"/>
              <a:pathLst>
                <a:path w="1512" h="1008">
                  <a:moveTo>
                    <a:pt x="48" y="0"/>
                  </a:moveTo>
                  <a:cubicBezTo>
                    <a:pt x="568" y="24"/>
                    <a:pt x="1088" y="48"/>
                    <a:pt x="1296" y="192"/>
                  </a:cubicBezTo>
                  <a:cubicBezTo>
                    <a:pt x="1504" y="336"/>
                    <a:pt x="1512" y="728"/>
                    <a:pt x="1296" y="864"/>
                  </a:cubicBezTo>
                  <a:cubicBezTo>
                    <a:pt x="1080" y="1000"/>
                    <a:pt x="540" y="1004"/>
                    <a:pt x="0" y="1008"/>
                  </a:cubicBezTo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rot="5400000">
              <a:off x="7336520" y="6041118"/>
              <a:ext cx="1328960" cy="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rot="5400000">
              <a:off x="8024812" y="4620926"/>
              <a:ext cx="0" cy="83820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rot="5400000">
              <a:off x="8010525" y="4940052"/>
              <a:ext cx="0" cy="83820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rot="5400000">
              <a:off x="7861110" y="2382107"/>
              <a:ext cx="279781" cy="0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 w="lg" len="lg"/>
              <a:tailEnd type="triangle" w="lg" len="lg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rot="5400000">
              <a:off x="7861110" y="5879369"/>
              <a:ext cx="279781" cy="0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 w="lg" len="lg"/>
              <a:tailEnd type="triangle" w="lg" len="lg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8187429" y="2206695"/>
              <a:ext cx="28725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 rot="5400000">
              <a:off x="7794292" y="2360148"/>
              <a:ext cx="489617" cy="1600200"/>
            </a:xfrm>
            <a:prstGeom prst="ellipse">
              <a:avLst/>
            </a:prstGeom>
            <a:solidFill>
              <a:srgbClr val="00CCFF"/>
            </a:solidFill>
            <a:ln w="57150" algn="ctr">
              <a:solidFill>
                <a:srgbClr val="C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rot="5400000">
              <a:off x="6357287" y="3396313"/>
              <a:ext cx="3287426" cy="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6629400" y="2981921"/>
              <a:ext cx="38985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rot="5400000">
              <a:off x="8458200" y="2865469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rot="5400000" flipH="1">
              <a:off x="7079774" y="2541333"/>
              <a:ext cx="699452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6919004" y="1938324"/>
              <a:ext cx="45878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rot="5400000">
              <a:off x="6793738" y="4493545"/>
              <a:ext cx="1119124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6780892" y="5242027"/>
              <a:ext cx="45878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8211934" y="5715000"/>
              <a:ext cx="28725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  <p:graphicFrame>
        <p:nvGraphicFramePr>
          <p:cNvPr id="271362" name="Content Placeholder 5"/>
          <p:cNvGraphicFramePr>
            <a:graphicFrameLocks noChangeAspect="1"/>
          </p:cNvGraphicFramePr>
          <p:nvPr/>
        </p:nvGraphicFramePr>
        <p:xfrm>
          <a:off x="3124200" y="2214554"/>
          <a:ext cx="2965450" cy="1143000"/>
        </p:xfrm>
        <a:graphic>
          <a:graphicData uri="http://schemas.openxmlformats.org/presentationml/2006/ole">
            <p:oleObj spid="_x0000_s271364" name="Equation" r:id="rId3" imgW="914400" imgH="431800" progId="Equation.3">
              <p:embed/>
            </p:oleObj>
          </a:graphicData>
        </a:graphic>
      </p:graphicFrame>
      <p:graphicFrame>
        <p:nvGraphicFramePr>
          <p:cNvPr id="271363" name="Content Placeholder 5"/>
          <p:cNvGraphicFramePr>
            <a:graphicFrameLocks noChangeAspect="1"/>
          </p:cNvGraphicFramePr>
          <p:nvPr/>
        </p:nvGraphicFramePr>
        <p:xfrm>
          <a:off x="3082925" y="5143512"/>
          <a:ext cx="3048000" cy="1143000"/>
        </p:xfrm>
        <a:graphic>
          <a:graphicData uri="http://schemas.openxmlformats.org/presentationml/2006/ole">
            <p:oleObj spid="_x0000_s271365" name="Equation" r:id="rId4" imgW="939392" imgH="43161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Arus pergeseran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840"/>
            <a:ext cx="8229600" cy="475536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Berarti</a:t>
            </a:r>
            <a:r>
              <a:rPr lang="en-US" sz="3200" dirty="0" smtClean="0"/>
              <a:t> </a:t>
            </a:r>
            <a:r>
              <a:rPr lang="en-US" sz="3200" dirty="0" err="1" smtClean="0"/>
              <a:t>hukum</a:t>
            </a:r>
            <a:r>
              <a:rPr lang="en-US" sz="3200" dirty="0" smtClean="0"/>
              <a:t> Ampere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berlaku</a:t>
            </a:r>
            <a:r>
              <a:rPr lang="en-US" sz="3200" dirty="0" smtClean="0"/>
              <a:t> </a:t>
            </a:r>
            <a:r>
              <a:rPr lang="en-US" sz="3200" dirty="0" err="1" smtClean="0"/>
              <a:t>umum</a:t>
            </a:r>
            <a:r>
              <a:rPr lang="en-US" sz="3200" dirty="0" smtClean="0"/>
              <a:t> </a:t>
            </a:r>
            <a:r>
              <a:rPr lang="en-US" sz="3200" dirty="0" err="1" smtClean="0"/>
              <a:t>karena</a:t>
            </a:r>
            <a:r>
              <a:rPr lang="en-US" sz="3200" dirty="0" smtClean="0"/>
              <a:t> </a:t>
            </a:r>
            <a:r>
              <a:rPr lang="en-US" sz="3200" dirty="0" err="1" smtClean="0"/>
              <a:t>bentuk</a:t>
            </a:r>
            <a:r>
              <a:rPr lang="en-US" sz="3200" dirty="0" smtClean="0"/>
              <a:t> </a:t>
            </a:r>
            <a:r>
              <a:rPr lang="en-US" sz="3200" dirty="0" err="1" smtClean="0"/>
              <a:t>permukaan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terlibat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perhitungan</a:t>
            </a:r>
            <a:r>
              <a:rPr lang="en-US" sz="3200" dirty="0" smtClean="0"/>
              <a:t>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tetap</a:t>
            </a:r>
            <a:endParaRPr lang="en-US" sz="3200" dirty="0" smtClean="0"/>
          </a:p>
          <a:p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, Maxwell </a:t>
            </a:r>
            <a:r>
              <a:rPr lang="en-US" sz="3200" dirty="0" err="1" smtClean="0"/>
              <a:t>menyatakan</a:t>
            </a:r>
            <a:r>
              <a:rPr lang="en-US" sz="3200" dirty="0" smtClean="0"/>
              <a:t> </a:t>
            </a:r>
            <a:r>
              <a:rPr lang="en-US" sz="3200" dirty="0" err="1" smtClean="0"/>
              <a:t>bahwa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</a:t>
            </a:r>
            <a:r>
              <a:rPr lang="en-US" sz="3200" err="1" smtClean="0"/>
              <a:t>keping</a:t>
            </a:r>
            <a:r>
              <a:rPr lang="en-US" sz="3200" smtClean="0"/>
              <a:t> kapasitor </a:t>
            </a:r>
            <a:r>
              <a:rPr lang="en-US" sz="3200" dirty="0" err="1" smtClean="0"/>
              <a:t>terdapat</a:t>
            </a:r>
            <a:r>
              <a:rPr lang="en-US" sz="3200" dirty="0" smtClean="0"/>
              <a:t> </a:t>
            </a:r>
            <a:r>
              <a:rPr lang="en-US" sz="3200" dirty="0" err="1" smtClean="0"/>
              <a:t>arus</a:t>
            </a:r>
            <a:r>
              <a:rPr lang="en-US" sz="3200" dirty="0" smtClean="0"/>
              <a:t> </a:t>
            </a:r>
            <a:r>
              <a:rPr lang="en-US" sz="3200" dirty="0" err="1" smtClean="0"/>
              <a:t>pergeseran</a:t>
            </a:r>
            <a:r>
              <a:rPr lang="en-US" sz="3200" dirty="0" smtClean="0"/>
              <a:t> :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Karena</a:t>
            </a:r>
            <a:r>
              <a:rPr lang="en-US" sz="3200" dirty="0" smtClean="0"/>
              <a:t> </a:t>
            </a:r>
            <a:r>
              <a:rPr lang="en-US" sz="3200" dirty="0" err="1" smtClean="0"/>
              <a:t>hukum</a:t>
            </a:r>
            <a:r>
              <a:rPr lang="en-US" sz="3200" dirty="0" smtClean="0"/>
              <a:t> Ampere </a:t>
            </a:r>
            <a:r>
              <a:rPr lang="en-US" sz="3200" dirty="0" err="1" smtClean="0"/>
              <a:t>bersifat</a:t>
            </a:r>
            <a:r>
              <a:rPr lang="en-US" sz="3200" dirty="0" smtClean="0"/>
              <a:t> </a:t>
            </a:r>
            <a:r>
              <a:rPr lang="en-US" sz="3200" err="1" smtClean="0"/>
              <a:t>umum</a:t>
            </a:r>
            <a:r>
              <a:rPr lang="en-US" sz="3200" smtClean="0"/>
              <a:t> maka</a:t>
            </a:r>
            <a:r>
              <a:rPr lang="en-US"/>
              <a:t>:</a:t>
            </a:r>
            <a:endParaRPr lang="en-US" sz="3200" dirty="0"/>
          </a:p>
        </p:txBody>
      </p:sp>
      <p:graphicFrame>
        <p:nvGraphicFramePr>
          <p:cNvPr id="272386" name="Content Placeholder 5"/>
          <p:cNvGraphicFramePr>
            <a:graphicFrameLocks noChangeAspect="1"/>
          </p:cNvGraphicFramePr>
          <p:nvPr/>
        </p:nvGraphicFramePr>
        <p:xfrm>
          <a:off x="1752600" y="4114800"/>
          <a:ext cx="5789612" cy="1066800"/>
        </p:xfrm>
        <a:graphic>
          <a:graphicData uri="http://schemas.openxmlformats.org/presentationml/2006/ole">
            <p:oleObj spid="_x0000_s272389" name="Equation" r:id="rId3" imgW="1714500" imgH="431800" progId="Equation.3">
              <p:embed/>
            </p:oleObj>
          </a:graphicData>
        </a:graphic>
      </p:graphicFrame>
      <p:graphicFrame>
        <p:nvGraphicFramePr>
          <p:cNvPr id="272387" name="Content Placeholder 5"/>
          <p:cNvGraphicFramePr>
            <a:graphicFrameLocks noChangeAspect="1"/>
          </p:cNvGraphicFramePr>
          <p:nvPr/>
        </p:nvGraphicFramePr>
        <p:xfrm>
          <a:off x="990600" y="5867400"/>
          <a:ext cx="2916237" cy="785813"/>
        </p:xfrm>
        <a:graphic>
          <a:graphicData uri="http://schemas.openxmlformats.org/presentationml/2006/ole">
            <p:oleObj spid="_x0000_s272390" name="Equation" r:id="rId4" imgW="863225" imgH="317362" progId="Equation.3">
              <p:embed/>
            </p:oleObj>
          </a:graphicData>
        </a:graphic>
      </p:graphicFrame>
      <p:graphicFrame>
        <p:nvGraphicFramePr>
          <p:cNvPr id="272388" name="Content Placeholder 5"/>
          <p:cNvGraphicFramePr>
            <a:graphicFrameLocks noChangeAspect="1"/>
          </p:cNvGraphicFramePr>
          <p:nvPr/>
        </p:nvGraphicFramePr>
        <p:xfrm>
          <a:off x="4495800" y="5791200"/>
          <a:ext cx="3732213" cy="973137"/>
        </p:xfrm>
        <a:graphic>
          <a:graphicData uri="http://schemas.openxmlformats.org/presentationml/2006/ole">
            <p:oleObj spid="_x0000_s272391" name="Equation" r:id="rId5" imgW="1104900" imgH="393700" progId="Equation.3">
              <p:embed/>
            </p:oleObj>
          </a:graphicData>
        </a:graphic>
      </p:graphicFrame>
      <p:sp>
        <p:nvSpPr>
          <p:cNvPr id="7" name="Right Arrow 6"/>
          <p:cNvSpPr/>
          <p:nvPr/>
        </p:nvSpPr>
        <p:spPr>
          <a:xfrm>
            <a:off x="3733800" y="6096000"/>
            <a:ext cx="685800" cy="381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Arus pergeseran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755360"/>
          </a:xfrm>
        </p:spPr>
        <p:txBody>
          <a:bodyPr/>
          <a:lstStyle/>
          <a:p>
            <a:r>
              <a:rPr lang="en-US" dirty="0" err="1" smtClean="0"/>
              <a:t>Darimana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pergeseran</a:t>
            </a:r>
            <a:r>
              <a:rPr lang="en-US" dirty="0" smtClean="0"/>
              <a:t> 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428868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 =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) (volume)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)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luas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)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33400" y="3409288"/>
          <a:ext cx="5391150" cy="879475"/>
        </p:xfrm>
        <a:graphic>
          <a:graphicData uri="http://schemas.openxmlformats.org/presentationml/2006/ole">
            <p:oleObj spid="_x0000_s273412" name="Equation" r:id="rId3" imgW="2413000" imgH="393700" progId="Equation.3">
              <p:embed/>
            </p:oleObj>
          </a:graphicData>
        </a:graphic>
      </p:graphicFrame>
      <p:graphicFrame>
        <p:nvGraphicFramePr>
          <p:cNvPr id="273411" name="Object 3"/>
          <p:cNvGraphicFramePr>
            <a:graphicFrameLocks noChangeAspect="1"/>
          </p:cNvGraphicFramePr>
          <p:nvPr/>
        </p:nvGraphicFramePr>
        <p:xfrm>
          <a:off x="3352800" y="5161888"/>
          <a:ext cx="5646738" cy="879475"/>
        </p:xfrm>
        <a:graphic>
          <a:graphicData uri="http://schemas.openxmlformats.org/presentationml/2006/ole">
            <p:oleObj spid="_x0000_s273413" name="Equation" r:id="rId4" imgW="2527300" imgH="393700" progId="Equation.3">
              <p:embed/>
            </p:oleObj>
          </a:graphicData>
        </a:graphic>
      </p:graphicFrame>
      <p:cxnSp>
        <p:nvCxnSpPr>
          <p:cNvPr id="8" name="Elbow Connector 7"/>
          <p:cNvCxnSpPr/>
          <p:nvPr/>
        </p:nvCxnSpPr>
        <p:spPr>
          <a:xfrm rot="10800000" flipV="1">
            <a:off x="3505200" y="4247488"/>
            <a:ext cx="2362200" cy="914400"/>
          </a:xfrm>
          <a:prstGeom prst="bentConnector3">
            <a:avLst>
              <a:gd name="adj1" fmla="val 68548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Kenapa</a:t>
            </a:r>
            <a:r>
              <a:rPr lang="en-US" dirty="0" smtClean="0"/>
              <a:t> </a:t>
            </a:r>
            <a:r>
              <a:rPr lang="en-US" dirty="0" err="1" smtClean="0"/>
              <a:t>Hk</a:t>
            </a:r>
            <a:r>
              <a:rPr lang="en-US" dirty="0" smtClean="0"/>
              <a:t>. Maxwell ???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Hukum</a:t>
            </a:r>
            <a:r>
              <a:rPr lang="en-US" dirty="0" smtClean="0"/>
              <a:t> Maxwell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4 </a:t>
            </a:r>
            <a:r>
              <a:rPr lang="en-US" dirty="0" err="1" smtClean="0"/>
              <a:t>hukum</a:t>
            </a:r>
            <a:r>
              <a:rPr lang="en-US" dirty="0" smtClean="0"/>
              <a:t> (Gauss </a:t>
            </a:r>
            <a:r>
              <a:rPr lang="en-US" dirty="0" err="1" smtClean="0"/>
              <a:t>utk</a:t>
            </a:r>
            <a:r>
              <a:rPr lang="en-US" dirty="0" smtClean="0"/>
              <a:t> E, Gauss </a:t>
            </a:r>
            <a:r>
              <a:rPr lang="en-US" dirty="0" err="1" smtClean="0"/>
              <a:t>utk</a:t>
            </a:r>
            <a:r>
              <a:rPr lang="en-US" dirty="0" smtClean="0"/>
              <a:t> B, Faraday, </a:t>
            </a:r>
            <a:r>
              <a:rPr lang="en-US" dirty="0" err="1" smtClean="0"/>
              <a:t>dan</a:t>
            </a:r>
            <a:r>
              <a:rPr lang="en-US" dirty="0" smtClean="0"/>
              <a:t> Ampere)</a:t>
            </a:r>
          </a:p>
          <a:p>
            <a:r>
              <a:rPr lang="en-US" dirty="0" err="1" smtClean="0"/>
              <a:t>Sumbangan</a:t>
            </a:r>
            <a:r>
              <a:rPr lang="en-US" dirty="0" smtClean="0"/>
              <a:t> Maxwell ‘</a:t>
            </a:r>
            <a:r>
              <a:rPr lang="en-US" dirty="0" err="1" smtClean="0"/>
              <a:t>hanya</a:t>
            </a:r>
            <a:r>
              <a:rPr lang="en-US" dirty="0" smtClean="0"/>
              <a:t>’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Ampere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pergeseran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pergesaran</a:t>
            </a:r>
            <a:r>
              <a:rPr lang="en-US" dirty="0" smtClean="0"/>
              <a:t> ???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74434" name="Content Placeholder 5"/>
          <p:cNvGraphicFramePr>
            <a:graphicFrameLocks noChangeAspect="1"/>
          </p:cNvGraphicFramePr>
          <p:nvPr/>
        </p:nvGraphicFramePr>
        <p:xfrm>
          <a:off x="1770062" y="4000504"/>
          <a:ext cx="5849938" cy="1042987"/>
        </p:xfrm>
        <a:graphic>
          <a:graphicData uri="http://schemas.openxmlformats.org/presentationml/2006/ole">
            <p:oleObj spid="_x0000_s274435" name="Equation" r:id="rId3" imgW="18034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Kenapa</a:t>
            </a:r>
            <a:r>
              <a:rPr lang="en-US" dirty="0" smtClean="0"/>
              <a:t> </a:t>
            </a:r>
            <a:r>
              <a:rPr lang="en-US" dirty="0" err="1" smtClean="0"/>
              <a:t>Hk</a:t>
            </a:r>
            <a:r>
              <a:rPr lang="en-US" dirty="0" smtClean="0"/>
              <a:t>. Maxwell ???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Faraday </a:t>
            </a:r>
            <a:r>
              <a:rPr lang="en-US" dirty="0" err="1" smtClean="0"/>
              <a:t>dan</a:t>
            </a:r>
            <a:r>
              <a:rPr lang="en-US" dirty="0" smtClean="0"/>
              <a:t> Ampere !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>
                <a:sym typeface="Wingdings" pitchFamily="2" charset="2"/>
              </a:rPr>
              <a:t>menghasilkan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E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r>
              <a:rPr lang="en-US" b="1" dirty="0" smtClean="0">
                <a:sym typeface="Wingdings" pitchFamily="2" charset="2"/>
              </a:rPr>
              <a:t>B </a:t>
            </a:r>
            <a:r>
              <a:rPr lang="en-US" dirty="0" smtClean="0">
                <a:sym typeface="Wingdings" pitchFamily="2" charset="2"/>
              </a:rPr>
              <a:t>yang </a:t>
            </a:r>
            <a:r>
              <a:rPr lang="en-US" dirty="0" err="1" smtClean="0">
                <a:sym typeface="Wingdings" pitchFamily="2" charset="2"/>
              </a:rPr>
              <a:t>dihasilkan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oleh</a:t>
            </a:r>
            <a:r>
              <a:rPr lang="en-US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E</a:t>
            </a:r>
            <a:r>
              <a:rPr lang="en-US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yang </a:t>
            </a:r>
            <a:r>
              <a:rPr lang="en-US" dirty="0" err="1" smtClean="0">
                <a:sym typeface="Wingdings" pitchFamily="2" charset="2"/>
              </a:rPr>
              <a:t>berubah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thd</a:t>
            </a:r>
            <a:r>
              <a:rPr lang="en-US" dirty="0" smtClean="0">
                <a:sym typeface="Wingdings" pitchFamily="2" charset="2"/>
              </a:rPr>
              <a:t> t </a:t>
            </a:r>
            <a:r>
              <a:rPr lang="en-US" dirty="0" err="1" smtClean="0">
                <a:sym typeface="Wingdings" pitchFamily="2" charset="2"/>
              </a:rPr>
              <a:t>juga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bersifat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berubah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thd</a:t>
            </a:r>
            <a:r>
              <a:rPr lang="en-US" dirty="0" smtClean="0">
                <a:sym typeface="Wingdings" pitchFamily="2" charset="2"/>
              </a:rPr>
              <a:t> t</a:t>
            </a:r>
          </a:p>
          <a:p>
            <a:r>
              <a:rPr lang="en-US" b="1" dirty="0" smtClean="0">
                <a:sym typeface="Wingdings" pitchFamily="2" charset="2"/>
              </a:rPr>
              <a:t>E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berubah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terhadap</a:t>
            </a:r>
            <a:r>
              <a:rPr lang="en-US" dirty="0" smtClean="0">
                <a:sym typeface="Wingdings" pitchFamily="2" charset="2"/>
              </a:rPr>
              <a:t> t </a:t>
            </a:r>
            <a:r>
              <a:rPr lang="en-US" dirty="0" err="1" smtClean="0">
                <a:sym typeface="Wingdings" pitchFamily="2" charset="2"/>
              </a:rPr>
              <a:t>menghasilkan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B</a:t>
            </a:r>
          </a:p>
          <a:p>
            <a:r>
              <a:rPr lang="en-US" b="1" dirty="0" smtClean="0">
                <a:sym typeface="Wingdings" pitchFamily="2" charset="2"/>
              </a:rPr>
              <a:t>E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dihasilkan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oleh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B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berubah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thd</a:t>
            </a:r>
            <a:r>
              <a:rPr lang="en-US" dirty="0" smtClean="0">
                <a:sym typeface="Wingdings" pitchFamily="2" charset="2"/>
              </a:rPr>
              <a:t> t </a:t>
            </a:r>
            <a:r>
              <a:rPr lang="en-US" dirty="0" err="1" smtClean="0">
                <a:sym typeface="Wingdings" pitchFamily="2" charset="2"/>
              </a:rPr>
              <a:t>juga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bersifat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berubah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thd</a:t>
            </a:r>
            <a:r>
              <a:rPr lang="en-US" dirty="0" smtClean="0">
                <a:sym typeface="Wingdings" pitchFamily="2" charset="2"/>
              </a:rPr>
              <a:t> t, </a:t>
            </a:r>
            <a:r>
              <a:rPr lang="en-US" dirty="0" err="1" smtClean="0">
                <a:sym typeface="Wingdings" pitchFamily="2" charset="2"/>
              </a:rPr>
              <a:t>dst</a:t>
            </a:r>
            <a:r>
              <a:rPr lang="en-US" dirty="0" smtClean="0">
                <a:sym typeface="Wingdings" pitchFamily="2" charset="2"/>
              </a:rPr>
              <a:t>  MEKANISME PERAMBATAN GELOMBANG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graphicFrame>
        <p:nvGraphicFramePr>
          <p:cNvPr id="275458" name="Content Placeholder 5"/>
          <p:cNvGraphicFramePr>
            <a:graphicFrameLocks noChangeAspect="1"/>
          </p:cNvGraphicFramePr>
          <p:nvPr/>
        </p:nvGraphicFramePr>
        <p:xfrm>
          <a:off x="4267200" y="2209800"/>
          <a:ext cx="4724400" cy="990600"/>
        </p:xfrm>
        <a:graphic>
          <a:graphicData uri="http://schemas.openxmlformats.org/presentationml/2006/ole">
            <p:oleObj spid="_x0000_s275460" name="Equation" r:id="rId3" imgW="1879600" imgH="431800" progId="Equation.3">
              <p:embed/>
            </p:oleObj>
          </a:graphicData>
        </a:graphic>
      </p:graphicFrame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457200" y="2209800"/>
          <a:ext cx="3222579" cy="974090"/>
        </p:xfrm>
        <a:graphic>
          <a:graphicData uri="http://schemas.openxmlformats.org/presentationml/2006/ole">
            <p:oleObj spid="_x0000_s275461" name="Equation" r:id="rId4" imgW="1701800" imgH="444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Kenapa</a:t>
            </a:r>
            <a:r>
              <a:rPr lang="en-US" dirty="0" smtClean="0"/>
              <a:t> </a:t>
            </a:r>
            <a:r>
              <a:rPr lang="en-US" dirty="0" err="1" smtClean="0"/>
              <a:t>Hk</a:t>
            </a:r>
            <a:r>
              <a:rPr lang="en-US" dirty="0" smtClean="0"/>
              <a:t>. Maxwell ??? (3)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 flipV="1">
            <a:off x="1691625" y="1931205"/>
            <a:ext cx="952563" cy="839788"/>
            <a:chOff x="1524000" y="2819400"/>
            <a:chExt cx="1144588" cy="839788"/>
          </a:xfrm>
        </p:grpSpPr>
        <p:sp>
          <p:nvSpPr>
            <p:cNvPr id="32" name="Rounded Rectangle 31"/>
            <p:cNvSpPr/>
            <p:nvPr/>
          </p:nvSpPr>
          <p:spPr>
            <a:xfrm>
              <a:off x="1524000" y="2820988"/>
              <a:ext cx="1143000" cy="83820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1981200" y="2819400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2553494" y="3315494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14"/>
          <p:cNvGrpSpPr/>
          <p:nvPr/>
        </p:nvGrpSpPr>
        <p:grpSpPr>
          <a:xfrm>
            <a:off x="1960460" y="2161635"/>
            <a:ext cx="381000" cy="379412"/>
            <a:chOff x="1828800" y="2973388"/>
            <a:chExt cx="533400" cy="533400"/>
          </a:xfrm>
        </p:grpSpPr>
        <p:sp>
          <p:nvSpPr>
            <p:cNvPr id="79" name="Oval 3"/>
            <p:cNvSpPr/>
            <p:nvPr/>
          </p:nvSpPr>
          <p:spPr>
            <a:xfrm>
              <a:off x="1828800" y="2973388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16200000" flipH="1">
              <a:off x="1906915" y="3051503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1905000" y="3049588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4725620" y="2852925"/>
            <a:ext cx="952563" cy="839788"/>
            <a:chOff x="7644400" y="3818172"/>
            <a:chExt cx="952563" cy="839788"/>
          </a:xfrm>
        </p:grpSpPr>
        <p:grpSp>
          <p:nvGrpSpPr>
            <p:cNvPr id="26" name="Group 25"/>
            <p:cNvGrpSpPr/>
            <p:nvPr/>
          </p:nvGrpSpPr>
          <p:grpSpPr>
            <a:xfrm>
              <a:off x="7908723" y="4043480"/>
              <a:ext cx="381000" cy="379412"/>
              <a:chOff x="2270750" y="4581150"/>
              <a:chExt cx="381000" cy="379412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270750" y="4581150"/>
                <a:ext cx="381000" cy="3794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382915" y="469636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15"/>
            <p:cNvGrpSpPr/>
            <p:nvPr/>
          </p:nvGrpSpPr>
          <p:grpSpPr>
            <a:xfrm>
              <a:off x="7644400" y="3818172"/>
              <a:ext cx="952563" cy="839788"/>
              <a:chOff x="1524000" y="2819400"/>
              <a:chExt cx="1144588" cy="839788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1524000" y="2820988"/>
                <a:ext cx="1143000" cy="838200"/>
              </a:xfrm>
              <a:prstGeom prst="roundRect">
                <a:avLst/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1981200" y="2819400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rot="5400000">
                <a:off x="2553494" y="3315494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8" name="Straight Arrow Connector 147"/>
          <p:cNvCxnSpPr/>
          <p:nvPr/>
        </p:nvCxnSpPr>
        <p:spPr>
          <a:xfrm rot="5400000" flipH="1" flipV="1">
            <a:off x="1576410" y="4119496"/>
            <a:ext cx="284197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30"/>
          <p:cNvGrpSpPr/>
          <p:nvPr/>
        </p:nvGrpSpPr>
        <p:grpSpPr>
          <a:xfrm flipV="1">
            <a:off x="1691625" y="4696365"/>
            <a:ext cx="952563" cy="839788"/>
            <a:chOff x="1524000" y="2819400"/>
            <a:chExt cx="1144588" cy="839788"/>
          </a:xfrm>
        </p:grpSpPr>
        <p:sp>
          <p:nvSpPr>
            <p:cNvPr id="157" name="Rounded Rectangle 156"/>
            <p:cNvSpPr/>
            <p:nvPr/>
          </p:nvSpPr>
          <p:spPr>
            <a:xfrm>
              <a:off x="1524000" y="2820988"/>
              <a:ext cx="1143000" cy="83820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Arrow Connector 157"/>
            <p:cNvCxnSpPr/>
            <p:nvPr/>
          </p:nvCxnSpPr>
          <p:spPr>
            <a:xfrm>
              <a:off x="1981200" y="2819400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5400000">
              <a:off x="2553494" y="3315494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4"/>
          <p:cNvGrpSpPr/>
          <p:nvPr/>
        </p:nvGrpSpPr>
        <p:grpSpPr>
          <a:xfrm>
            <a:off x="1960460" y="4926795"/>
            <a:ext cx="381000" cy="379412"/>
            <a:chOff x="1828800" y="2973388"/>
            <a:chExt cx="533400" cy="533400"/>
          </a:xfrm>
        </p:grpSpPr>
        <p:sp>
          <p:nvSpPr>
            <p:cNvPr id="154" name="Oval 3"/>
            <p:cNvSpPr/>
            <p:nvPr/>
          </p:nvSpPr>
          <p:spPr>
            <a:xfrm>
              <a:off x="1828800" y="2973388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16200000" flipH="1">
              <a:off x="1906915" y="3051503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>
              <a:off x="1905000" y="3049588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30"/>
          <p:cNvGrpSpPr/>
          <p:nvPr/>
        </p:nvGrpSpPr>
        <p:grpSpPr>
          <a:xfrm flipV="1">
            <a:off x="1699187" y="3774645"/>
            <a:ext cx="952563" cy="839788"/>
            <a:chOff x="1524000" y="2819400"/>
            <a:chExt cx="1144588" cy="839788"/>
          </a:xfrm>
        </p:grpSpPr>
        <p:sp>
          <p:nvSpPr>
            <p:cNvPr id="166" name="Rounded Rectangle 165"/>
            <p:cNvSpPr/>
            <p:nvPr/>
          </p:nvSpPr>
          <p:spPr>
            <a:xfrm>
              <a:off x="1524000" y="2820988"/>
              <a:ext cx="1143000" cy="83820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>
              <a:off x="1981200" y="2819400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 rot="5400000">
              <a:off x="2553494" y="3315494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4"/>
          <p:cNvGrpSpPr/>
          <p:nvPr/>
        </p:nvGrpSpPr>
        <p:grpSpPr>
          <a:xfrm>
            <a:off x="1968022" y="4005075"/>
            <a:ext cx="381000" cy="379412"/>
            <a:chOff x="1828800" y="2973388"/>
            <a:chExt cx="533400" cy="533400"/>
          </a:xfrm>
        </p:grpSpPr>
        <p:sp>
          <p:nvSpPr>
            <p:cNvPr id="163" name="Oval 3"/>
            <p:cNvSpPr/>
            <p:nvPr/>
          </p:nvSpPr>
          <p:spPr>
            <a:xfrm>
              <a:off x="1828800" y="2973388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/>
            <p:cNvCxnSpPr/>
            <p:nvPr/>
          </p:nvCxnSpPr>
          <p:spPr>
            <a:xfrm rot="16200000" flipH="1">
              <a:off x="1906915" y="3051503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1905000" y="3049588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30"/>
          <p:cNvGrpSpPr/>
          <p:nvPr/>
        </p:nvGrpSpPr>
        <p:grpSpPr>
          <a:xfrm flipV="1">
            <a:off x="1699187" y="2852925"/>
            <a:ext cx="952563" cy="839788"/>
            <a:chOff x="1524000" y="2819400"/>
            <a:chExt cx="1144588" cy="839788"/>
          </a:xfrm>
        </p:grpSpPr>
        <p:sp>
          <p:nvSpPr>
            <p:cNvPr id="175" name="Rounded Rectangle 174"/>
            <p:cNvSpPr/>
            <p:nvPr/>
          </p:nvSpPr>
          <p:spPr>
            <a:xfrm>
              <a:off x="1524000" y="2820988"/>
              <a:ext cx="1143000" cy="83820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Arrow Connector 175"/>
            <p:cNvCxnSpPr/>
            <p:nvPr/>
          </p:nvCxnSpPr>
          <p:spPr>
            <a:xfrm>
              <a:off x="1981200" y="2819400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rot="5400000">
              <a:off x="2553494" y="3315494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4"/>
          <p:cNvGrpSpPr/>
          <p:nvPr/>
        </p:nvGrpSpPr>
        <p:grpSpPr>
          <a:xfrm>
            <a:off x="1968022" y="3083355"/>
            <a:ext cx="381000" cy="379412"/>
            <a:chOff x="1828800" y="2973388"/>
            <a:chExt cx="533400" cy="533400"/>
          </a:xfrm>
        </p:grpSpPr>
        <p:sp>
          <p:nvSpPr>
            <p:cNvPr id="172" name="Oval 3"/>
            <p:cNvSpPr/>
            <p:nvPr/>
          </p:nvSpPr>
          <p:spPr>
            <a:xfrm>
              <a:off x="1828800" y="2973388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3" name="Straight Connector 172"/>
            <p:cNvCxnSpPr/>
            <p:nvPr/>
          </p:nvCxnSpPr>
          <p:spPr>
            <a:xfrm rot="16200000" flipH="1">
              <a:off x="1906915" y="3051503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5400000">
              <a:off x="1905000" y="3049588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30"/>
          <p:cNvGrpSpPr/>
          <p:nvPr/>
        </p:nvGrpSpPr>
        <p:grpSpPr>
          <a:xfrm flipV="1">
            <a:off x="3312197" y="5234035"/>
            <a:ext cx="952563" cy="839788"/>
            <a:chOff x="1524000" y="2819400"/>
            <a:chExt cx="1144588" cy="839788"/>
          </a:xfrm>
        </p:grpSpPr>
        <p:sp>
          <p:nvSpPr>
            <p:cNvPr id="184" name="Rounded Rectangle 183"/>
            <p:cNvSpPr/>
            <p:nvPr/>
          </p:nvSpPr>
          <p:spPr>
            <a:xfrm>
              <a:off x="1524000" y="2820988"/>
              <a:ext cx="1143000" cy="83820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Arrow Connector 184"/>
            <p:cNvCxnSpPr/>
            <p:nvPr/>
          </p:nvCxnSpPr>
          <p:spPr>
            <a:xfrm>
              <a:off x="1981200" y="2819400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rot="5400000">
              <a:off x="2553494" y="3315494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4"/>
          <p:cNvGrpSpPr/>
          <p:nvPr/>
        </p:nvGrpSpPr>
        <p:grpSpPr>
          <a:xfrm>
            <a:off x="3581032" y="5464465"/>
            <a:ext cx="381000" cy="379412"/>
            <a:chOff x="1828800" y="2973388"/>
            <a:chExt cx="533400" cy="533400"/>
          </a:xfrm>
        </p:grpSpPr>
        <p:sp>
          <p:nvSpPr>
            <p:cNvPr id="181" name="Oval 3"/>
            <p:cNvSpPr/>
            <p:nvPr/>
          </p:nvSpPr>
          <p:spPr>
            <a:xfrm>
              <a:off x="1828800" y="2973388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Connector 181"/>
            <p:cNvCxnSpPr/>
            <p:nvPr/>
          </p:nvCxnSpPr>
          <p:spPr>
            <a:xfrm rot="16200000" flipH="1">
              <a:off x="1906915" y="3051503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5400000">
              <a:off x="1905000" y="3049588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30"/>
          <p:cNvGrpSpPr/>
          <p:nvPr/>
        </p:nvGrpSpPr>
        <p:grpSpPr>
          <a:xfrm flipV="1">
            <a:off x="3304635" y="3813050"/>
            <a:ext cx="952563" cy="839788"/>
            <a:chOff x="1524000" y="2819400"/>
            <a:chExt cx="1144588" cy="839788"/>
          </a:xfrm>
        </p:grpSpPr>
        <p:sp>
          <p:nvSpPr>
            <p:cNvPr id="193" name="Rounded Rectangle 192"/>
            <p:cNvSpPr/>
            <p:nvPr/>
          </p:nvSpPr>
          <p:spPr>
            <a:xfrm>
              <a:off x="1524000" y="2820988"/>
              <a:ext cx="1143000" cy="83820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193"/>
            <p:cNvCxnSpPr/>
            <p:nvPr/>
          </p:nvCxnSpPr>
          <p:spPr>
            <a:xfrm>
              <a:off x="1981200" y="2819400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rot="5400000">
              <a:off x="2553494" y="3315494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4"/>
          <p:cNvGrpSpPr/>
          <p:nvPr/>
        </p:nvGrpSpPr>
        <p:grpSpPr>
          <a:xfrm>
            <a:off x="3573470" y="4043480"/>
            <a:ext cx="381000" cy="379412"/>
            <a:chOff x="1828800" y="2973388"/>
            <a:chExt cx="533400" cy="533400"/>
          </a:xfrm>
        </p:grpSpPr>
        <p:sp>
          <p:nvSpPr>
            <p:cNvPr id="190" name="Oval 3"/>
            <p:cNvSpPr/>
            <p:nvPr/>
          </p:nvSpPr>
          <p:spPr>
            <a:xfrm>
              <a:off x="1828800" y="2973388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/>
            <p:cNvCxnSpPr/>
            <p:nvPr/>
          </p:nvCxnSpPr>
          <p:spPr>
            <a:xfrm rot="16200000" flipH="1">
              <a:off x="1906915" y="3051503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>
              <a:off x="1905000" y="3049588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30"/>
          <p:cNvGrpSpPr/>
          <p:nvPr/>
        </p:nvGrpSpPr>
        <p:grpSpPr>
          <a:xfrm flipV="1">
            <a:off x="3343040" y="2353660"/>
            <a:ext cx="952563" cy="839788"/>
            <a:chOff x="1524000" y="2819400"/>
            <a:chExt cx="1144588" cy="839788"/>
          </a:xfrm>
        </p:grpSpPr>
        <p:sp>
          <p:nvSpPr>
            <p:cNvPr id="202" name="Rounded Rectangle 201"/>
            <p:cNvSpPr/>
            <p:nvPr/>
          </p:nvSpPr>
          <p:spPr>
            <a:xfrm>
              <a:off x="1524000" y="2820988"/>
              <a:ext cx="1143000" cy="83820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Arrow Connector 202"/>
            <p:cNvCxnSpPr/>
            <p:nvPr/>
          </p:nvCxnSpPr>
          <p:spPr>
            <a:xfrm>
              <a:off x="1981200" y="2819400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/>
            <p:nvPr/>
          </p:nvCxnSpPr>
          <p:spPr>
            <a:xfrm rot="5400000">
              <a:off x="2553494" y="3315494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4"/>
          <p:cNvGrpSpPr/>
          <p:nvPr/>
        </p:nvGrpSpPr>
        <p:grpSpPr>
          <a:xfrm>
            <a:off x="3611875" y="2584090"/>
            <a:ext cx="381000" cy="379412"/>
            <a:chOff x="1828800" y="2973388"/>
            <a:chExt cx="533400" cy="533400"/>
          </a:xfrm>
        </p:grpSpPr>
        <p:sp>
          <p:nvSpPr>
            <p:cNvPr id="199" name="Oval 3"/>
            <p:cNvSpPr/>
            <p:nvPr/>
          </p:nvSpPr>
          <p:spPr>
            <a:xfrm>
              <a:off x="1828800" y="2973388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/>
            <p:cNvCxnSpPr/>
            <p:nvPr/>
          </p:nvCxnSpPr>
          <p:spPr>
            <a:xfrm rot="16200000" flipH="1">
              <a:off x="1906915" y="3051503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>
              <a:off x="1905000" y="3049588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30"/>
          <p:cNvGrpSpPr/>
          <p:nvPr/>
        </p:nvGrpSpPr>
        <p:grpSpPr>
          <a:xfrm flipV="1">
            <a:off x="1699187" y="5618085"/>
            <a:ext cx="952563" cy="839788"/>
            <a:chOff x="1524000" y="2819400"/>
            <a:chExt cx="1144588" cy="839788"/>
          </a:xfrm>
        </p:grpSpPr>
        <p:sp>
          <p:nvSpPr>
            <p:cNvPr id="211" name="Rounded Rectangle 210"/>
            <p:cNvSpPr/>
            <p:nvPr/>
          </p:nvSpPr>
          <p:spPr>
            <a:xfrm>
              <a:off x="1524000" y="2820988"/>
              <a:ext cx="1143000" cy="838200"/>
            </a:xfrm>
            <a:prstGeom prst="round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>
              <a:off x="1981200" y="2819400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>
            <a:xfrm rot="5400000">
              <a:off x="2553494" y="3315494"/>
              <a:ext cx="228600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14"/>
          <p:cNvGrpSpPr/>
          <p:nvPr/>
        </p:nvGrpSpPr>
        <p:grpSpPr>
          <a:xfrm>
            <a:off x="1968022" y="5848515"/>
            <a:ext cx="381000" cy="379412"/>
            <a:chOff x="1828800" y="2973388"/>
            <a:chExt cx="533400" cy="533400"/>
          </a:xfrm>
        </p:grpSpPr>
        <p:sp>
          <p:nvSpPr>
            <p:cNvPr id="208" name="Oval 3"/>
            <p:cNvSpPr/>
            <p:nvPr/>
          </p:nvSpPr>
          <p:spPr>
            <a:xfrm>
              <a:off x="1828800" y="2973388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16200000" flipH="1">
              <a:off x="1906915" y="3051503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1905000" y="3049588"/>
              <a:ext cx="377170" cy="37717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7836425" y="3889860"/>
            <a:ext cx="952563" cy="839788"/>
            <a:chOff x="5724150" y="4005075"/>
            <a:chExt cx="952563" cy="839788"/>
          </a:xfrm>
        </p:grpSpPr>
        <p:grpSp>
          <p:nvGrpSpPr>
            <p:cNvPr id="251" name="Group 30"/>
            <p:cNvGrpSpPr/>
            <p:nvPr/>
          </p:nvGrpSpPr>
          <p:grpSpPr>
            <a:xfrm flipV="1">
              <a:off x="5724150" y="4005075"/>
              <a:ext cx="952563" cy="839788"/>
              <a:chOff x="1524000" y="2819400"/>
              <a:chExt cx="1144588" cy="839788"/>
            </a:xfrm>
          </p:grpSpPr>
          <p:sp>
            <p:nvSpPr>
              <p:cNvPr id="256" name="Rounded Rectangle 255"/>
              <p:cNvSpPr/>
              <p:nvPr/>
            </p:nvSpPr>
            <p:spPr>
              <a:xfrm>
                <a:off x="1524000" y="2820988"/>
                <a:ext cx="1143000" cy="838200"/>
              </a:xfrm>
              <a:prstGeom prst="roundRect">
                <a:avLst/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7" name="Straight Arrow Connector 256"/>
              <p:cNvCxnSpPr/>
              <p:nvPr/>
            </p:nvCxnSpPr>
            <p:spPr>
              <a:xfrm>
                <a:off x="1981200" y="2819400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 rot="5400000">
                <a:off x="2553494" y="3315494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Group 14"/>
            <p:cNvGrpSpPr/>
            <p:nvPr/>
          </p:nvGrpSpPr>
          <p:grpSpPr>
            <a:xfrm>
              <a:off x="5992985" y="4235505"/>
              <a:ext cx="381000" cy="379412"/>
              <a:chOff x="1828800" y="2973388"/>
              <a:chExt cx="533400" cy="533400"/>
            </a:xfrm>
          </p:grpSpPr>
          <p:sp>
            <p:nvSpPr>
              <p:cNvPr id="253" name="Oval 3"/>
              <p:cNvSpPr/>
              <p:nvPr/>
            </p:nvSpPr>
            <p:spPr>
              <a:xfrm>
                <a:off x="1828800" y="2973388"/>
                <a:ext cx="533400" cy="533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4" name="Straight Connector 253"/>
              <p:cNvCxnSpPr/>
              <p:nvPr/>
            </p:nvCxnSpPr>
            <p:spPr>
              <a:xfrm rot="16200000" flipH="1">
                <a:off x="1906915" y="3051503"/>
                <a:ext cx="377170" cy="37717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rot="5400000">
                <a:off x="1905000" y="3049588"/>
                <a:ext cx="377170" cy="37717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9" name="Group 258"/>
          <p:cNvGrpSpPr/>
          <p:nvPr/>
        </p:nvGrpSpPr>
        <p:grpSpPr>
          <a:xfrm>
            <a:off x="6384597" y="4811580"/>
            <a:ext cx="952563" cy="839788"/>
            <a:chOff x="5724150" y="4005075"/>
            <a:chExt cx="952563" cy="839788"/>
          </a:xfrm>
        </p:grpSpPr>
        <p:grpSp>
          <p:nvGrpSpPr>
            <p:cNvPr id="260" name="Group 30"/>
            <p:cNvGrpSpPr/>
            <p:nvPr/>
          </p:nvGrpSpPr>
          <p:grpSpPr>
            <a:xfrm flipV="1">
              <a:off x="5724150" y="4005075"/>
              <a:ext cx="952563" cy="839788"/>
              <a:chOff x="1524000" y="2819400"/>
              <a:chExt cx="1144588" cy="839788"/>
            </a:xfrm>
          </p:grpSpPr>
          <p:sp>
            <p:nvSpPr>
              <p:cNvPr id="265" name="Rounded Rectangle 264"/>
              <p:cNvSpPr/>
              <p:nvPr/>
            </p:nvSpPr>
            <p:spPr>
              <a:xfrm>
                <a:off x="1524000" y="2820988"/>
                <a:ext cx="1143000" cy="838200"/>
              </a:xfrm>
              <a:prstGeom prst="roundRect">
                <a:avLst/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6" name="Straight Arrow Connector 265"/>
              <p:cNvCxnSpPr/>
              <p:nvPr/>
            </p:nvCxnSpPr>
            <p:spPr>
              <a:xfrm>
                <a:off x="1981200" y="2819400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/>
              <p:cNvCxnSpPr/>
              <p:nvPr/>
            </p:nvCxnSpPr>
            <p:spPr>
              <a:xfrm rot="5400000">
                <a:off x="2553494" y="3315494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1" name="Group 14"/>
            <p:cNvGrpSpPr/>
            <p:nvPr/>
          </p:nvGrpSpPr>
          <p:grpSpPr>
            <a:xfrm>
              <a:off x="5992985" y="4235505"/>
              <a:ext cx="381000" cy="379412"/>
              <a:chOff x="1828800" y="2973388"/>
              <a:chExt cx="533400" cy="533400"/>
            </a:xfrm>
          </p:grpSpPr>
          <p:sp>
            <p:nvSpPr>
              <p:cNvPr id="262" name="Oval 3"/>
              <p:cNvSpPr/>
              <p:nvPr/>
            </p:nvSpPr>
            <p:spPr>
              <a:xfrm>
                <a:off x="1828800" y="2973388"/>
                <a:ext cx="533400" cy="533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1906915" y="3051503"/>
                <a:ext cx="377170" cy="37717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>
                <a:off x="1905000" y="3049588"/>
                <a:ext cx="377170" cy="37717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8" name="Group 267"/>
          <p:cNvGrpSpPr/>
          <p:nvPr/>
        </p:nvGrpSpPr>
        <p:grpSpPr>
          <a:xfrm>
            <a:off x="6384597" y="2852925"/>
            <a:ext cx="952563" cy="839788"/>
            <a:chOff x="5724150" y="4005075"/>
            <a:chExt cx="952563" cy="839788"/>
          </a:xfrm>
        </p:grpSpPr>
        <p:grpSp>
          <p:nvGrpSpPr>
            <p:cNvPr id="269" name="Group 30"/>
            <p:cNvGrpSpPr/>
            <p:nvPr/>
          </p:nvGrpSpPr>
          <p:grpSpPr>
            <a:xfrm flipV="1">
              <a:off x="5724150" y="4005075"/>
              <a:ext cx="952563" cy="839788"/>
              <a:chOff x="1524000" y="2819400"/>
              <a:chExt cx="1144588" cy="839788"/>
            </a:xfrm>
          </p:grpSpPr>
          <p:sp>
            <p:nvSpPr>
              <p:cNvPr id="274" name="Rounded Rectangle 273"/>
              <p:cNvSpPr/>
              <p:nvPr/>
            </p:nvSpPr>
            <p:spPr>
              <a:xfrm>
                <a:off x="1524000" y="2820988"/>
                <a:ext cx="1143000" cy="838200"/>
              </a:xfrm>
              <a:prstGeom prst="roundRect">
                <a:avLst/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5" name="Straight Arrow Connector 274"/>
              <p:cNvCxnSpPr/>
              <p:nvPr/>
            </p:nvCxnSpPr>
            <p:spPr>
              <a:xfrm>
                <a:off x="1981200" y="2819400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/>
              <p:cNvCxnSpPr/>
              <p:nvPr/>
            </p:nvCxnSpPr>
            <p:spPr>
              <a:xfrm rot="5400000">
                <a:off x="2553494" y="3315494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Group 14"/>
            <p:cNvGrpSpPr/>
            <p:nvPr/>
          </p:nvGrpSpPr>
          <p:grpSpPr>
            <a:xfrm>
              <a:off x="5992985" y="4235505"/>
              <a:ext cx="381000" cy="379412"/>
              <a:chOff x="1828800" y="2973388"/>
              <a:chExt cx="533400" cy="533400"/>
            </a:xfrm>
          </p:grpSpPr>
          <p:sp>
            <p:nvSpPr>
              <p:cNvPr id="271" name="Oval 3"/>
              <p:cNvSpPr/>
              <p:nvPr/>
            </p:nvSpPr>
            <p:spPr>
              <a:xfrm>
                <a:off x="1828800" y="2973388"/>
                <a:ext cx="533400" cy="533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2" name="Straight Connector 271"/>
              <p:cNvCxnSpPr/>
              <p:nvPr/>
            </p:nvCxnSpPr>
            <p:spPr>
              <a:xfrm rot="16200000" flipH="1">
                <a:off x="1906915" y="3051503"/>
                <a:ext cx="377170" cy="37717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5400000">
                <a:off x="1905000" y="3049588"/>
                <a:ext cx="377170" cy="37717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7" name="Straight Arrow Connector 276"/>
          <p:cNvCxnSpPr/>
          <p:nvPr/>
        </p:nvCxnSpPr>
        <p:spPr>
          <a:xfrm rot="16200000" flipV="1">
            <a:off x="5128078" y="4215508"/>
            <a:ext cx="1805035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4725620" y="4855107"/>
            <a:ext cx="952563" cy="839788"/>
            <a:chOff x="7644400" y="3818172"/>
            <a:chExt cx="952563" cy="839788"/>
          </a:xfrm>
        </p:grpSpPr>
        <p:grpSp>
          <p:nvGrpSpPr>
            <p:cNvPr id="280" name="Group 25"/>
            <p:cNvGrpSpPr/>
            <p:nvPr/>
          </p:nvGrpSpPr>
          <p:grpSpPr>
            <a:xfrm>
              <a:off x="7908723" y="4043480"/>
              <a:ext cx="381000" cy="379412"/>
              <a:chOff x="2270750" y="4581150"/>
              <a:chExt cx="381000" cy="379412"/>
            </a:xfrm>
          </p:grpSpPr>
          <p:sp>
            <p:nvSpPr>
              <p:cNvPr id="285" name="Oval 284"/>
              <p:cNvSpPr/>
              <p:nvPr/>
            </p:nvSpPr>
            <p:spPr>
              <a:xfrm>
                <a:off x="2270750" y="4581150"/>
                <a:ext cx="381000" cy="3794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2382915" y="469636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1" name="Group 15"/>
            <p:cNvGrpSpPr/>
            <p:nvPr/>
          </p:nvGrpSpPr>
          <p:grpSpPr>
            <a:xfrm>
              <a:off x="7644400" y="3818172"/>
              <a:ext cx="952563" cy="839788"/>
              <a:chOff x="1524000" y="2819400"/>
              <a:chExt cx="1144588" cy="839788"/>
            </a:xfrm>
          </p:grpSpPr>
          <p:sp>
            <p:nvSpPr>
              <p:cNvPr id="282" name="Rounded Rectangle 281"/>
              <p:cNvSpPr/>
              <p:nvPr/>
            </p:nvSpPr>
            <p:spPr>
              <a:xfrm>
                <a:off x="1524000" y="2820988"/>
                <a:ext cx="1143000" cy="838200"/>
              </a:xfrm>
              <a:prstGeom prst="roundRect">
                <a:avLst/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3" name="Straight Arrow Connector 282"/>
              <p:cNvCxnSpPr/>
              <p:nvPr/>
            </p:nvCxnSpPr>
            <p:spPr>
              <a:xfrm>
                <a:off x="1981200" y="2819400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Arrow Connector 283"/>
              <p:cNvCxnSpPr/>
              <p:nvPr/>
            </p:nvCxnSpPr>
            <p:spPr>
              <a:xfrm rot="5400000">
                <a:off x="2553494" y="3315494"/>
                <a:ext cx="228600" cy="1588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7" name="Straight Arrow Connector 286"/>
          <p:cNvCxnSpPr/>
          <p:nvPr/>
        </p:nvCxnSpPr>
        <p:spPr>
          <a:xfrm rot="16200000" flipV="1">
            <a:off x="7085513" y="4214288"/>
            <a:ext cx="961345" cy="28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rot="5400000" flipH="1" flipV="1">
            <a:off x="-1379981" y="4197101"/>
            <a:ext cx="4991855" cy="79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TextBox 292"/>
          <p:cNvSpPr txBox="1"/>
          <p:nvPr/>
        </p:nvSpPr>
        <p:spPr>
          <a:xfrm>
            <a:off x="6569060" y="1662370"/>
            <a:ext cx="226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, H, 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25666" y="3345420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Medan </a:t>
            </a:r>
            <a:r>
              <a:rPr lang="en-US" dirty="0" err="1" smtClean="0"/>
              <a:t>statis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Medan </a:t>
            </a:r>
            <a:r>
              <a:rPr lang="en-US" dirty="0" err="1" smtClean="0"/>
              <a:t>statis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yang </a:t>
            </a:r>
            <a:r>
              <a:rPr lang="en-US" dirty="0" err="1" smtClean="0"/>
              <a:t>harganya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statis</a:t>
            </a:r>
            <a:r>
              <a:rPr lang="en-US" dirty="0" smtClean="0"/>
              <a:t>, </a:t>
            </a:r>
            <a:r>
              <a:rPr lang="en-US" dirty="0" err="1" smtClean="0"/>
              <a:t>hukum</a:t>
            </a:r>
            <a:r>
              <a:rPr lang="en-US" dirty="0" smtClean="0"/>
              <a:t> Maxwell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mtClean="0"/>
              <a:t>Tidak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magnet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statis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66800" y="3583094"/>
            <a:ext cx="6629400" cy="1907744"/>
            <a:chOff x="990600" y="4038600"/>
            <a:chExt cx="7162800" cy="2438400"/>
          </a:xfrm>
          <a:blipFill>
            <a:blip r:embed="rId3"/>
            <a:tile tx="0" ty="0" sx="100000" sy="100000" flip="none" algn="tl"/>
          </a:blipFill>
        </p:grpSpPr>
        <p:sp>
          <p:nvSpPr>
            <p:cNvPr id="8" name="Rectangle 7"/>
            <p:cNvSpPr/>
            <p:nvPr/>
          </p:nvSpPr>
          <p:spPr>
            <a:xfrm>
              <a:off x="990600" y="4038600"/>
              <a:ext cx="7162800" cy="2438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6482" name="Object 2"/>
            <p:cNvGraphicFramePr>
              <a:graphicFrameLocks noChangeAspect="1"/>
            </p:cNvGraphicFramePr>
            <p:nvPr/>
          </p:nvGraphicFramePr>
          <p:xfrm>
            <a:off x="1066800" y="4114800"/>
            <a:ext cx="2373313" cy="1079500"/>
          </p:xfrm>
          <a:graphic>
            <a:graphicData uri="http://schemas.openxmlformats.org/presentationml/2006/ole">
              <p:oleObj spid="_x0000_s276486" name="Equation" r:id="rId4" imgW="838200" imgH="381000" progId="Equation.3">
                <p:embed/>
              </p:oleObj>
            </a:graphicData>
          </a:graphic>
        </p:graphicFrame>
        <p:graphicFrame>
          <p:nvGraphicFramePr>
            <p:cNvPr id="276483" name="Content Placeholder 5"/>
            <p:cNvGraphicFramePr>
              <a:graphicFrameLocks noChangeAspect="1"/>
            </p:cNvGraphicFramePr>
            <p:nvPr/>
          </p:nvGraphicFramePr>
          <p:xfrm>
            <a:off x="4419600" y="4114800"/>
            <a:ext cx="3701053" cy="1159948"/>
          </p:xfrm>
          <a:graphic>
            <a:graphicData uri="http://schemas.openxmlformats.org/presentationml/2006/ole">
              <p:oleObj spid="_x0000_s276487" name="Equation" r:id="rId5" imgW="1257300" imgH="431800" progId="Equation.3">
                <p:embed/>
              </p:oleObj>
            </a:graphicData>
          </a:graphic>
        </p:graphicFrame>
        <p:graphicFrame>
          <p:nvGraphicFramePr>
            <p:cNvPr id="276484" name="Object 4"/>
            <p:cNvGraphicFramePr>
              <a:graphicFrameLocks noChangeAspect="1"/>
            </p:cNvGraphicFramePr>
            <p:nvPr/>
          </p:nvGraphicFramePr>
          <p:xfrm>
            <a:off x="4419600" y="5410200"/>
            <a:ext cx="2394252" cy="1011237"/>
          </p:xfrm>
          <a:graphic>
            <a:graphicData uri="http://schemas.openxmlformats.org/presentationml/2006/ole">
              <p:oleObj spid="_x0000_s276488" name="Equation" r:id="rId6" imgW="1079032" imgH="393529" progId="Equation.3">
                <p:embed/>
              </p:oleObj>
            </a:graphicData>
          </a:graphic>
        </p:graphicFrame>
        <p:graphicFrame>
          <p:nvGraphicFramePr>
            <p:cNvPr id="276485" name="Object 5"/>
            <p:cNvGraphicFramePr>
              <a:graphicFrameLocks noChangeAspect="1"/>
            </p:cNvGraphicFramePr>
            <p:nvPr/>
          </p:nvGraphicFramePr>
          <p:xfrm>
            <a:off x="1066801" y="5302589"/>
            <a:ext cx="1907148" cy="1079408"/>
          </p:xfrm>
          <a:graphic>
            <a:graphicData uri="http://schemas.openxmlformats.org/presentationml/2006/ole">
              <p:oleObj spid="_x0000_s276489" name="Equation" r:id="rId7" imgW="672808" imgH="380835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304800"/>
            <a:ext cx="8964612" cy="1143000"/>
          </a:xfrm>
        </p:spPr>
        <p:txBody>
          <a:bodyPr>
            <a:normAutofit/>
          </a:bodyPr>
          <a:lstStyle/>
          <a:p>
            <a:r>
              <a:rPr lang="de-DE" sz="4400" dirty="0"/>
              <a:t>Hukum Gauss untuk medan listrik (1)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1495425"/>
            <a:ext cx="8675687" cy="4525963"/>
          </a:xfrm>
        </p:spPr>
        <p:txBody>
          <a:bodyPr/>
          <a:lstStyle/>
          <a:p>
            <a:r>
              <a:rPr lang="de-DE"/>
              <a:t>Mengkuantisasikan medan listrik dengan distribusi muatan</a:t>
            </a:r>
          </a:p>
          <a:p>
            <a:r>
              <a:rPr lang="de-DE"/>
              <a:t>Hk. Gauss : Jumlah total flux listrik yang memancar dari sebuah permukaan bidang yang tertutup sama dengan jumlah muatan yang terlingkupi oleh permukaan tertutup tersebut 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490913" y="4908897"/>
            <a:ext cx="53292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E  = intensitas medan listrik [V/m</a:t>
            </a:r>
            <a:r>
              <a:rPr lang="de-DE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] atau [N/C]</a:t>
            </a:r>
          </a:p>
          <a:p>
            <a:pPr>
              <a:spcBef>
                <a:spcPts val="0"/>
              </a:spcBef>
            </a:pPr>
            <a:r>
              <a:rPr lang="de-DE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de-DE" sz="2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 = permitivitas udara = 8.854 x 10</a:t>
            </a:r>
            <a:r>
              <a:rPr lang="de-DE" sz="2000" baseline="30000" dirty="0"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 [F/m]</a:t>
            </a:r>
          </a:p>
          <a:p>
            <a:pPr>
              <a:spcBef>
                <a:spcPts val="0"/>
              </a:spcBef>
            </a:pP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Q = muatan [C]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38199" y="4857760"/>
          <a:ext cx="2590801" cy="1178083"/>
        </p:xfrm>
        <a:graphic>
          <a:graphicData uri="http://schemas.openxmlformats.org/presentationml/2006/ole">
            <p:oleObj spid="_x0000_s192514" name="Equation" r:id="rId3" imgW="838200" imgH="38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748712" cy="1143000"/>
          </a:xfrm>
        </p:spPr>
        <p:txBody>
          <a:bodyPr>
            <a:normAutofit/>
          </a:bodyPr>
          <a:lstStyle/>
          <a:p>
            <a:r>
              <a:rPr lang="de-DE" sz="4400" dirty="0"/>
              <a:t>Hukum Gauss untuk medan listrik (2)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47553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3200" dirty="0"/>
              <a:t>Besaran Q dapat diganti dengan distribusi muatan per volume </a:t>
            </a:r>
            <a:r>
              <a:rPr lang="de-DE" sz="3200" dirty="0">
                <a:sym typeface="Symbol" pitchFamily="18" charset="2"/>
              </a:rPr>
              <a:t></a:t>
            </a:r>
            <a:r>
              <a:rPr lang="de-DE" sz="3200" baseline="-25000" dirty="0">
                <a:sym typeface="Symbol" pitchFamily="18" charset="2"/>
              </a:rPr>
              <a:t>v </a:t>
            </a:r>
            <a:r>
              <a:rPr lang="de-DE" sz="3200" dirty="0">
                <a:sym typeface="Symbol" pitchFamily="18" charset="2"/>
              </a:rPr>
              <a:t>[C/m</a:t>
            </a:r>
            <a:r>
              <a:rPr lang="de-DE" sz="3200" baseline="30000" dirty="0">
                <a:sym typeface="Symbol" pitchFamily="18" charset="2"/>
              </a:rPr>
              <a:t>3</a:t>
            </a:r>
            <a:r>
              <a:rPr lang="de-DE" sz="3200" dirty="0">
                <a:sym typeface="Symbol" pitchFamily="18" charset="2"/>
              </a:rPr>
              <a:t>], dimana volume </a:t>
            </a:r>
            <a:r>
              <a:rPr lang="de-DE" sz="3200" i="1" dirty="0">
                <a:sym typeface="Symbol" pitchFamily="18" charset="2"/>
              </a:rPr>
              <a:t>dv</a:t>
            </a:r>
            <a:r>
              <a:rPr lang="de-DE" sz="3200" dirty="0">
                <a:sym typeface="Symbol" pitchFamily="18" charset="2"/>
              </a:rPr>
              <a:t> dilingkupi oleh luas </a:t>
            </a:r>
            <a:r>
              <a:rPr lang="de-DE" sz="3200" i="1" dirty="0">
                <a:sym typeface="Symbol" pitchFamily="18" charset="2"/>
              </a:rPr>
              <a:t>d</a:t>
            </a:r>
            <a:r>
              <a:rPr lang="de-DE" sz="3200" b="1" dirty="0">
                <a:sym typeface="Symbol" pitchFamily="18" charset="2"/>
              </a:rPr>
              <a:t>s</a:t>
            </a:r>
            <a:endParaRPr lang="de-DE" sz="3200" b="1" baseline="-25000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r>
              <a:rPr lang="de-DE" sz="3200" dirty="0"/>
              <a:t>Melalui hukum ini perhitungan total </a:t>
            </a:r>
            <a:r>
              <a:rPr lang="de-DE" sz="3200" i="1" dirty="0"/>
              <a:t>flux</a:t>
            </a:r>
            <a:r>
              <a:rPr lang="de-DE" sz="3200" dirty="0"/>
              <a:t> dari benda bermuatan dilakukan dengan membuat suatu bidang imajinasi yang melingkupi benda tsb </a:t>
            </a:r>
            <a:r>
              <a:rPr lang="de-DE" sz="3200" dirty="0">
                <a:sym typeface="Wingdings" pitchFamily="2" charset="2"/>
              </a:rPr>
              <a:t> </a:t>
            </a:r>
            <a:r>
              <a:rPr lang="de-DE" sz="3200" i="1" dirty="0">
                <a:sym typeface="Wingdings" pitchFamily="2" charset="2"/>
              </a:rPr>
              <a:t>bidang gauss</a:t>
            </a:r>
            <a:endParaRPr lang="de-DE" sz="3200" i="1" dirty="0"/>
          </a:p>
          <a:p>
            <a:pPr>
              <a:lnSpc>
                <a:spcPct val="90000"/>
              </a:lnSpc>
            </a:pPr>
            <a:endParaRPr lang="de-DE" sz="3200" dirty="0"/>
          </a:p>
        </p:txBody>
      </p:sp>
      <p:graphicFrame>
        <p:nvGraphicFramePr>
          <p:cNvPr id="191489" name="Object 1"/>
          <p:cNvGraphicFramePr>
            <a:graphicFrameLocks noChangeAspect="1"/>
          </p:cNvGraphicFramePr>
          <p:nvPr/>
        </p:nvGraphicFramePr>
        <p:xfrm>
          <a:off x="2832100" y="3124200"/>
          <a:ext cx="3492500" cy="1177925"/>
        </p:xfrm>
        <a:graphic>
          <a:graphicData uri="http://schemas.openxmlformats.org/presentationml/2006/ole">
            <p:oleObj spid="_x0000_s191490" name="Equation" r:id="rId3" imgW="1129810" imgH="38083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de-DE" sz="4400" dirty="0"/>
              <a:t>Hukum Gauss untuk medan </a:t>
            </a:r>
            <a:r>
              <a:rPr lang="de-DE" sz="4400" dirty="0" smtClean="0"/>
              <a:t>listrik – </a:t>
            </a:r>
            <a:br>
              <a:rPr lang="de-DE" sz="4400" dirty="0" smtClean="0"/>
            </a:br>
            <a:r>
              <a:rPr lang="de-DE" sz="4400" dirty="0" smtClean="0"/>
              <a:t>penerapan (1)</a:t>
            </a:r>
            <a:endParaRPr lang="de-DE" sz="4400" dirty="0"/>
          </a:p>
        </p:txBody>
      </p:sp>
      <p:sp>
        <p:nvSpPr>
          <p:cNvPr id="58371" name="Text Box 3"/>
          <p:cNvSpPr txBox="1">
            <a:spLocks noGrp="1" noChangeArrowheads="1"/>
          </p:cNvSpPr>
          <p:nvPr>
            <p:ph idx="1"/>
          </p:nvPr>
        </p:nvSpPr>
        <p:spPr>
          <a:xfrm>
            <a:off x="287338" y="1600200"/>
            <a:ext cx="8856662" cy="4375150"/>
          </a:xfrm>
          <a:noFill/>
          <a:ln/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sz="3200" dirty="0" smtClean="0"/>
              <a:t>Pada sebuah bola dengan radius r</a:t>
            </a:r>
            <a:r>
              <a:rPr lang="de-DE" sz="3200" baseline="-25000" dirty="0" smtClean="0"/>
              <a:t>o</a:t>
            </a:r>
            <a:r>
              <a:rPr lang="de-DE" sz="3200" dirty="0" smtClean="0"/>
              <a:t> terdapat muatan yang terdistribusi secara merata. Hitunglah medan listrik di dalam dan di luar bola. </a:t>
            </a:r>
          </a:p>
          <a:p>
            <a:pPr>
              <a:spcBef>
                <a:spcPts val="0"/>
              </a:spcBef>
            </a:pPr>
            <a:r>
              <a:rPr lang="de-DE" sz="3200" dirty="0" smtClean="0"/>
              <a:t>Untuk </a:t>
            </a:r>
            <a:r>
              <a:rPr lang="de-DE" sz="3200" dirty="0"/>
              <a:t>r &gt; r</a:t>
            </a:r>
            <a:r>
              <a:rPr lang="de-DE" sz="3200" baseline="-25000" dirty="0"/>
              <a:t>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4400" y="3906837"/>
            <a:ext cx="2590800" cy="2493963"/>
            <a:chOff x="838200" y="4121150"/>
            <a:chExt cx="2590800" cy="2493963"/>
          </a:xfrm>
        </p:grpSpPr>
        <p:sp>
          <p:nvSpPr>
            <p:cNvPr id="58373" name="Oval 5"/>
            <p:cNvSpPr>
              <a:spLocks noChangeArrowheads="1"/>
            </p:cNvSpPr>
            <p:nvPr/>
          </p:nvSpPr>
          <p:spPr bwMode="auto">
            <a:xfrm>
              <a:off x="838200" y="4121150"/>
              <a:ext cx="2590800" cy="24495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4" name="Oval 6"/>
            <p:cNvSpPr>
              <a:spLocks noChangeArrowheads="1"/>
            </p:cNvSpPr>
            <p:nvPr/>
          </p:nvSpPr>
          <p:spPr bwMode="auto">
            <a:xfrm>
              <a:off x="1593850" y="4878388"/>
              <a:ext cx="1008063" cy="93503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5" name="Line 7"/>
            <p:cNvSpPr>
              <a:spLocks noChangeShapeType="1"/>
            </p:cNvSpPr>
            <p:nvPr/>
          </p:nvSpPr>
          <p:spPr bwMode="auto">
            <a:xfrm flipV="1">
              <a:off x="2133600" y="4121150"/>
              <a:ext cx="0" cy="1223963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76" name="Line 8"/>
            <p:cNvSpPr>
              <a:spLocks noChangeShapeType="1"/>
            </p:cNvSpPr>
            <p:nvPr/>
          </p:nvSpPr>
          <p:spPr bwMode="auto">
            <a:xfrm>
              <a:off x="2133600" y="5345113"/>
              <a:ext cx="360363" cy="288925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77" name="Text Box 9"/>
            <p:cNvSpPr txBox="1">
              <a:spLocks noChangeArrowheads="1"/>
            </p:cNvSpPr>
            <p:nvPr/>
          </p:nvSpPr>
          <p:spPr bwMode="auto">
            <a:xfrm>
              <a:off x="1666875" y="4546600"/>
              <a:ext cx="7191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r</a:t>
              </a:r>
            </a:p>
          </p:txBody>
        </p:sp>
        <p:sp>
          <p:nvSpPr>
            <p:cNvPr id="58378" name="Text Box 10"/>
            <p:cNvSpPr txBox="1">
              <a:spLocks noChangeArrowheads="1"/>
            </p:cNvSpPr>
            <p:nvPr/>
          </p:nvSpPr>
          <p:spPr bwMode="auto">
            <a:xfrm>
              <a:off x="1981200" y="5187950"/>
              <a:ext cx="7905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dirty="0"/>
                <a:t>r</a:t>
              </a:r>
              <a:r>
                <a:rPr lang="de-DE" baseline="-25000" dirty="0"/>
                <a:t>0</a:t>
              </a:r>
            </a:p>
          </p:txBody>
        </p:sp>
        <p:sp>
          <p:nvSpPr>
            <p:cNvPr id="58379" name="Text Box 11"/>
            <p:cNvSpPr txBox="1">
              <a:spLocks noChangeArrowheads="1"/>
            </p:cNvSpPr>
            <p:nvPr/>
          </p:nvSpPr>
          <p:spPr bwMode="auto">
            <a:xfrm>
              <a:off x="1377950" y="5129213"/>
              <a:ext cx="7905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i="1">
                  <a:sym typeface="Symbol" pitchFamily="18" charset="2"/>
                </a:rPr>
                <a:t></a:t>
              </a:r>
              <a:r>
                <a:rPr lang="de-DE" i="1" baseline="-25000"/>
                <a:t>v</a:t>
              </a:r>
            </a:p>
          </p:txBody>
        </p:sp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>
              <a:off x="1809750" y="6248400"/>
              <a:ext cx="7191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dirty="0"/>
                <a:t>s</a:t>
              </a:r>
            </a:p>
          </p:txBody>
        </p:sp>
      </p:grpSp>
      <p:graphicFrame>
        <p:nvGraphicFramePr>
          <p:cNvPr id="190465" name="Object 1"/>
          <p:cNvGraphicFramePr>
            <a:graphicFrameLocks noChangeAspect="1"/>
          </p:cNvGraphicFramePr>
          <p:nvPr/>
        </p:nvGraphicFramePr>
        <p:xfrm>
          <a:off x="4572000" y="4343400"/>
          <a:ext cx="3216275" cy="1085850"/>
        </p:xfrm>
        <a:graphic>
          <a:graphicData uri="http://schemas.openxmlformats.org/presentationml/2006/ole">
            <p:oleObj spid="_x0000_s190466" name="Equation" r:id="rId3" imgW="1168400" imgH="38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458200" cy="1121664"/>
          </a:xfrm>
        </p:spPr>
        <p:txBody>
          <a:bodyPr>
            <a:normAutofit fontScale="90000"/>
          </a:bodyPr>
          <a:lstStyle/>
          <a:p>
            <a:r>
              <a:rPr lang="de-DE" sz="4400" dirty="0" smtClean="0"/>
              <a:t>Hukum Gauss untuk medan listrik (4)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28355" name="Object 3"/>
          <p:cNvGraphicFramePr>
            <a:graphicFrameLocks noChangeAspect="1"/>
          </p:cNvGraphicFramePr>
          <p:nvPr/>
        </p:nvGraphicFramePr>
        <p:xfrm>
          <a:off x="685800" y="1763712"/>
          <a:ext cx="6310313" cy="2655888"/>
        </p:xfrm>
        <a:graphic>
          <a:graphicData uri="http://schemas.openxmlformats.org/presentationml/2006/ole">
            <p:oleObj spid="_x0000_s228357" name="Equation" r:id="rId3" imgW="2844800" imgH="1155700" progId="Equation.3">
              <p:embed/>
            </p:oleObj>
          </a:graphicData>
        </a:graphic>
      </p:graphicFrame>
      <p:graphicFrame>
        <p:nvGraphicFramePr>
          <p:cNvPr id="228356" name="Object 4"/>
          <p:cNvGraphicFramePr>
            <a:graphicFrameLocks noChangeAspect="1"/>
          </p:cNvGraphicFramePr>
          <p:nvPr/>
        </p:nvGraphicFramePr>
        <p:xfrm>
          <a:off x="2876550" y="4900764"/>
          <a:ext cx="4057650" cy="1042836"/>
        </p:xfrm>
        <a:graphic>
          <a:graphicData uri="http://schemas.openxmlformats.org/presentationml/2006/ole">
            <p:oleObj spid="_x0000_s228358" name="Equation" r:id="rId4" imgW="1790700" imgH="44450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5562600" y="3733800"/>
            <a:ext cx="1524000" cy="76200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62600" y="4953000"/>
            <a:ext cx="1524000" cy="83820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Up Arrow 9"/>
          <p:cNvSpPr/>
          <p:nvPr/>
        </p:nvSpPr>
        <p:spPr>
          <a:xfrm rot="18898184">
            <a:off x="6756964" y="4164681"/>
            <a:ext cx="1301108" cy="1239648"/>
          </a:xfrm>
          <a:prstGeom prst="leftUpArrow">
            <a:avLst>
              <a:gd name="adj1" fmla="val 7895"/>
              <a:gd name="adj2" fmla="val 15789"/>
              <a:gd name="adj3" fmla="val 1710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001000" y="4648200"/>
            <a:ext cx="685800" cy="2286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9144000" cy="1143000"/>
          </a:xfrm>
        </p:spPr>
        <p:txBody>
          <a:bodyPr>
            <a:normAutofit/>
          </a:bodyPr>
          <a:lstStyle/>
          <a:p>
            <a:r>
              <a:rPr lang="de-DE" sz="4400" dirty="0"/>
              <a:t>Hukum Gauss untuk medan listrik </a:t>
            </a:r>
            <a:r>
              <a:rPr lang="de-DE" sz="4400" dirty="0" smtClean="0"/>
              <a:t>(5)</a:t>
            </a:r>
            <a:endParaRPr lang="de-DE" sz="4400" dirty="0"/>
          </a:p>
        </p:txBody>
      </p:sp>
      <p:graphicFrame>
        <p:nvGraphicFramePr>
          <p:cNvPr id="189442" name="Object 2"/>
          <p:cNvGraphicFramePr>
            <a:graphicFrameLocks noChangeAspect="1"/>
          </p:cNvGraphicFramePr>
          <p:nvPr/>
        </p:nvGraphicFramePr>
        <p:xfrm>
          <a:off x="1447800" y="1773237"/>
          <a:ext cx="3124200" cy="1013215"/>
        </p:xfrm>
        <a:graphic>
          <a:graphicData uri="http://schemas.openxmlformats.org/presentationml/2006/ole">
            <p:oleObj spid="_x0000_s189444" name="Equation" r:id="rId3" imgW="1256755" imgH="393529" progId="Equation.3">
              <p:embed/>
            </p:oleObj>
          </a:graphicData>
        </a:graphic>
      </p:graphicFrame>
      <p:sp>
        <p:nvSpPr>
          <p:cNvPr id="14" name="Right Arrow 13"/>
          <p:cNvSpPr/>
          <p:nvPr/>
        </p:nvSpPr>
        <p:spPr>
          <a:xfrm>
            <a:off x="685800" y="2154237"/>
            <a:ext cx="685800" cy="2286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2781300" y="3030537"/>
            <a:ext cx="609600" cy="2286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9443" name="Object 3"/>
          <p:cNvGraphicFramePr>
            <a:graphicFrameLocks noChangeAspect="1"/>
          </p:cNvGraphicFramePr>
          <p:nvPr/>
        </p:nvGraphicFramePr>
        <p:xfrm>
          <a:off x="1447800" y="3525837"/>
          <a:ext cx="5584825" cy="2417763"/>
        </p:xfrm>
        <a:graphic>
          <a:graphicData uri="http://schemas.openxmlformats.org/presentationml/2006/ole">
            <p:oleObj spid="_x0000_s189445" name="Equation" r:id="rId4" imgW="2247900" imgH="93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9144000" cy="1143000"/>
          </a:xfrm>
        </p:spPr>
        <p:txBody>
          <a:bodyPr>
            <a:normAutofit/>
          </a:bodyPr>
          <a:lstStyle/>
          <a:p>
            <a:r>
              <a:rPr lang="de-DE" sz="4400" dirty="0"/>
              <a:t>Hukum Gauss untuk medan listrik </a:t>
            </a:r>
            <a:r>
              <a:rPr lang="de-DE" sz="4400" dirty="0" smtClean="0"/>
              <a:t>(6)</a:t>
            </a:r>
            <a:endParaRPr lang="de-DE" sz="44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001000" cy="4755360"/>
          </a:xfrm>
        </p:spPr>
        <p:txBody>
          <a:bodyPr/>
          <a:lstStyle/>
          <a:p>
            <a:r>
              <a:rPr lang="de-DE" dirty="0"/>
              <a:t>Untuk r &lt; r</a:t>
            </a:r>
            <a:r>
              <a:rPr lang="de-DE" baseline="-25000" dirty="0"/>
              <a:t>0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" y="2209800"/>
            <a:ext cx="3733800" cy="1981201"/>
            <a:chOff x="228600" y="2285998"/>
            <a:chExt cx="3733800" cy="1981201"/>
          </a:xfrm>
        </p:grpSpPr>
        <p:sp>
          <p:nvSpPr>
            <p:cNvPr id="60421" name="Oval 5"/>
            <p:cNvSpPr>
              <a:spLocks noChangeArrowheads="1"/>
            </p:cNvSpPr>
            <p:nvPr/>
          </p:nvSpPr>
          <p:spPr bwMode="auto">
            <a:xfrm>
              <a:off x="1600374" y="2285998"/>
              <a:ext cx="2137430" cy="191299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60422" name="Line 6"/>
            <p:cNvSpPr>
              <a:spLocks noChangeShapeType="1"/>
            </p:cNvSpPr>
            <p:nvPr/>
          </p:nvSpPr>
          <p:spPr bwMode="auto">
            <a:xfrm flipH="1" flipV="1">
              <a:off x="2670772" y="2653007"/>
              <a:ext cx="74053" cy="58786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423" name="Line 7"/>
            <p:cNvSpPr>
              <a:spLocks noChangeShapeType="1"/>
            </p:cNvSpPr>
            <p:nvPr/>
          </p:nvSpPr>
          <p:spPr bwMode="auto">
            <a:xfrm>
              <a:off x="2744825" y="3240872"/>
              <a:ext cx="764089" cy="591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1827988" y="2769682"/>
              <a:ext cx="1524812" cy="659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400" dirty="0"/>
                <a:t>r</a:t>
              </a:r>
            </a:p>
          </p:txBody>
        </p:sp>
        <p:sp>
          <p:nvSpPr>
            <p:cNvPr id="60425" name="Text Box 9"/>
            <p:cNvSpPr txBox="1">
              <a:spLocks noChangeArrowheads="1"/>
            </p:cNvSpPr>
            <p:nvPr/>
          </p:nvSpPr>
          <p:spPr bwMode="auto">
            <a:xfrm>
              <a:off x="2286116" y="2971800"/>
              <a:ext cx="16762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400" b="1" dirty="0"/>
                <a:t>r</a:t>
              </a:r>
              <a:r>
                <a:rPr lang="de-DE" sz="2400" b="1" baseline="-25000" dirty="0"/>
                <a:t>0</a:t>
              </a:r>
            </a:p>
          </p:txBody>
        </p:sp>
        <p:sp>
          <p:nvSpPr>
            <p:cNvPr id="60426" name="Text Box 10"/>
            <p:cNvSpPr txBox="1">
              <a:spLocks noChangeArrowheads="1"/>
            </p:cNvSpPr>
            <p:nvPr/>
          </p:nvSpPr>
          <p:spPr bwMode="auto">
            <a:xfrm>
              <a:off x="228600" y="3048000"/>
              <a:ext cx="16762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400" b="1" i="1" dirty="0">
                  <a:sym typeface="Symbol" pitchFamily="18" charset="2"/>
                </a:rPr>
                <a:t></a:t>
              </a:r>
              <a:r>
                <a:rPr lang="de-DE" sz="2400" b="1" i="1" baseline="-25000" dirty="0"/>
                <a:t>v</a:t>
              </a:r>
            </a:p>
          </p:txBody>
        </p:sp>
        <p:sp>
          <p:nvSpPr>
            <p:cNvPr id="60427" name="Text Box 11"/>
            <p:cNvSpPr txBox="1">
              <a:spLocks noChangeArrowheads="1"/>
            </p:cNvSpPr>
            <p:nvPr/>
          </p:nvSpPr>
          <p:spPr bwMode="auto">
            <a:xfrm>
              <a:off x="1984102" y="3607881"/>
              <a:ext cx="1524812" cy="659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400"/>
                <a:t>s</a:t>
              </a:r>
            </a:p>
          </p:txBody>
        </p:sp>
        <p:sp>
          <p:nvSpPr>
            <p:cNvPr id="60428" name="Oval 12"/>
            <p:cNvSpPr>
              <a:spLocks noChangeArrowheads="1"/>
            </p:cNvSpPr>
            <p:nvPr/>
          </p:nvSpPr>
          <p:spPr bwMode="auto">
            <a:xfrm>
              <a:off x="1984102" y="2653007"/>
              <a:ext cx="1302654" cy="11757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 flipV="1">
              <a:off x="1143000" y="3048000"/>
              <a:ext cx="114596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400"/>
            </a:p>
          </p:txBody>
        </p:sp>
      </p:grpSp>
      <p:graphicFrame>
        <p:nvGraphicFramePr>
          <p:cNvPr id="188417" name="Object 1"/>
          <p:cNvGraphicFramePr>
            <a:graphicFrameLocks noChangeAspect="1"/>
          </p:cNvGraphicFramePr>
          <p:nvPr/>
        </p:nvGraphicFramePr>
        <p:xfrm>
          <a:off x="685800" y="4462462"/>
          <a:ext cx="8039100" cy="2014538"/>
        </p:xfrm>
        <a:graphic>
          <a:graphicData uri="http://schemas.openxmlformats.org/presentationml/2006/ole">
            <p:oleObj spid="_x0000_s188420" name="Equation" r:id="rId3" imgW="3568700" imgH="863600" progId="Equation.3">
              <p:embed/>
            </p:oleObj>
          </a:graphicData>
        </a:graphic>
      </p:graphicFrame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5334000" y="2362200"/>
          <a:ext cx="3216275" cy="1085850"/>
        </p:xfrm>
        <a:graphic>
          <a:graphicData uri="http://schemas.openxmlformats.org/presentationml/2006/ole">
            <p:oleObj spid="_x0000_s188421" name="Equation" r:id="rId4" imgW="1168400" imgH="38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381000"/>
            <a:ext cx="8677275" cy="1143000"/>
          </a:xfrm>
        </p:spPr>
        <p:txBody>
          <a:bodyPr>
            <a:normAutofit/>
          </a:bodyPr>
          <a:lstStyle/>
          <a:p>
            <a:r>
              <a:rPr lang="de-DE" sz="4400" dirty="0"/>
              <a:t>Hukum Gauss untuk medan magnet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5076825" cy="30527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de-DE" sz="3200" dirty="0"/>
              <a:t>Hk. Gauss : Jumlah total flux magnet yang masuk dan keluar dari sebuah permukaan bidang yang tertutup sama dengan nol</a:t>
            </a:r>
          </a:p>
          <a:p>
            <a:pPr>
              <a:lnSpc>
                <a:spcPct val="80000"/>
              </a:lnSpc>
            </a:pPr>
            <a:endParaRPr lang="de-DE" sz="3200" dirty="0"/>
          </a:p>
          <a:p>
            <a:pPr>
              <a:lnSpc>
                <a:spcPct val="80000"/>
              </a:lnSpc>
            </a:pPr>
            <a:r>
              <a:rPr lang="de-DE" sz="3200" dirty="0"/>
              <a:t>Garis flux magnet merupakan garis tertutup</a:t>
            </a:r>
          </a:p>
          <a:p>
            <a:pPr>
              <a:lnSpc>
                <a:spcPct val="80000"/>
              </a:lnSpc>
            </a:pPr>
            <a:endParaRPr lang="de-DE" sz="3200" dirty="0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5783263" y="3824288"/>
            <a:ext cx="3144837" cy="2786062"/>
          </a:xfrm>
          <a:prstGeom prst="rect">
            <a:avLst/>
          </a:prstGeom>
          <a:noFill/>
        </p:spPr>
      </p:pic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5105400" y="2133600"/>
            <a:ext cx="684212" cy="250825"/>
          </a:xfrm>
          <a:prstGeom prst="rightArrow">
            <a:avLst>
              <a:gd name="adj1" fmla="val 50000"/>
              <a:gd name="adj2" fmla="val 68196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5029200" y="4572000"/>
            <a:ext cx="684212" cy="250825"/>
          </a:xfrm>
          <a:prstGeom prst="rightArrow">
            <a:avLst>
              <a:gd name="adj1" fmla="val 50000"/>
              <a:gd name="adj2" fmla="val 68196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346700" y="2816225"/>
            <a:ext cx="3492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b="1" dirty="0"/>
              <a:t>B</a:t>
            </a:r>
            <a:r>
              <a:rPr lang="de-DE" sz="2000" dirty="0"/>
              <a:t> = rapat flux magnet [Wb/m</a:t>
            </a:r>
            <a:r>
              <a:rPr lang="de-DE" sz="2000" baseline="30000" dirty="0"/>
              <a:t>2</a:t>
            </a:r>
            <a:r>
              <a:rPr lang="de-DE" sz="2000" dirty="0"/>
              <a:t>]</a:t>
            </a:r>
          </a:p>
        </p:txBody>
      </p:sp>
      <p:graphicFrame>
        <p:nvGraphicFramePr>
          <p:cNvPr id="187393" name="Object 1"/>
          <p:cNvGraphicFramePr>
            <a:graphicFrameLocks noChangeAspect="1"/>
          </p:cNvGraphicFramePr>
          <p:nvPr/>
        </p:nvGraphicFramePr>
        <p:xfrm>
          <a:off x="6248400" y="1752600"/>
          <a:ext cx="1676400" cy="964388"/>
        </p:xfrm>
        <a:graphic>
          <a:graphicData uri="http://schemas.openxmlformats.org/presentationml/2006/ole">
            <p:oleObj spid="_x0000_s187394" name="Equation" r:id="rId4" imgW="685800" imgH="38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12066</TotalTime>
  <Words>940</Words>
  <Application>Microsoft Office PowerPoint</Application>
  <PresentationFormat>On-screen Show (4:3)</PresentationFormat>
  <Paragraphs>145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Equation</vt:lpstr>
      <vt:lpstr>Formel</vt:lpstr>
      <vt:lpstr>Hukum Maxwell</vt:lpstr>
      <vt:lpstr>Hukum Maxwell Bentuk Integral </vt:lpstr>
      <vt:lpstr>Hukum Gauss untuk medan listrik (1)</vt:lpstr>
      <vt:lpstr>Hukum Gauss untuk medan listrik (2)</vt:lpstr>
      <vt:lpstr>Hukum Gauss untuk medan listrik –  penerapan (1)</vt:lpstr>
      <vt:lpstr>Hukum Gauss untuk medan listrik (4)</vt:lpstr>
      <vt:lpstr>Hukum Gauss untuk medan listrik (5)</vt:lpstr>
      <vt:lpstr>Hukum Gauss untuk medan listrik (6)</vt:lpstr>
      <vt:lpstr>Hukum Gauss untuk medan magnet</vt:lpstr>
      <vt:lpstr>Hukum Faraday (1)</vt:lpstr>
      <vt:lpstr>Hukum Faraday (2)</vt:lpstr>
      <vt:lpstr>Hukum Faraday (3)</vt:lpstr>
      <vt:lpstr>Hukum Faraday (4)</vt:lpstr>
      <vt:lpstr>Hukum Faraday – Penerapan (1)</vt:lpstr>
      <vt:lpstr>Hukum Faraday – Penerapan (2)</vt:lpstr>
      <vt:lpstr>Hukum Faraday – Penerapan (3)</vt:lpstr>
      <vt:lpstr>Hukum Faraday – Penerapan (4)</vt:lpstr>
      <vt:lpstr>Hukum Ampere (1)</vt:lpstr>
      <vt:lpstr>Hukum Ampere (2)</vt:lpstr>
      <vt:lpstr>Arus pergeseran (1)</vt:lpstr>
      <vt:lpstr>Arus pergeseran (2)</vt:lpstr>
      <vt:lpstr>Arus pergeseran (3)</vt:lpstr>
      <vt:lpstr>Arus pergeseran (3)</vt:lpstr>
      <vt:lpstr>Kenapa Hk. Maxwell ??? (1)</vt:lpstr>
      <vt:lpstr>Kenapa Hk. Maxwell ??? (2)</vt:lpstr>
      <vt:lpstr>Kenapa Hk. Maxwell ??? (3)</vt:lpstr>
      <vt:lpstr>Medan statis </vt:lpstr>
    </vt:vector>
  </TitlesOfParts>
  <Company>AUW RUB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</dc:title>
  <dc:creator>Chairunnisa</dc:creator>
  <cp:lastModifiedBy>Afief</cp:lastModifiedBy>
  <cp:revision>131</cp:revision>
  <dcterms:created xsi:type="dcterms:W3CDTF">2007-08-22T16:20:46Z</dcterms:created>
  <dcterms:modified xsi:type="dcterms:W3CDTF">2015-02-25T00:25:12Z</dcterms:modified>
</cp:coreProperties>
</file>