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3" r:id="rId6"/>
    <p:sldId id="261" r:id="rId7"/>
    <p:sldId id="265" r:id="rId8"/>
    <p:sldId id="266" r:id="rId9"/>
    <p:sldId id="267" r:id="rId10"/>
    <p:sldId id="268" r:id="rId11"/>
    <p:sldId id="271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283px-Telkom_University_Logo.svg.png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-152400" y="381000"/>
            <a:ext cx="838200" cy="9144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4582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Teori Cahaya</a:t>
            </a:r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3962400"/>
            <a:ext cx="49530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21208" marR="0" lvl="0" indent="-4572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Pendekatan Geometris</a:t>
            </a: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21208" marR="0" lvl="0" indent="-4572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AutoNum type="arabicPeriod"/>
              <a:tabLst/>
              <a:defRPr/>
            </a:pPr>
            <a:r>
              <a:rPr lang="en-US" sz="2000" smtClean="0">
                <a:solidFill>
                  <a:schemeClr val="tx2"/>
                </a:solidFill>
              </a:rPr>
              <a:t>Gelombang Elektromagnetik</a:t>
            </a:r>
            <a:endParaRPr lang="en-US" sz="2000" smtClean="0">
              <a:solidFill>
                <a:schemeClr val="tx2"/>
              </a:solidFill>
            </a:endParaRPr>
          </a:p>
          <a:p>
            <a:pPr marL="521208" marR="0" lvl="0" indent="-457200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Teori</a:t>
            </a:r>
            <a:r>
              <a:rPr kumimoji="0" lang="en-US" sz="20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Kuantum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:\Documents and Settings\Administrator\Desktop\Logo FT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99869" y="142876"/>
            <a:ext cx="3829849" cy="714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0"/>
            <a:ext cx="6806136" cy="511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14513"/>
            <a:ext cx="8084438" cy="3062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b="1" smtClean="0"/>
              <a:t>Pendekatan</a:t>
            </a:r>
            <a:r>
              <a:rPr lang="en-US" smtClean="0"/>
              <a:t> </a:t>
            </a:r>
            <a:r>
              <a:rPr lang="en-US" b="1" smtClean="0">
                <a:solidFill>
                  <a:srgbClr val="FFC000"/>
                </a:solidFill>
              </a:rPr>
              <a:t>Teori Kuantum</a:t>
            </a:r>
            <a:endParaRPr lang="en-US" b="1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457200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mtClean="0"/>
              <a:t>Cahaya merupakan serangkaian energi yang terkuantisasi secara diskrit yang disebut </a:t>
            </a:r>
            <a:r>
              <a:rPr lang="en-US" i="1" smtClean="0">
                <a:solidFill>
                  <a:srgbClr val="FF0000"/>
                </a:solidFill>
              </a:rPr>
              <a:t>quanta</a:t>
            </a:r>
            <a:r>
              <a:rPr lang="en-US" smtClean="0"/>
              <a:t> atau </a:t>
            </a:r>
            <a:r>
              <a:rPr lang="en-US" i="1" smtClean="0">
                <a:solidFill>
                  <a:srgbClr val="FF0000"/>
                </a:solidFill>
              </a:rPr>
              <a:t>photons</a:t>
            </a:r>
            <a:endParaRPr lang="en-US" i="1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200400"/>
            <a:ext cx="63246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mtClean="0"/>
              <a:t>Energi cahaya (quanta/photon) bergantung pada frekuensi</a:t>
            </a:r>
          </a:p>
          <a:p>
            <a:pPr algn="ctr"/>
            <a:r>
              <a:rPr lang="pt-BR" b="1" i="1" smtClean="0">
                <a:solidFill>
                  <a:srgbClr val="FF0000"/>
                </a:solidFill>
              </a:rPr>
              <a:t>E =  h.f </a:t>
            </a:r>
          </a:p>
          <a:p>
            <a:pPr algn="ctr"/>
            <a:endParaRPr lang="pt-BR" i="1" smtClean="0"/>
          </a:p>
          <a:p>
            <a:pPr algn="ctr"/>
            <a:r>
              <a:rPr lang="pt-BR" sz="1400" i="1" smtClean="0">
                <a:solidFill>
                  <a:srgbClr val="00B050"/>
                </a:solidFill>
              </a:rPr>
              <a:t>keterangan:</a:t>
            </a:r>
          </a:p>
          <a:p>
            <a:pPr algn="ctr"/>
            <a:r>
              <a:rPr lang="pt-BR" i="1" smtClean="0"/>
              <a:t>h = </a:t>
            </a:r>
            <a:r>
              <a:rPr lang="pt-BR" smtClean="0"/>
              <a:t>konstanta</a:t>
            </a:r>
            <a:r>
              <a:rPr lang="pt-BR" i="1" smtClean="0"/>
              <a:t> Planck = </a:t>
            </a:r>
            <a:r>
              <a:rPr lang="pt-BR" smtClean="0"/>
              <a:t>6,626 x 10</a:t>
            </a:r>
            <a:r>
              <a:rPr lang="pt-BR" baseline="30000" smtClean="0"/>
              <a:t>-34</a:t>
            </a:r>
            <a:r>
              <a:rPr lang="pt-BR" smtClean="0"/>
              <a:t> [J.s]</a:t>
            </a:r>
          </a:p>
          <a:p>
            <a:pPr algn="ctr"/>
            <a:r>
              <a:rPr lang="en-US" i="1" smtClean="0"/>
              <a:t>f </a:t>
            </a:r>
            <a:r>
              <a:rPr lang="en-US" smtClean="0"/>
              <a:t>= frekuensi [Hz]</a:t>
            </a:r>
          </a:p>
          <a:p>
            <a:pPr algn="ctr"/>
            <a:r>
              <a:rPr lang="en-US" smtClean="0"/>
              <a:t>1 eV = 1,6 x 10</a:t>
            </a:r>
            <a:r>
              <a:rPr lang="en-US" baseline="30000" smtClean="0"/>
              <a:t>-19</a:t>
            </a:r>
            <a:r>
              <a:rPr lang="en-US" smtClean="0"/>
              <a:t> J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5574268"/>
            <a:ext cx="68580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mtClean="0"/>
              <a:t>Dapat menjelaskan fenomena dispersi, emisi, </a:t>
            </a:r>
            <a:r>
              <a:rPr lang="en-US" smtClean="0"/>
              <a:t>dan absorpsi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066800"/>
          </a:xfrm>
        </p:spPr>
        <p:txBody>
          <a:bodyPr/>
          <a:lstStyle/>
          <a:p>
            <a:r>
              <a:rPr lang="en-US" smtClean="0"/>
              <a:t>contoh soal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488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1</a:t>
            </a:r>
            <a:r>
              <a:rPr lang="el-GR" i="1" dirty="0" smtClean="0"/>
              <a:t>μ</a:t>
            </a:r>
            <a:r>
              <a:rPr lang="en-US" i="1" dirty="0" smtClean="0"/>
              <a:t>W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0,85 </a:t>
            </a:r>
            <a:r>
              <a:rPr lang="el-GR" i="1" dirty="0" smtClean="0"/>
              <a:t>μ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i="1" dirty="0" smtClean="0"/>
              <a:t>photon</a:t>
            </a:r>
            <a:r>
              <a:rPr lang="en-US" dirty="0" smtClean="0"/>
              <a:t> per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sz="6600" smtClean="0"/>
              <a:t>?</a:t>
            </a:r>
          </a:p>
          <a:p>
            <a:pPr>
              <a:buNone/>
            </a:pPr>
            <a:r>
              <a:rPr lang="id-ID" sz="1400" smtClean="0"/>
              <a:t>Waktu pengamatan = 1s</a:t>
            </a:r>
          </a:p>
          <a:p>
            <a:pPr>
              <a:buNone/>
            </a:pPr>
            <a:r>
              <a:rPr lang="id-ID" sz="1400" smtClean="0"/>
              <a:t>Daya yang dihasilkan: 1 uW</a:t>
            </a:r>
          </a:p>
          <a:p>
            <a:pPr>
              <a:buNone/>
            </a:pPr>
            <a:r>
              <a:rPr lang="id-ID" sz="1400" smtClean="0"/>
              <a:t>Energi yang dbutuhkan untuk mendapatkan daya sebesar diatas = P.t = 1uW . 1 s = 1 uJ   (Energi total)</a:t>
            </a:r>
          </a:p>
          <a:p>
            <a:pPr>
              <a:buNone/>
            </a:pPr>
            <a:endParaRPr lang="id-ID" sz="1400" smtClean="0"/>
          </a:p>
          <a:p>
            <a:pPr>
              <a:buNone/>
            </a:pPr>
            <a:r>
              <a:rPr lang="id-ID" sz="1400" smtClean="0"/>
              <a:t>Energi satu photon: 2,34 x 10</a:t>
            </a:r>
            <a:r>
              <a:rPr lang="id-ID" sz="1400" baseline="30000" smtClean="0"/>
              <a:t>-19</a:t>
            </a:r>
            <a:r>
              <a:rPr lang="id-ID" sz="1400" smtClean="0"/>
              <a:t> J</a:t>
            </a:r>
          </a:p>
          <a:p>
            <a:pPr>
              <a:buNone/>
            </a:pPr>
            <a:r>
              <a:rPr lang="id-ID" sz="1400" smtClean="0"/>
              <a:t>So, jumlah photon-nya: energi total/ energi 1 photon= 1 uJ / 2,34.10</a:t>
            </a:r>
            <a:r>
              <a:rPr lang="id-ID" sz="1400" baseline="30000" smtClean="0"/>
              <a:t>-19</a:t>
            </a:r>
            <a:r>
              <a:rPr lang="id-ID" sz="1400" smtClean="0"/>
              <a:t> J = 427 x 10</a:t>
            </a:r>
            <a:r>
              <a:rPr lang="id-ID" sz="1400" baseline="30000" smtClean="0"/>
              <a:t>10</a:t>
            </a:r>
            <a:r>
              <a:rPr lang="id-ID" sz="1400" smtClean="0"/>
              <a:t> photon</a:t>
            </a:r>
            <a:endParaRPr lang="id-ID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Pendekatan</a:t>
            </a:r>
            <a:r>
              <a:rPr lang="en-US" b="1" smtClean="0">
                <a:solidFill>
                  <a:srgbClr val="FFC000"/>
                </a:solidFill>
              </a:rPr>
              <a:t> Geometris</a:t>
            </a:r>
            <a:endParaRPr lang="en-US" b="1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352051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mtClean="0"/>
              <a:t>Sinar (ray) yang merambat lurus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209800"/>
            <a:ext cx="3733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mtClean="0"/>
              <a:t>Kecepatan di ruang hampa </a:t>
            </a:r>
          </a:p>
          <a:p>
            <a:pPr algn="r"/>
            <a:r>
              <a:rPr lang="en-US" b="1" i="1" smtClean="0">
                <a:solidFill>
                  <a:srgbClr val="FF0000"/>
                </a:solidFill>
              </a:rPr>
              <a:t>   c</a:t>
            </a:r>
            <a:r>
              <a:rPr lang="en-US" i="1" smtClean="0"/>
              <a:t> = 1/ √(</a:t>
            </a:r>
            <a:r>
              <a:rPr lang="el-GR" i="1" smtClean="0"/>
              <a:t>ε</a:t>
            </a:r>
            <a:r>
              <a:rPr lang="en-US" i="1" baseline="-25000" smtClean="0"/>
              <a:t>o</a:t>
            </a:r>
            <a:r>
              <a:rPr lang="el-GR" i="1" smtClean="0"/>
              <a:t>μ</a:t>
            </a:r>
            <a:r>
              <a:rPr lang="en-US" i="1" baseline="-25000" smtClean="0"/>
              <a:t>o</a:t>
            </a:r>
            <a:r>
              <a:rPr lang="en-US" i="1" smtClean="0"/>
              <a:t>)= </a:t>
            </a:r>
            <a:r>
              <a:rPr lang="en-US" smtClean="0"/>
              <a:t>299,792,458 m/s </a:t>
            </a:r>
            <a:r>
              <a:rPr lang="en-US" i="1" smtClean="0"/>
              <a:t>       ≈ </a:t>
            </a:r>
            <a:r>
              <a:rPr lang="en-US" b="1" i="1" smtClean="0">
                <a:solidFill>
                  <a:srgbClr val="FF0000"/>
                </a:solidFill>
              </a:rPr>
              <a:t>3 x 10</a:t>
            </a:r>
            <a:r>
              <a:rPr lang="en-US" b="1" i="1" baseline="30000" smtClean="0">
                <a:solidFill>
                  <a:srgbClr val="FF0000"/>
                </a:solidFill>
              </a:rPr>
              <a:t>8</a:t>
            </a:r>
            <a:r>
              <a:rPr lang="en-US" b="1" i="1" smtClean="0">
                <a:solidFill>
                  <a:srgbClr val="FF0000"/>
                </a:solidFill>
              </a:rPr>
              <a:t> </a:t>
            </a:r>
            <a:r>
              <a:rPr lang="en-US" i="1" smtClean="0"/>
              <a:t>m/s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254276"/>
            <a:ext cx="6477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mtClean="0"/>
              <a:t>Kec di medium lain </a:t>
            </a:r>
          </a:p>
          <a:p>
            <a:r>
              <a:rPr lang="en-US" i="1" smtClean="0">
                <a:solidFill>
                  <a:srgbClr val="FF0000"/>
                </a:solidFill>
              </a:rPr>
              <a:t>         </a:t>
            </a:r>
            <a:r>
              <a:rPr lang="en-US" b="1" i="1" smtClean="0">
                <a:solidFill>
                  <a:srgbClr val="FF0000"/>
                </a:solidFill>
              </a:rPr>
              <a:t>v = c/n </a:t>
            </a:r>
          </a:p>
          <a:p>
            <a:endParaRPr lang="en-US" b="1" i="1" smtClean="0">
              <a:solidFill>
                <a:srgbClr val="FF0000"/>
              </a:solidFill>
            </a:endParaRPr>
          </a:p>
          <a:p>
            <a:r>
              <a:rPr lang="en-US" i="1" smtClean="0"/>
              <a:t>         n</a:t>
            </a:r>
            <a:r>
              <a:rPr lang="en-US" smtClean="0"/>
              <a:t> adalah indeks bias medium (</a:t>
            </a:r>
            <a:r>
              <a:rPr lang="en-US" i="1" smtClean="0"/>
              <a:t>index of refraction</a:t>
            </a:r>
            <a:r>
              <a:rPr lang="en-US" smtClean="0"/>
              <a:t>)</a:t>
            </a:r>
          </a:p>
          <a:p>
            <a:pPr lvl="1"/>
            <a:r>
              <a:rPr lang="en-US" b="1" i="1" smtClean="0">
                <a:solidFill>
                  <a:srgbClr val="0070C0"/>
                </a:solidFill>
              </a:rPr>
              <a:t>n = c/v =√(</a:t>
            </a:r>
            <a:r>
              <a:rPr lang="el-GR" b="1" i="1" smtClean="0">
                <a:solidFill>
                  <a:srgbClr val="0070C0"/>
                </a:solidFill>
              </a:rPr>
              <a:t>εμ)/√(ε</a:t>
            </a:r>
            <a:r>
              <a:rPr lang="en-US" b="1" i="1" baseline="-25000" smtClean="0">
                <a:solidFill>
                  <a:srgbClr val="0070C0"/>
                </a:solidFill>
              </a:rPr>
              <a:t>o</a:t>
            </a:r>
            <a:r>
              <a:rPr lang="el-GR" b="1" i="1" smtClean="0">
                <a:solidFill>
                  <a:srgbClr val="0070C0"/>
                </a:solidFill>
              </a:rPr>
              <a:t>μ</a:t>
            </a:r>
            <a:r>
              <a:rPr lang="en-US" b="1" i="1" baseline="-25000" smtClean="0">
                <a:solidFill>
                  <a:srgbClr val="0070C0"/>
                </a:solidFill>
              </a:rPr>
              <a:t>o</a:t>
            </a:r>
            <a:r>
              <a:rPr lang="en-US" b="1" i="1" smtClean="0">
                <a:solidFill>
                  <a:srgbClr val="0070C0"/>
                </a:solidFill>
              </a:rPr>
              <a:t>)</a:t>
            </a:r>
          </a:p>
          <a:p>
            <a:pPr lvl="1"/>
            <a:endParaRPr lang="en-US" i="1" smtClean="0"/>
          </a:p>
          <a:p>
            <a:pPr lvl="1"/>
            <a:r>
              <a:rPr lang="el-GR" i="1" smtClean="0"/>
              <a:t>μ</a:t>
            </a:r>
            <a:r>
              <a:rPr lang="en-US" i="1" baseline="-25000" smtClean="0"/>
              <a:t>o </a:t>
            </a:r>
            <a:r>
              <a:rPr lang="pt-BR" smtClean="0"/>
              <a:t>: Permeabilitas hampa udara = 4π x 10</a:t>
            </a:r>
            <a:r>
              <a:rPr lang="pt-BR" baseline="30000" smtClean="0"/>
              <a:t>-7</a:t>
            </a:r>
            <a:r>
              <a:rPr lang="pt-BR" smtClean="0"/>
              <a:t> N s</a:t>
            </a:r>
            <a:r>
              <a:rPr lang="pt-BR" baseline="30000" smtClean="0"/>
              <a:t>2</a:t>
            </a:r>
            <a:r>
              <a:rPr lang="pt-BR" smtClean="0"/>
              <a:t> C</a:t>
            </a:r>
            <a:r>
              <a:rPr lang="pt-BR" baseline="30000" smtClean="0"/>
              <a:t>-2</a:t>
            </a:r>
          </a:p>
          <a:p>
            <a:pPr lvl="1"/>
            <a:r>
              <a:rPr lang="el-GR" i="1" smtClean="0"/>
              <a:t>ε</a:t>
            </a:r>
            <a:r>
              <a:rPr lang="en-US" i="1" baseline="-25000" smtClean="0"/>
              <a:t>o </a:t>
            </a:r>
            <a:r>
              <a:rPr lang="pt-BR" smtClean="0"/>
              <a:t>: Permitivitas hampa udara = 8,85 x 10</a:t>
            </a:r>
            <a:r>
              <a:rPr lang="pt-BR" baseline="30000" smtClean="0"/>
              <a:t>-12</a:t>
            </a:r>
            <a:r>
              <a:rPr lang="pt-BR" smtClean="0"/>
              <a:t> C</a:t>
            </a:r>
            <a:r>
              <a:rPr lang="pt-BR" baseline="30000" smtClean="0"/>
              <a:t>2</a:t>
            </a:r>
            <a:r>
              <a:rPr lang="pt-BR" smtClean="0"/>
              <a:t> N</a:t>
            </a:r>
            <a:r>
              <a:rPr lang="pt-BR" baseline="30000" smtClean="0"/>
              <a:t>-1</a:t>
            </a:r>
            <a:r>
              <a:rPr lang="pt-BR" smtClean="0"/>
              <a:t> m</a:t>
            </a:r>
            <a:r>
              <a:rPr lang="pt-BR" baseline="30000" smtClean="0"/>
              <a:t>-2</a:t>
            </a:r>
            <a:endParaRPr lang="en-US" baseline="30000" smtClean="0"/>
          </a:p>
        </p:txBody>
      </p:sp>
      <p:sp>
        <p:nvSpPr>
          <p:cNvPr id="7" name="Rectangle 6"/>
          <p:cNvSpPr/>
          <p:nvPr/>
        </p:nvSpPr>
        <p:spPr>
          <a:xfrm>
            <a:off x="609600" y="5706070"/>
            <a:ext cx="8305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mtClean="0"/>
              <a:t>Hukum </a:t>
            </a:r>
            <a:r>
              <a:rPr lang="en-US" b="1" i="1" smtClean="0">
                <a:solidFill>
                  <a:srgbClr val="FF0000"/>
                </a:solidFill>
              </a:rPr>
              <a:t>SNELL </a:t>
            </a:r>
            <a:r>
              <a:rPr lang="en-US" smtClean="0"/>
              <a:t>mengenai pemantulan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    </a:t>
            </a:r>
            <a:r>
              <a:rPr lang="es-ES" smtClean="0"/>
              <a:t>Cahaya datang, cahaya pantul, dan garis normal terletak </a:t>
            </a:r>
            <a:r>
              <a:rPr lang="en-US" smtClean="0"/>
              <a:t>pada bidang datar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    Sudut datang = sudut pantul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600" y="9144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Hukum </a:t>
            </a:r>
            <a:r>
              <a:rPr lang="en-US" sz="2400" b="1" i="1" smtClean="0">
                <a:solidFill>
                  <a:srgbClr val="FF0000"/>
                </a:solidFill>
              </a:rPr>
              <a:t>SNELL</a:t>
            </a:r>
            <a:r>
              <a:rPr lang="en-US" smtClean="0"/>
              <a:t> mengenai pembiasan</a:t>
            </a:r>
          </a:p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990600"/>
            <a:ext cx="2714625" cy="2171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505200"/>
            <a:ext cx="3325428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914400" y="3962400"/>
            <a:ext cx="3429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mtClean="0"/>
              <a:t>n</a:t>
            </a:r>
            <a:r>
              <a:rPr lang="en-US" baseline="-25000" smtClean="0"/>
              <a:t>1</a:t>
            </a:r>
            <a:r>
              <a:rPr lang="en-US" smtClean="0"/>
              <a:t>&lt;n</a:t>
            </a:r>
            <a:r>
              <a:rPr lang="en-US" baseline="-25000" smtClean="0"/>
              <a:t>2</a:t>
            </a:r>
            <a:r>
              <a:rPr lang="en-US" smtClean="0"/>
              <a:t> Cahaya terus</a:t>
            </a:r>
          </a:p>
          <a:p>
            <a:pPr algn="ctr"/>
            <a:r>
              <a:rPr lang="en-US" smtClean="0"/>
              <a:t>dibelokkan mendekati normal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410200"/>
            <a:ext cx="3276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mtClean="0"/>
              <a:t>n</a:t>
            </a:r>
            <a:r>
              <a:rPr lang="en-US" baseline="-25000" smtClean="0"/>
              <a:t>1</a:t>
            </a:r>
            <a:r>
              <a:rPr lang="en-US" smtClean="0"/>
              <a:t>&gt;n</a:t>
            </a:r>
            <a:r>
              <a:rPr lang="en-US" baseline="-25000" smtClean="0"/>
              <a:t>2</a:t>
            </a:r>
            <a:r>
              <a:rPr lang="en-US" smtClean="0"/>
              <a:t> Cahaya terus</a:t>
            </a:r>
          </a:p>
          <a:p>
            <a:pPr algn="ctr"/>
            <a:r>
              <a:rPr lang="en-US" smtClean="0"/>
              <a:t>dibelokkan menjauhi normal</a:t>
            </a:r>
            <a:endParaRPr lang="en-US"/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4343400" y="4191000"/>
            <a:ext cx="685800" cy="152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flipV="1">
            <a:off x="4343400" y="5486400"/>
            <a:ext cx="1981200" cy="304800"/>
          </a:xfrm>
          <a:prstGeom prst="curvedConnector3">
            <a:avLst>
              <a:gd name="adj1" fmla="val 46337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457450"/>
            <a:ext cx="1190625" cy="6667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61536"/>
            <a:ext cx="3200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smtClean="0">
                <a:solidFill>
                  <a:srgbClr val="FF0000"/>
                </a:solidFill>
              </a:rPr>
              <a:t>TIR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mtClean="0"/>
              <a:t>(Total Internal</a:t>
            </a:r>
          </a:p>
          <a:p>
            <a:pPr algn="ctr"/>
            <a:r>
              <a:rPr lang="en-US" smtClean="0"/>
              <a:t>Reflection)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838200"/>
            <a:ext cx="3435385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438400"/>
            <a:ext cx="2514600" cy="37328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721894"/>
            <a:ext cx="2819400" cy="2945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78654" y="3810000"/>
            <a:ext cx="2484345" cy="2863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Kuliah\TA\Sumber TA\afief nitip\Total_internal_reflection_files\250px-Total_internal_refle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5486400" cy="4038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smtClean="0"/>
              <a:t>Pendekatan</a:t>
            </a:r>
            <a:r>
              <a:rPr lang="en-US" smtClean="0"/>
              <a:t> </a:t>
            </a:r>
            <a:r>
              <a:rPr lang="en-US" b="1" smtClean="0">
                <a:solidFill>
                  <a:srgbClr val="FFC000"/>
                </a:solidFill>
              </a:rPr>
              <a:t>Gelombang</a:t>
            </a:r>
            <a:r>
              <a:rPr lang="en-US" smtClean="0"/>
              <a:t> </a:t>
            </a:r>
            <a:r>
              <a:rPr lang="en-US" b="1" smtClean="0">
                <a:solidFill>
                  <a:srgbClr val="FFC000"/>
                </a:solidFill>
              </a:rPr>
              <a:t>EM</a:t>
            </a:r>
            <a:endParaRPr lang="en-US" b="1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85992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Cahaya: Gelombang EM dengan  </a:t>
            </a:r>
            <a:r>
              <a:rPr lang="en-US" b="1" i="1" smtClean="0">
                <a:solidFill>
                  <a:srgbClr val="FF0000"/>
                </a:solidFill>
              </a:rPr>
              <a:t>f ~ 10</a:t>
            </a:r>
            <a:r>
              <a:rPr lang="en-US" b="1" i="1" baseline="30000" smtClean="0">
                <a:solidFill>
                  <a:srgbClr val="FF0000"/>
                </a:solidFill>
              </a:rPr>
              <a:t>14</a:t>
            </a:r>
            <a:r>
              <a:rPr lang="en-US" b="1" i="1" smtClean="0">
                <a:solidFill>
                  <a:srgbClr val="FF0000"/>
                </a:solidFill>
              </a:rPr>
              <a:t> </a:t>
            </a:r>
            <a:r>
              <a:rPr lang="en-US" smtClean="0"/>
              <a:t>Hz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411" y="2857496"/>
            <a:ext cx="4288330" cy="364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 descr="D:\Documents and Settings\Administrator\Desktop\SKSO\perambatan-gelombang-elektromagneti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403" y="2786058"/>
            <a:ext cx="4210711" cy="3845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762000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smtClean="0">
                <a:solidFill>
                  <a:srgbClr val="0070C0"/>
                </a:solidFill>
              </a:rPr>
              <a:t>Polarisasi</a:t>
            </a:r>
            <a:r>
              <a:rPr lang="en-US" sz="2000" smtClean="0"/>
              <a:t> gelombang EM</a:t>
            </a:r>
            <a:endParaRPr lang="en-US" sz="20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2895600" cy="25738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419600"/>
            <a:ext cx="3581400" cy="20880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58142" y="1447800"/>
            <a:ext cx="3300058" cy="2914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0"/>
            <a:ext cx="2252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smtClean="0">
                <a:solidFill>
                  <a:srgbClr val="0070C0"/>
                </a:solidFill>
              </a:rPr>
              <a:t>Hukum Fresnel</a:t>
            </a:r>
            <a:endParaRPr lang="en-US" sz="2000" b="1" i="1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371600"/>
            <a:ext cx="7543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mtClean="0"/>
              <a:t>Bidang datang: bidang tegak lurus terhadap bidang batas dan melalui</a:t>
            </a:r>
          </a:p>
          <a:p>
            <a:pPr algn="ctr"/>
            <a:r>
              <a:rPr lang="en-US" smtClean="0"/>
              <a:t>arah perambatan cahaya.</a:t>
            </a:r>
          </a:p>
          <a:p>
            <a:pPr algn="ctr"/>
            <a:endParaRPr lang="en-US" smtClean="0"/>
          </a:p>
          <a:p>
            <a:pPr algn="ctr"/>
            <a:r>
              <a:rPr lang="en-US" smtClean="0"/>
              <a:t>Vektor medan listrik tegak lurus arah perambatan cahaya</a:t>
            </a:r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6248400" cy="29837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7802879" cy="449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1787</TotalTime>
  <Words>251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 Teori Cahaya</vt:lpstr>
      <vt:lpstr>Pendekatan Geometris</vt:lpstr>
      <vt:lpstr>Slide 3</vt:lpstr>
      <vt:lpstr>Slide 4</vt:lpstr>
      <vt:lpstr>Slide 5</vt:lpstr>
      <vt:lpstr>Pendekatan Gelombang EM</vt:lpstr>
      <vt:lpstr>Slide 7</vt:lpstr>
      <vt:lpstr>Slide 8</vt:lpstr>
      <vt:lpstr>Slide 9</vt:lpstr>
      <vt:lpstr>Slide 10</vt:lpstr>
      <vt:lpstr>Slide 11</vt:lpstr>
      <vt:lpstr>Pendekatan Teori Kuantum</vt:lpstr>
      <vt:lpstr>contoh soal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Teori Cahaya</dc:title>
  <dc:creator/>
  <cp:lastModifiedBy>user</cp:lastModifiedBy>
  <cp:revision>44</cp:revision>
  <dcterms:created xsi:type="dcterms:W3CDTF">2006-08-16T00:00:00Z</dcterms:created>
  <dcterms:modified xsi:type="dcterms:W3CDTF">2015-01-27T04:23:04Z</dcterms:modified>
</cp:coreProperties>
</file>