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92" r:id="rId9"/>
    <p:sldId id="287" r:id="rId10"/>
    <p:sldId id="277" r:id="rId11"/>
    <p:sldId id="285" r:id="rId12"/>
    <p:sldId id="286" r:id="rId13"/>
    <p:sldId id="281" r:id="rId14"/>
    <p:sldId id="288" r:id="rId15"/>
    <p:sldId id="282" r:id="rId16"/>
    <p:sldId id="289" r:id="rId17"/>
    <p:sldId id="291" r:id="rId18"/>
    <p:sldId id="290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933" autoAdjust="0"/>
  </p:normalViewPr>
  <p:slideViewPr>
    <p:cSldViewPr>
      <p:cViewPr>
        <p:scale>
          <a:sx n="35" d="100"/>
          <a:sy n="35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1BD5D-9477-4902-896E-A0EADDA1D5EB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4150A-5B76-4C3F-9CA1-B407940357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85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The core and cladding have different refractive indices, where the core’s refractive index is greater than the cladding’s refractive index.</a:t>
            </a:r>
          </a:p>
          <a:p>
            <a:endParaRPr lang="en-US" altLang="zh-CN" smtClean="0"/>
          </a:p>
          <a:p>
            <a:r>
              <a:rPr lang="en-US" altLang="zh-CN" smtClean="0"/>
              <a:t>Ray propagation in waveguide Total reflection.</a:t>
            </a:r>
          </a:p>
          <a:p>
            <a:r>
              <a:rPr lang="en-US" altLang="zh-CN" smtClean="0"/>
              <a:t>When Meet this two factor: </a:t>
            </a:r>
            <a:r>
              <a:rPr lang="en-US" altLang="zh-CN" i="1" smtClean="0">
                <a:solidFill>
                  <a:srgbClr val="00B0F0"/>
                </a:solidFill>
              </a:rPr>
              <a:t>first</a:t>
            </a:r>
            <a:r>
              <a:rPr lang="en-US" altLang="zh-CN" i="1" smtClean="0">
                <a:solidFill>
                  <a:srgbClr val="FF0000"/>
                </a:solidFill>
              </a:rPr>
              <a:t> </a:t>
            </a:r>
            <a:r>
              <a:rPr lang="en-US" altLang="zh-CN" smtClean="0"/>
              <a:t>the refractive index of core is greater than the refractive index of cladding, </a:t>
            </a:r>
            <a:r>
              <a:rPr lang="en-US" altLang="zh-CN" i="1" smtClean="0">
                <a:solidFill>
                  <a:srgbClr val="00B0F0"/>
                </a:solidFill>
              </a:rPr>
              <a:t>second</a:t>
            </a:r>
            <a:r>
              <a:rPr lang="en-US" altLang="zh-CN" smtClean="0"/>
              <a:t>: entrance angle is larger than critical angle  there will be a total </a:t>
            </a:r>
          </a:p>
          <a:p>
            <a:r>
              <a:rPr lang="en-US" altLang="zh-CN" smtClean="0"/>
              <a:t>Reflection.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4150A-5B76-4C3F-9CA1-B407940357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86200"/>
            <a:ext cx="7772400" cy="762000"/>
          </a:xfrm>
        </p:spPr>
        <p:txBody>
          <a:bodyPr/>
          <a:lstStyle/>
          <a:p>
            <a:pPr algn="ctr"/>
            <a:r>
              <a:rPr lang="en-US" b="1" dirty="0" err="1" smtClean="0">
                <a:ln w="10541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Serat</a:t>
            </a:r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ln w="10541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Optik</a:t>
            </a:r>
            <a:r>
              <a:rPr lang="id-ID" b="1" dirty="0" smtClean="0">
                <a:ln w="10541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dirty="0" smtClean="0">
                <a:ln w="10541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id-ID" i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optic fiber</a:t>
            </a:r>
            <a:r>
              <a:rPr lang="id-ID" dirty="0" smtClean="0">
                <a:ln w="10541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dirty="0">
              <a:ln w="10541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D:\Documents and Settings\Administrator\Desktop\APWiMob (logo)\Design\logo sponsor\index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357298"/>
            <a:ext cx="1785950" cy="2130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2500" y="16002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2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0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5349337" cy="3276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752600" y="5181600"/>
            <a:ext cx="5349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dobe Garamond Pro" pitchFamily="18" charset="0"/>
              </a:rPr>
              <a:t>Ketika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cahaya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datang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masuk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sudut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alibri"/>
              </a:rPr>
              <a:t>θ</a:t>
            </a:r>
            <a:r>
              <a:rPr lang="en-US" baseline="-25000" dirty="0" smtClean="0">
                <a:solidFill>
                  <a:srgbClr val="FF0000"/>
                </a:solidFill>
                <a:latin typeface="Adobe Garamond Pro" pitchFamily="18" charset="0"/>
              </a:rPr>
              <a:t>0</a:t>
            </a:r>
            <a:r>
              <a:rPr lang="en-US" dirty="0" smtClean="0">
                <a:latin typeface="Adobe Garamond Pro" pitchFamily="18" charset="0"/>
              </a:rPr>
              <a:t> yang </a:t>
            </a:r>
            <a:r>
              <a:rPr lang="en-US" dirty="0" err="1" smtClean="0">
                <a:latin typeface="Adobe Garamond Pro" pitchFamily="18" charset="0"/>
              </a:rPr>
              <a:t>kurang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baseline="-25000" dirty="0" err="1" smtClean="0">
                <a:solidFill>
                  <a:srgbClr val="FF0000"/>
                </a:solidFill>
                <a:latin typeface="Adobe Garamond Pro" pitchFamily="18" charset="0"/>
              </a:rPr>
              <a:t>maks</a:t>
            </a:r>
            <a:r>
              <a:rPr lang="en-US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maka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terjadi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totally internally reflected </a:t>
            </a:r>
          </a:p>
          <a:p>
            <a:pPr algn="just"/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bidang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batas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core-cladding</a:t>
            </a:r>
            <a:endParaRPr lang="en-US" i="1" dirty="0">
              <a:latin typeface="Adobe Garamond Pro" pitchFamily="18" charset="0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6553200" y="3276600"/>
            <a:ext cx="11430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3048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FF0000"/>
                </a:solidFill>
                <a:latin typeface="Adobe Garamond Pro" pitchFamily="18" charset="0"/>
              </a:rPr>
              <a:t>untuk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step-index fiber</a:t>
            </a:r>
            <a:endParaRPr lang="en-US" i="1" dirty="0">
              <a:solidFill>
                <a:srgbClr val="FF0000"/>
              </a:solidFill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569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aramond Pro" pitchFamily="18" charset="0"/>
              </a:rPr>
              <a:t>untuk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dobe Garamond Pro" pitchFamily="18" charset="0"/>
              </a:rPr>
              <a:t>gradded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 index fiber</a:t>
            </a:r>
            <a:r>
              <a:rPr lang="en-US" dirty="0" smtClean="0">
                <a:latin typeface="Adobe Garamond Pro" pitchFamily="18" charset="0"/>
              </a:rPr>
              <a:t>,</a:t>
            </a:r>
          </a:p>
          <a:p>
            <a:r>
              <a:rPr lang="en-US" dirty="0" err="1" smtClean="0">
                <a:latin typeface="Adobe Garamond Pro" pitchFamily="18" charset="0"/>
              </a:rPr>
              <a:t>nilai</a:t>
            </a:r>
            <a:r>
              <a:rPr lang="en-US" dirty="0" smtClean="0">
                <a:latin typeface="Adobe Garamond Pro" pitchFamily="18" charset="0"/>
              </a:rPr>
              <a:t> NA </a:t>
            </a:r>
            <a:r>
              <a:rPr lang="en-US" dirty="0" err="1" smtClean="0">
                <a:latin typeface="Adobe Garamond Pro" pitchFamily="18" charset="0"/>
              </a:rPr>
              <a:t>tergantung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posisi</a:t>
            </a:r>
            <a:r>
              <a:rPr lang="en-US" dirty="0" smtClean="0">
                <a:latin typeface="Adobe Garamond Pro" pitchFamily="18" charset="0"/>
              </a:rPr>
              <a:t>/ </a:t>
            </a:r>
            <a:r>
              <a:rPr lang="en-US" dirty="0" err="1" smtClean="0">
                <a:latin typeface="Adobe Garamond Pro" pitchFamily="18" charset="0"/>
              </a:rPr>
              <a:t>lokasi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center core-</a:t>
            </a:r>
            <a:r>
              <a:rPr lang="en-US" dirty="0" err="1" smtClean="0">
                <a:latin typeface="Adobe Garamond Pro" pitchFamily="18" charset="0"/>
              </a:rPr>
              <a:t>nya</a:t>
            </a:r>
            <a:r>
              <a:rPr lang="en-US" dirty="0" smtClean="0">
                <a:latin typeface="Adobe Garamond Pro" pitchFamily="18" charset="0"/>
              </a:rPr>
              <a:t> (</a:t>
            </a:r>
            <a:r>
              <a:rPr lang="en-US" i="1" dirty="0" smtClean="0">
                <a:latin typeface="Adobe Garamond Pro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Adobe Garamond Pro" pitchFamily="18" charset="0"/>
              </a:rPr>
              <a:t>)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421" y="4028925"/>
            <a:ext cx="5493158" cy="229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97096791"/>
              </p:ext>
            </p:extLst>
          </p:nvPr>
        </p:nvGraphicFramePr>
        <p:xfrm>
          <a:off x="685800" y="2057400"/>
          <a:ext cx="3675062" cy="879475"/>
        </p:xfrm>
        <a:graphic>
          <a:graphicData uri="http://schemas.openxmlformats.org/presentationml/2006/ole">
            <p:oleObj spid="_x0000_s2085" name="Equation" r:id="rId4" imgW="2425680" imgH="583920" progId="Equation.3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09009481"/>
              </p:ext>
            </p:extLst>
          </p:nvPr>
        </p:nvGraphicFramePr>
        <p:xfrm>
          <a:off x="1511576" y="3124200"/>
          <a:ext cx="2527024" cy="396128"/>
        </p:xfrm>
        <a:graphic>
          <a:graphicData uri="http://schemas.openxmlformats.org/presentationml/2006/ole">
            <p:oleObj spid="_x0000_s2086" name="Equation" r:id="rId5" imgW="1765300" imgH="279400" progId="Equation.3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029200" y="2173376"/>
            <a:ext cx="3918343" cy="1331824"/>
            <a:chOff x="5029200" y="2401976"/>
            <a:chExt cx="3918343" cy="1331824"/>
          </a:xfrm>
        </p:grpSpPr>
        <p:sp>
          <p:nvSpPr>
            <p:cNvPr id="9" name="TextBox 8"/>
            <p:cNvSpPr txBox="1"/>
            <p:nvPr/>
          </p:nvSpPr>
          <p:spPr>
            <a:xfrm>
              <a:off x="5106081" y="2401976"/>
              <a:ext cx="10636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 err="1" smtClean="0">
                  <a:latin typeface="Adobe Garamond Pro" pitchFamily="18" charset="0"/>
                </a:rPr>
                <a:t>Keterangan</a:t>
              </a:r>
              <a:r>
                <a:rPr lang="en-US" sz="1400" u="sng" dirty="0" smtClean="0">
                  <a:latin typeface="Adobe Garamond Pro" pitchFamily="18" charset="0"/>
                </a:rPr>
                <a:t>: </a:t>
              </a:r>
              <a:endParaRPr lang="en-US" sz="1400" u="sng" dirty="0">
                <a:latin typeface="Adobe Garamond Pro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6081" y="2667000"/>
              <a:ext cx="3765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id-ID" sz="1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id-ID" sz="1400" i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id-ID" sz="1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id-ID" sz="1400" i="1" dirty="0" smtClean="0">
                  <a:latin typeface="Times New Roman" pitchFamily="18" charset="0"/>
                  <a:cs typeface="Times New Roman" pitchFamily="18" charset="0"/>
                </a:rPr>
                <a:t>  : numerikal aperture </a:t>
              </a:r>
              <a:r>
                <a:rPr lang="en-US" sz="1400" i="1" dirty="0" err="1" smtClean="0">
                  <a:latin typeface="Times New Roman" pitchFamily="18" charset="0"/>
                  <a:cs typeface="Times New Roman" pitchFamily="18" charset="0"/>
                </a:rPr>
                <a:t>pada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 err="1" smtClean="0">
                  <a:latin typeface="Times New Roman" pitchFamily="18" charset="0"/>
                  <a:cs typeface="Times New Roman" pitchFamily="18" charset="0"/>
                </a:rPr>
                <a:t>pusat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 core-</a:t>
              </a:r>
              <a:r>
                <a:rPr lang="en-US" sz="1400" i="1" dirty="0" err="1" smtClean="0">
                  <a:latin typeface="Times New Roman" pitchFamily="18" charset="0"/>
                  <a:cs typeface="Times New Roman" pitchFamily="18" charset="0"/>
                </a:rPr>
                <a:t>nya</a:t>
              </a:r>
              <a:endParaRPr lang="en-US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6081" y="2895600"/>
              <a:ext cx="2603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a     </a:t>
              </a:r>
              <a:r>
                <a:rPr lang="id-ID" sz="1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d-ID" sz="1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radius core (</a:t>
              </a:r>
              <a:r>
                <a:rPr lang="en-US" sz="1400" i="1" dirty="0" err="1" smtClean="0">
                  <a:latin typeface="Times New Roman" pitchFamily="18" charset="0"/>
                  <a:cs typeface="Times New Roman" pitchFamily="18" charset="0"/>
                </a:rPr>
                <a:t>jari-jari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 core) </a:t>
              </a:r>
              <a:endParaRPr lang="en-US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6081" y="3124200"/>
              <a:ext cx="32442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r      </a:t>
              </a:r>
              <a:r>
                <a:rPr lang="id-ID" sz="1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id-ID" sz="1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radial distance from the center core </a:t>
              </a:r>
              <a:endParaRPr lang="en-US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06081" y="3352800"/>
              <a:ext cx="2508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α      </a:t>
              </a:r>
              <a:r>
                <a:rPr lang="id-ID" sz="1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 shape of the index profile </a:t>
              </a:r>
              <a:endParaRPr lang="en-US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9200" y="2401976"/>
              <a:ext cx="3918343" cy="13318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53657" y="316813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latin typeface="Adobe Garamond Pro" pitchFamily="18" charset="0"/>
              </a:rPr>
              <a:t>dimana</a:t>
            </a:r>
            <a:endParaRPr lang="id-ID" dirty="0"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350818" y="1371600"/>
            <a:ext cx="6421582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02277" y="5678269"/>
            <a:ext cx="6273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Adobe Garamond Pro" pitchFamily="18" charset="0"/>
              </a:rPr>
              <a:t>Perbandingan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numerical aperture </a:t>
            </a:r>
            <a:r>
              <a:rPr lang="en-US" dirty="0" smtClean="0">
                <a:solidFill>
                  <a:srgbClr val="FF0000"/>
                </a:solidFill>
                <a:latin typeface="Adobe Garamond Pro" pitchFamily="18" charset="0"/>
              </a:rPr>
              <a:t>(NA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err="1" smtClean="0">
                <a:latin typeface="Adobe Garamond Pro" pitchFamily="18" charset="0"/>
              </a:rPr>
              <a:t>gradded</a:t>
            </a:r>
            <a:r>
              <a:rPr lang="en-US" i="1" dirty="0" smtClean="0">
                <a:latin typeface="Adobe Garamond Pro" pitchFamily="18" charset="0"/>
              </a:rPr>
              <a:t> index</a:t>
            </a:r>
            <a:r>
              <a:rPr lang="en-US" dirty="0" smtClean="0">
                <a:latin typeface="Adobe Garamond Pro" pitchFamily="18" charset="0"/>
              </a:rPr>
              <a:t> fiber yang </a:t>
            </a:r>
          </a:p>
          <a:p>
            <a:pPr algn="ctr"/>
            <a:r>
              <a:rPr lang="en-US" dirty="0" err="1" smtClean="0">
                <a:latin typeface="Adobe Garamond Pro" pitchFamily="18" charset="0"/>
              </a:rPr>
              <a:t>memiliki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nilai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l-GR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en-US" dirty="0" smtClean="0">
                <a:solidFill>
                  <a:srgbClr val="0070C0"/>
                </a:solidFill>
                <a:latin typeface="Adobe Garamond Pro" pitchFamily="18" charset="0"/>
              </a:rPr>
              <a:t> (</a:t>
            </a:r>
            <a:r>
              <a:rPr lang="en-US" i="1" dirty="0" smtClean="0">
                <a:solidFill>
                  <a:srgbClr val="0070C0"/>
                </a:solidFill>
                <a:latin typeface="Adobe Garamond Pro" pitchFamily="18" charset="0"/>
              </a:rPr>
              <a:t>index profile</a:t>
            </a:r>
            <a:r>
              <a:rPr lang="en-US" dirty="0" smtClean="0">
                <a:solidFill>
                  <a:srgbClr val="0070C0"/>
                </a:solidFill>
                <a:latin typeface="Adobe Garamond Pro" pitchFamily="18" charset="0"/>
              </a:rPr>
              <a:t>) </a:t>
            </a:r>
            <a:r>
              <a:rPr lang="en-US" dirty="0" smtClean="0">
                <a:latin typeface="Adobe Garamond Pro" pitchFamily="18" charset="0"/>
              </a:rPr>
              <a:t>yang </a:t>
            </a:r>
            <a:r>
              <a:rPr lang="en-US" dirty="0" err="1" smtClean="0">
                <a:latin typeface="Adobe Garamond Pro" pitchFamily="18" charset="0"/>
              </a:rPr>
              <a:t>berbeda</a:t>
            </a:r>
            <a:r>
              <a:rPr lang="en-US" dirty="0" smtClean="0">
                <a:latin typeface="Adobe Garamond Pro" pitchFamily="18" charset="0"/>
              </a:rPr>
              <a:t> </a:t>
            </a:r>
            <a:endParaRPr lang="en-US" dirty="0"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7139" y="12192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4000" dirty="0" smtClean="0">
                <a:solidFill>
                  <a:srgbClr val="0070C0"/>
                </a:solidFill>
                <a:latin typeface="+mj-lt"/>
              </a:rPr>
              <a:t>3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219200"/>
            <a:ext cx="19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atin typeface="Adobe Garamond Pro" pitchFamily="18" charset="0"/>
              </a:rPr>
              <a:t>JUMLAH</a:t>
            </a:r>
            <a:r>
              <a:rPr lang="en-US" u="sng" dirty="0" smtClean="0">
                <a:latin typeface="Adobe Garamond Pro" pitchFamily="18" charset="0"/>
              </a:rPr>
              <a:t> MODE </a:t>
            </a:r>
            <a:endParaRPr lang="en-US" u="sng" dirty="0">
              <a:latin typeface="Adobe Garamond Pro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1752600"/>
            <a:ext cx="220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aramond Pro" pitchFamily="18" charset="0"/>
              </a:rPr>
              <a:t>Untuk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step-index fiber</a:t>
            </a:r>
            <a:r>
              <a:rPr lang="en-US" dirty="0" smtClean="0">
                <a:latin typeface="Adobe Garamond Pro" pitchFamily="18" charset="0"/>
              </a:rPr>
              <a:t>: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0374228"/>
              </p:ext>
            </p:extLst>
          </p:nvPr>
        </p:nvGraphicFramePr>
        <p:xfrm>
          <a:off x="3030537" y="2949225"/>
          <a:ext cx="2684463" cy="597161"/>
        </p:xfrm>
        <a:graphic>
          <a:graphicData uri="http://schemas.openxmlformats.org/presentationml/2006/ole">
            <p:oleObj spid="_x0000_s3105" name="Equation" r:id="rId3" imgW="175248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2438400"/>
            <a:ext cx="693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latin typeface="Adobe Garamond Pro" pitchFamily="18" charset="0"/>
              </a:rPr>
              <a:t>V-parameter menentukan jumlah modus yang menjalar dalam serat optik</a:t>
            </a:r>
            <a:endParaRPr lang="id-ID" dirty="0">
              <a:latin typeface="Adobe Garamond Pro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9700361"/>
              </p:ext>
            </p:extLst>
          </p:nvPr>
        </p:nvGraphicFramePr>
        <p:xfrm>
          <a:off x="2963863" y="4191000"/>
          <a:ext cx="3025775" cy="614363"/>
        </p:xfrm>
        <a:graphic>
          <a:graphicData uri="http://schemas.openxmlformats.org/presentationml/2006/ole">
            <p:oleObj spid="_x0000_s3106" name="Equation" r:id="rId4" imgW="2209680" imgH="4442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05000" y="3810000"/>
            <a:ext cx="49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latin typeface="Adobe Garamond Pro" pitchFamily="18" charset="0"/>
              </a:rPr>
              <a:t>Jumlah mode yang masuk kedalam fiber (serat optik):</a:t>
            </a:r>
            <a:endParaRPr lang="id-ID" dirty="0"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05000"/>
            <a:ext cx="489394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00200" y="1524000"/>
            <a:ext cx="486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aramond Pro" pitchFamily="18" charset="0"/>
              </a:rPr>
              <a:t>Untuk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dobe Garamond Pro" pitchFamily="18" charset="0"/>
              </a:rPr>
              <a:t>gradded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-index fiber, </a:t>
            </a:r>
            <a:r>
              <a:rPr lang="en-US" dirty="0" err="1" smtClean="0">
                <a:latin typeface="Adobe Garamond Pro" pitchFamily="18" charset="0"/>
              </a:rPr>
              <a:t>jumlah</a:t>
            </a:r>
            <a:r>
              <a:rPr lang="en-US" dirty="0" smtClean="0">
                <a:latin typeface="Adobe Garamond Pro" pitchFamily="18" charset="0"/>
              </a:rPr>
              <a:t> mode (M) </a:t>
            </a:r>
            <a:r>
              <a:rPr lang="en-US" dirty="0" err="1" smtClean="0">
                <a:latin typeface="Adobe Garamond Pro" pitchFamily="18" charset="0"/>
              </a:rPr>
              <a:t>adalah</a:t>
            </a:r>
            <a:r>
              <a:rPr lang="en-US" dirty="0" smtClean="0">
                <a:latin typeface="Adobe Garamond Pro" pitchFamily="18" charset="0"/>
              </a:rPr>
              <a:t>:</a:t>
            </a:r>
            <a:endParaRPr lang="en-US" dirty="0">
              <a:latin typeface="Adobe Garamond Pro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62200" y="3276600"/>
            <a:ext cx="4035079" cy="1512332"/>
            <a:chOff x="1437894" y="3048000"/>
            <a:chExt cx="4035079" cy="1512332"/>
          </a:xfrm>
        </p:grpSpPr>
        <p:sp>
          <p:nvSpPr>
            <p:cNvPr id="6" name="TextBox 5"/>
            <p:cNvSpPr txBox="1"/>
            <p:nvPr/>
          </p:nvSpPr>
          <p:spPr>
            <a:xfrm>
              <a:off x="1524000" y="3276600"/>
              <a:ext cx="29624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α          </a:t>
              </a:r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shape of the index profile </a:t>
              </a:r>
              <a:endParaRPr lang="en-US" sz="1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0" y="3048000"/>
              <a:ext cx="109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latin typeface="Times New Roman" pitchFamily="18" charset="0"/>
                  <a:cs typeface="Times New Roman" pitchFamily="18" charset="0"/>
                </a:rPr>
                <a:t>Keterangan: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3581400"/>
              <a:ext cx="2948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k          </a:t>
              </a:r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smtClean="0">
                  <a:latin typeface="Times New Roman" pitchFamily="18" charset="0"/>
                  <a:cs typeface="Times New Roman" pitchFamily="18" charset="0"/>
                </a:rPr>
                <a:t>konstanta propagasi (</a:t>
              </a:r>
              <a:r>
                <a:rPr lang="en-US" sz="1400" b="1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az-Cyrl-AZ" sz="1400" b="1" smtClean="0">
                  <a:latin typeface="Times New Roman" pitchFamily="18" charset="0"/>
                  <a:cs typeface="Times New Roman" pitchFamily="18" charset="0"/>
                </a:rPr>
                <a:t>л</a:t>
              </a:r>
              <a:r>
                <a:rPr lang="en-US" sz="1400" b="1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l-GR" sz="1400" b="1" smtClean="0">
                  <a:latin typeface="Times New Roman" pitchFamily="18" charset="0"/>
                  <a:cs typeface="Times New Roman" pitchFamily="18" charset="0"/>
                </a:rPr>
                <a:t>λ</a:t>
              </a:r>
              <a:r>
                <a:rPr lang="en-US" sz="1400" smtClean="0">
                  <a:latin typeface="Calibri"/>
                  <a:cs typeface="Times New Roman"/>
                </a:rPr>
                <a:t>)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37894" y="3886200"/>
              <a:ext cx="40350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  n</a:t>
              </a:r>
              <a:r>
                <a:rPr lang="en-US" i="1" baseline="-2500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smtClean="0">
                  <a:latin typeface="Times New Roman" pitchFamily="18" charset="0"/>
                  <a:cs typeface="Times New Roman" pitchFamily="18" charset="0"/>
                </a:rPr>
                <a:t>index bias pada bagian pusat core-nya 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4016" y="4191000"/>
              <a:ext cx="2733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∆          </a:t>
              </a:r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smtClean="0">
                  <a:latin typeface="Times New Roman" pitchFamily="18" charset="0"/>
                  <a:cs typeface="Times New Roman" pitchFamily="18" charset="0"/>
                </a:rPr>
                <a:t>beda index bias relatif 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0"/>
            <a:ext cx="4343400" cy="3455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860139" y="16002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4000" dirty="0" smtClean="0">
                <a:solidFill>
                  <a:srgbClr val="0070C0"/>
                </a:solidFill>
                <a:latin typeface="+mj-lt"/>
              </a:rPr>
              <a:t>4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4000" dirty="0" smtClean="0">
                <a:solidFill>
                  <a:srgbClr val="0070C0"/>
                </a:solidFill>
                <a:latin typeface="+mj-lt"/>
              </a:rPr>
              <a:t>5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836" y="458688"/>
            <a:ext cx="363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 FIELD DIAMETER (</a:t>
            </a:r>
            <a:r>
              <a:rPr lang="en-US" sz="2000" dirty="0" err="1" smtClean="0"/>
              <a:t>MFD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3887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dobe Garamond Pro" pitchFamily="18" charset="0"/>
              </a:rPr>
              <a:t>MFD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adalah</a:t>
            </a:r>
            <a:r>
              <a:rPr lang="en-US" dirty="0" smtClean="0">
                <a:latin typeface="Adobe Garamond Pro" pitchFamily="18" charset="0"/>
              </a:rPr>
              <a:t> parameter </a:t>
            </a:r>
            <a:r>
              <a:rPr lang="en-US" dirty="0" err="1" smtClean="0">
                <a:latin typeface="Adobe Garamond Pro" pitchFamily="18" charset="0"/>
              </a:rPr>
              <a:t>penting</a:t>
            </a:r>
            <a:r>
              <a:rPr lang="en-US" dirty="0" smtClean="0">
                <a:latin typeface="Adobe Garamond Pro" pitchFamily="18" charset="0"/>
              </a:rPr>
              <a:t> yang </a:t>
            </a:r>
            <a:r>
              <a:rPr lang="en-US" dirty="0" err="1" smtClean="0">
                <a:latin typeface="Adobe Garamond Pro" pitchFamily="18" charset="0"/>
              </a:rPr>
              <a:t>bisa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menunjukan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performansi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fiber/ </a:t>
            </a:r>
            <a:r>
              <a:rPr lang="en-US" dirty="0" err="1" smtClean="0">
                <a:latin typeface="Adobe Garamond Pro" pitchFamily="18" charset="0"/>
              </a:rPr>
              <a:t>serat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optik</a:t>
            </a:r>
            <a:r>
              <a:rPr lang="en-US" dirty="0" smtClean="0">
                <a:latin typeface="Adobe Garamond Pro" pitchFamily="18" charset="0"/>
              </a:rPr>
              <a:t> yang single mode </a:t>
            </a:r>
            <a:r>
              <a:rPr lang="en-US" dirty="0" err="1" smtClean="0">
                <a:latin typeface="Adobe Garamond Pro" pitchFamily="18" charset="0"/>
              </a:rPr>
              <a:t>selain</a:t>
            </a:r>
            <a:r>
              <a:rPr lang="en-US" dirty="0" smtClean="0">
                <a:latin typeface="Adobe Garamond Pro" pitchFamily="18" charset="0"/>
              </a:rPr>
              <a:t> parameter geometric </a:t>
            </a:r>
            <a:r>
              <a:rPr lang="en-US" dirty="0" err="1" smtClean="0">
                <a:latin typeface="Adobe Garamond Pro" pitchFamily="18" charset="0"/>
              </a:rPr>
              <a:t>seperti</a:t>
            </a:r>
            <a:r>
              <a:rPr lang="en-US" dirty="0" smtClean="0">
                <a:latin typeface="Adobe Garamond Pro" pitchFamily="18" charset="0"/>
              </a:rPr>
              <a:t> core diameter </a:t>
            </a:r>
            <a:r>
              <a:rPr lang="en-US" dirty="0" err="1" smtClean="0">
                <a:latin typeface="Adobe Garamond Pro" pitchFamily="18" charset="0"/>
              </a:rPr>
              <a:t>dan</a:t>
            </a:r>
            <a:r>
              <a:rPr lang="en-US" dirty="0" smtClean="0">
                <a:latin typeface="Adobe Garamond Pro" pitchFamily="18" charset="0"/>
              </a:rPr>
              <a:t> numerical aperture. Parameter </a:t>
            </a:r>
            <a:r>
              <a:rPr lang="en-US" dirty="0" err="1" smtClean="0">
                <a:latin typeface="Adobe Garamond Pro" pitchFamily="18" charset="0"/>
              </a:rPr>
              <a:t>MFD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bisa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ditentukan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modus </a:t>
            </a:r>
            <a:r>
              <a:rPr lang="en-US" dirty="0" err="1" smtClean="0">
                <a:latin typeface="Adobe Garamond Pro" pitchFamily="18" charset="0"/>
              </a:rPr>
              <a:t>saat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propagasi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arah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polarisasi</a:t>
            </a:r>
            <a:r>
              <a:rPr lang="en-US" dirty="0" smtClean="0">
                <a:latin typeface="Adobe Garamond Pro" pitchFamily="18" charset="0"/>
              </a:rPr>
              <a:t> linier</a:t>
            </a:r>
            <a:endParaRPr lang="en-US" dirty="0">
              <a:latin typeface="Adobe Garamond Pro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5293" y="3124200"/>
            <a:ext cx="2126307" cy="182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6708" y="2895600"/>
            <a:ext cx="2739244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6019800" y="54864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err="1" smtClean="0">
                <a:solidFill>
                  <a:srgbClr val="FF0000"/>
                </a:solidFill>
              </a:rPr>
              <a:t>Distribusi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cahaya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pada</a:t>
            </a:r>
            <a:r>
              <a:rPr lang="en-US" sz="1200" dirty="0" smtClean="0">
                <a:solidFill>
                  <a:srgbClr val="FF0000"/>
                </a:solidFill>
              </a:rPr>
              <a:t> Single Mode fiber </a:t>
            </a:r>
            <a:r>
              <a:rPr lang="en-US" sz="1200" dirty="0" err="1" smtClean="0">
                <a:solidFill>
                  <a:srgbClr val="FF0000"/>
                </a:solidFill>
              </a:rPr>
              <a:t>diatas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panjang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gelombang</a:t>
            </a:r>
            <a:r>
              <a:rPr lang="en-US" sz="1200" dirty="0" smtClean="0">
                <a:solidFill>
                  <a:srgbClr val="FF0000"/>
                </a:solidFill>
              </a:rPr>
              <a:t> cut off-</a:t>
            </a:r>
            <a:r>
              <a:rPr lang="en-US" sz="1200" dirty="0" err="1" smtClean="0">
                <a:solidFill>
                  <a:srgbClr val="FF0000"/>
                </a:solidFill>
              </a:rPr>
              <a:t>nya</a:t>
            </a:r>
            <a:r>
              <a:rPr lang="en-US" sz="1200" dirty="0" smtClean="0">
                <a:solidFill>
                  <a:srgbClr val="FF0000"/>
                </a:solidFill>
              </a:rPr>
              <a:t>.  </a:t>
            </a:r>
            <a:r>
              <a:rPr lang="en-US" sz="1200" dirty="0" err="1" smtClean="0">
                <a:solidFill>
                  <a:srgbClr val="FF0000"/>
                </a:solidFill>
              </a:rPr>
              <a:t>Untuk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distribusi</a:t>
            </a:r>
            <a:r>
              <a:rPr lang="en-US" sz="1200" dirty="0" smtClean="0">
                <a:solidFill>
                  <a:srgbClr val="FF0000"/>
                </a:solidFill>
              </a:rPr>
              <a:t> Gaussian </a:t>
            </a:r>
            <a:r>
              <a:rPr lang="en-US" sz="1200" dirty="0" err="1" smtClean="0">
                <a:solidFill>
                  <a:srgbClr val="FF0000"/>
                </a:solidFill>
              </a:rPr>
              <a:t>MFD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sebesar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lebar</a:t>
            </a:r>
            <a:r>
              <a:rPr lang="en-US" sz="1200" dirty="0" smtClean="0">
                <a:solidFill>
                  <a:srgbClr val="FF0000"/>
                </a:solidFill>
              </a:rPr>
              <a:t> 1/</a:t>
            </a:r>
            <a:r>
              <a:rPr lang="en-US" sz="1200" dirty="0" err="1" smtClean="0">
                <a:solidFill>
                  <a:srgbClr val="FF0000"/>
                </a:solidFill>
              </a:rPr>
              <a:t>e</a:t>
            </a:r>
            <a:r>
              <a:rPr lang="en-US" sz="1200" baseline="30000" dirty="0" err="1" smtClean="0">
                <a:solidFill>
                  <a:srgbClr val="FF0000"/>
                </a:solidFill>
              </a:rPr>
              <a:t>2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dari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daya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optis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>
          <a:xfrm>
            <a:off x="5105400" y="51054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GrandisDias\Desktop\optik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6999"/>
            <a:ext cx="3585356" cy="26890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2984"/>
            <a:ext cx="6071773" cy="3381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2192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4000" dirty="0" smtClean="0">
                <a:solidFill>
                  <a:srgbClr val="0070C0"/>
                </a:solidFill>
                <a:latin typeface="+mj-lt"/>
              </a:rPr>
              <a:t>6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1219200"/>
            <a:ext cx="466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GELOMBANG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CUT OFF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0"/>
            <a:ext cx="4648200" cy="1162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438400" y="18288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dobe Garamond Pro" pitchFamily="18" charset="0"/>
              </a:rPr>
              <a:t>Panjang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gelombang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gelombang</a:t>
            </a:r>
            <a:r>
              <a:rPr lang="en-US" dirty="0" smtClean="0">
                <a:latin typeface="Adobe Garamond Pro" pitchFamily="18" charset="0"/>
              </a:rPr>
              <a:t> cutoff </a:t>
            </a:r>
            <a:r>
              <a:rPr lang="en-US" dirty="0" err="1" smtClean="0">
                <a:latin typeface="Adobe Garamond Pro" pitchFamily="18" charset="0"/>
              </a:rPr>
              <a:t>adalah</a:t>
            </a:r>
            <a:r>
              <a:rPr lang="en-US" dirty="0" smtClean="0">
                <a:latin typeface="Adobe Garamond Pro" pitchFamily="18" charset="0"/>
              </a:rPr>
              <a:t> parameter yang </a:t>
            </a:r>
            <a:r>
              <a:rPr lang="en-US" dirty="0" err="1" smtClean="0">
                <a:latin typeface="Adobe Garamond Pro" pitchFamily="18" charset="0"/>
              </a:rPr>
              <a:t>penting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untuk</a:t>
            </a:r>
            <a:r>
              <a:rPr lang="en-US" dirty="0" smtClean="0">
                <a:latin typeface="Adobe Garamond Pro" pitchFamily="18" charset="0"/>
              </a:rPr>
              <a:t> single-mode fiber </a:t>
            </a:r>
            <a:r>
              <a:rPr lang="en-US" dirty="0" err="1" smtClean="0">
                <a:latin typeface="Adobe Garamond Pro" pitchFamily="18" charset="0"/>
              </a:rPr>
              <a:t>karena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mampu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membedakan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antara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daerah</a:t>
            </a:r>
            <a:r>
              <a:rPr lang="en-US" dirty="0" smtClean="0">
                <a:latin typeface="Adobe Garamond Pro" pitchFamily="18" charset="0"/>
              </a:rPr>
              <a:t> single-mode </a:t>
            </a:r>
            <a:r>
              <a:rPr lang="en-US" dirty="0" err="1" smtClean="0">
                <a:latin typeface="Adobe Garamond Pro" pitchFamily="18" charset="0"/>
              </a:rPr>
              <a:t>dan</a:t>
            </a:r>
            <a:r>
              <a:rPr lang="en-US" dirty="0" smtClean="0">
                <a:latin typeface="Adobe Garamond Pro" pitchFamily="18" charset="0"/>
              </a:rPr>
              <a:t> multimode. 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495800"/>
            <a:ext cx="2334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aramond Pro" pitchFamily="18" charset="0"/>
              </a:rPr>
              <a:t>untuk</a:t>
            </a:r>
            <a:r>
              <a:rPr lang="en-US" dirty="0" smtClean="0">
                <a:latin typeface="Adobe Garamond Pro" pitchFamily="18" charset="0"/>
              </a:rPr>
              <a:t> single-mode fiber</a:t>
            </a:r>
          </a:p>
          <a:p>
            <a:r>
              <a:rPr lang="en-US" i="1" dirty="0" smtClean="0">
                <a:latin typeface="Adobe Garamond Pro" pitchFamily="18" charset="0"/>
              </a:rPr>
              <a:t>V</a:t>
            </a:r>
            <a:r>
              <a:rPr lang="en-US" dirty="0" smtClean="0">
                <a:latin typeface="Adobe Garamond Pro" pitchFamily="18" charset="0"/>
              </a:rPr>
              <a:t> ≤ 2.405</a:t>
            </a:r>
          </a:p>
          <a:p>
            <a:r>
              <a:rPr lang="en-US" dirty="0" smtClean="0">
                <a:latin typeface="Adobe Garamond Pro" pitchFamily="18" charset="0"/>
              </a:rPr>
              <a:t>     </a:t>
            </a:r>
            <a:r>
              <a:rPr lang="en-US" dirty="0" err="1" smtClean="0">
                <a:latin typeface="Adobe Garamond Pro" pitchFamily="18" charset="0"/>
              </a:rPr>
              <a:t>atau</a:t>
            </a:r>
            <a:endParaRPr lang="id-ID" dirty="0">
              <a:latin typeface="Adobe Garamond Pro" pitchFamily="18" charset="0"/>
            </a:endParaRPr>
          </a:p>
          <a:p>
            <a:r>
              <a:rPr lang="en-US" i="1" dirty="0" err="1" smtClean="0">
                <a:latin typeface="Adobe Garamond Pro" pitchFamily="18" charset="0"/>
              </a:rPr>
              <a:t>V</a:t>
            </a:r>
            <a:r>
              <a:rPr lang="en-US" i="1" baseline="-25000" dirty="0" err="1" smtClean="0">
                <a:latin typeface="Adobe Garamond Pro" pitchFamily="18" charset="0"/>
              </a:rPr>
              <a:t>c</a:t>
            </a:r>
            <a:r>
              <a:rPr lang="en-US" dirty="0" smtClean="0">
                <a:latin typeface="Adobe Garamond Pro" pitchFamily="18" charset="0"/>
              </a:rPr>
              <a:t> = </a:t>
            </a:r>
            <a:r>
              <a:rPr lang="en-US" i="1" dirty="0" err="1" smtClean="0">
                <a:latin typeface="Adobe Garamond Pro" pitchFamily="18" charset="0"/>
              </a:rPr>
              <a:t>V</a:t>
            </a:r>
            <a:r>
              <a:rPr lang="en-US" i="1" baseline="-25000" dirty="0" err="1" smtClean="0">
                <a:latin typeface="Adobe Garamond Pro" pitchFamily="18" charset="0"/>
              </a:rPr>
              <a:t>cut</a:t>
            </a:r>
            <a:r>
              <a:rPr lang="id-ID" i="1" baseline="-25000" dirty="0" smtClean="0">
                <a:latin typeface="Adobe Garamond Pro" pitchFamily="18" charset="0"/>
              </a:rPr>
              <a:t>-</a:t>
            </a:r>
            <a:r>
              <a:rPr lang="en-US" i="1" baseline="-25000" dirty="0" smtClean="0">
                <a:latin typeface="Adobe Garamond Pro" pitchFamily="18" charset="0"/>
              </a:rPr>
              <a:t>off </a:t>
            </a:r>
            <a:r>
              <a:rPr lang="en-US" dirty="0" smtClean="0">
                <a:latin typeface="Adobe Garamond Pro" pitchFamily="18" charset="0"/>
              </a:rPr>
              <a:t>= 2.405</a:t>
            </a:r>
            <a:endParaRPr lang="en-US" dirty="0">
              <a:latin typeface="Adobe Garamond Pro" pitchFamily="18" charset="0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648200"/>
            <a:ext cx="3830230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096000" y="32766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FF0000"/>
                </a:solidFill>
                <a:latin typeface="Adobe Garamond Pro" pitchFamily="18" charset="0"/>
              </a:rPr>
              <a:t>Panjang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dobe Garamond Pro" pitchFamily="18" charset="0"/>
              </a:rPr>
              <a:t>gelombang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dobe Garamond Pro" pitchFamily="18" charset="0"/>
              </a:rPr>
              <a:t>diatas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l-GR" sz="1400" dirty="0" smtClean="0">
                <a:solidFill>
                  <a:srgbClr val="FF0000"/>
                </a:solidFill>
                <a:latin typeface="Calibri"/>
              </a:rPr>
              <a:t>λ</a:t>
            </a:r>
            <a:r>
              <a:rPr lang="en-US" sz="1400" baseline="-25000" dirty="0" smtClean="0">
                <a:solidFill>
                  <a:srgbClr val="FF0000"/>
                </a:solidFill>
                <a:latin typeface="Adobe Garamond Pro" pitchFamily="18" charset="0"/>
              </a:rPr>
              <a:t>c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dobe Garamond Pro" pitchFamily="18" charset="0"/>
              </a:rPr>
              <a:t>adalah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Adobe Garamond Pro" pitchFamily="18" charset="0"/>
              </a:rPr>
              <a:t>single-mode region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Adobe Garamond Pro" pitchFamily="18" charset="0"/>
              </a:rPr>
              <a:t>dibawah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l-GR" sz="1400" dirty="0" smtClean="0">
                <a:solidFill>
                  <a:srgbClr val="FF0000"/>
                </a:solidFill>
              </a:rPr>
              <a:t>λ</a:t>
            </a:r>
            <a:r>
              <a:rPr lang="en-US" sz="1400" baseline="-25000" dirty="0" smtClean="0">
                <a:solidFill>
                  <a:srgbClr val="FF0000"/>
                </a:solidFill>
                <a:latin typeface="Adobe Garamond Pro" pitchFamily="18" charset="0"/>
              </a:rPr>
              <a:t>c 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dobe Garamond Pro" pitchFamily="18" charset="0"/>
              </a:rPr>
              <a:t>adalah</a:t>
            </a:r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Adobe Garamond Pro" pitchFamily="18" charset="0"/>
              </a:rPr>
              <a:t>multimode region </a:t>
            </a:r>
            <a:r>
              <a:rPr lang="en-US" sz="1400" b="1" i="1" baseline="-25000" dirty="0" smtClean="0">
                <a:solidFill>
                  <a:srgbClr val="FF0000"/>
                </a:solidFill>
                <a:latin typeface="Adobe Garamond Pro" pitchFamily="18" charset="0"/>
                <a:cs typeface="Times New Roman" pitchFamily="18" charset="0"/>
              </a:rPr>
              <a:t> </a:t>
            </a:r>
            <a:endParaRPr lang="en-US" sz="1400" i="1" dirty="0">
              <a:solidFill>
                <a:srgbClr val="FF0000"/>
              </a:solidFill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id-ID" dirty="0" smtClean="0"/>
              <a:t>Quis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Clr>
                <a:srgbClr val="002060"/>
              </a:buClr>
              <a:buFont typeface="+mj-lt"/>
              <a:buAutoNum type="arabicPeriod"/>
            </a:pP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Step index fiber at frequency 820 nm having a 25 </a:t>
            </a:r>
            <a:r>
              <a:rPr lang="el-GR" sz="2900" dirty="0" smtClean="0">
                <a:latin typeface="Georgia"/>
                <a:ea typeface="Adobe Ming Std L" pitchFamily="18" charset="-128"/>
              </a:rPr>
              <a:t>μ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m core radius,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</a:t>
            </a:r>
            <a:r>
              <a:rPr lang="en-US" sz="2900" baseline="-25000" dirty="0" err="1" smtClean="0">
                <a:latin typeface="Adobe Ming Std L" pitchFamily="18" charset="-128"/>
                <a:ea typeface="Adobe Ming Std L" pitchFamily="18" charset="-128"/>
              </a:rPr>
              <a:t>1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= 1,48, and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</a:t>
            </a:r>
            <a:r>
              <a:rPr lang="en-US" sz="2900" baseline="-25000" dirty="0" err="1" smtClean="0">
                <a:latin typeface="Adobe Ming Std L" pitchFamily="18" charset="-128"/>
                <a:ea typeface="Adobe Ming Std L" pitchFamily="18" charset="-128"/>
              </a:rPr>
              <a:t>2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= 1,46</a:t>
            </a:r>
          </a:p>
          <a:p>
            <a:pPr lvl="1" algn="just"/>
            <a:r>
              <a:rPr lang="en-US" sz="2900" dirty="0" smtClean="0">
                <a:latin typeface="Adobe Garamond Pro" pitchFamily="18" charset="0"/>
              </a:rPr>
              <a:t>How many modes propagate in this fiber at 820 nm</a:t>
            </a:r>
          </a:p>
          <a:p>
            <a:pPr lvl="1" algn="just"/>
            <a:r>
              <a:rPr lang="en-US" sz="2900" dirty="0" smtClean="0">
                <a:latin typeface="Adobe Garamond Pro" pitchFamily="18" charset="0"/>
              </a:rPr>
              <a:t>How many modes propagate in this fiber at </a:t>
            </a:r>
            <a:r>
              <a:rPr lang="en-US" sz="2900" dirty="0" err="1" smtClean="0">
                <a:latin typeface="Adobe Garamond Pro" pitchFamily="18" charset="0"/>
              </a:rPr>
              <a:t>1320nm</a:t>
            </a:r>
            <a:endParaRPr lang="en-US" sz="2900" dirty="0" smtClean="0">
              <a:latin typeface="Adobe Garamond Pro" pitchFamily="18" charset="0"/>
            </a:endParaRPr>
          </a:p>
          <a:p>
            <a:pPr lvl="1" algn="just"/>
            <a:r>
              <a:rPr lang="en-US" sz="2900" dirty="0" smtClean="0">
                <a:latin typeface="Adobe Garamond Pro" pitchFamily="18" charset="0"/>
              </a:rPr>
              <a:t>How many modes propagate in this fiber at 1550 nm</a:t>
            </a:r>
          </a:p>
          <a:p>
            <a:pPr lvl="1" algn="just"/>
            <a:r>
              <a:rPr lang="en-US" sz="2900" dirty="0" smtClean="0">
                <a:latin typeface="Adobe Garamond Pro" pitchFamily="18" charset="0"/>
              </a:rPr>
              <a:t>What percent of the optical power flows in the cladding in each case</a:t>
            </a:r>
            <a:endParaRPr lang="id-ID" sz="2900" dirty="0" smtClean="0">
              <a:latin typeface="Adobe Garamond Pro" pitchFamily="18" charset="0"/>
            </a:endParaRPr>
          </a:p>
          <a:p>
            <a:pPr lvl="1" algn="just"/>
            <a:endParaRPr lang="id-ID" sz="2900" dirty="0" smtClean="0">
              <a:latin typeface="Adobe Garamond Pro" pitchFamily="18" charset="0"/>
            </a:endParaRPr>
          </a:p>
          <a:p>
            <a:pPr marL="514350" indent="-514350" algn="just">
              <a:buClr>
                <a:srgbClr val="002060"/>
              </a:buClr>
              <a:buFont typeface="+mj-lt"/>
              <a:buAutoNum type="arabicPeriod"/>
            </a:pP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Step-index fiber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memiliki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frekuensi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normalisasi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(V) = 26,6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panjang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gelombang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1300 nm.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Jika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jari-jari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core-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nya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(</a:t>
            </a:r>
            <a:r>
              <a:rPr lang="en-US" sz="2900" i="1" dirty="0" smtClean="0">
                <a:latin typeface="Adobe Ming Std L" pitchFamily="18" charset="-128"/>
                <a:ea typeface="Adobe Ming Std L" pitchFamily="18" charset="-128"/>
              </a:rPr>
              <a:t>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)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adalah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25 </a:t>
            </a:r>
            <a:r>
              <a:rPr lang="el-GR" sz="2900" dirty="0" smtClean="0">
                <a:latin typeface="Georgia"/>
                <a:ea typeface="Adobe Ming Std L" pitchFamily="18" charset="-128"/>
              </a:rPr>
              <a:t>μ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m,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berapakah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nilai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numerical aperture-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nya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(NA)?</a:t>
            </a:r>
            <a:endParaRPr lang="id-ID" sz="2900" dirty="0" smtClean="0">
              <a:latin typeface="Adobe Ming Std L" pitchFamily="18" charset="-128"/>
              <a:ea typeface="Adobe Ming Std L" pitchFamily="18" charset="-128"/>
            </a:endParaRPr>
          </a:p>
          <a:p>
            <a:pPr marL="514350" indent="-514350" algn="just">
              <a:buClr>
                <a:srgbClr val="002060"/>
              </a:buClr>
              <a:buFont typeface="+mj-lt"/>
              <a:buAutoNum type="arabicPeriod"/>
            </a:pPr>
            <a:endParaRPr lang="id-ID" sz="2900" dirty="0" smtClean="0">
              <a:latin typeface="Adobe Ming Std L" pitchFamily="18" charset="-128"/>
              <a:ea typeface="Adobe Ming Std L" pitchFamily="18" charset="-128"/>
            </a:endParaRPr>
          </a:p>
          <a:p>
            <a:pPr marL="514350" indent="-514350" algn="just">
              <a:buClr>
                <a:srgbClr val="002060"/>
              </a:buClr>
              <a:buFont typeface="+mj-lt"/>
              <a:buAutoNum type="arabicPeriod" startAt="3"/>
            </a:pP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Hitung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jari-jari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core (</a:t>
            </a:r>
            <a:r>
              <a:rPr lang="en-US" sz="2900" i="1" dirty="0" smtClean="0">
                <a:latin typeface="Adobe Ming Std L" pitchFamily="18" charset="-128"/>
                <a:ea typeface="Adobe Ming Std L" pitchFamily="18" charset="-128"/>
              </a:rPr>
              <a:t>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) yang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mungkin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untuk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i="1" dirty="0" smtClean="0">
                <a:solidFill>
                  <a:srgbClr val="FF0000"/>
                </a:solidFill>
                <a:latin typeface="Adobe Ming Std L" pitchFamily="18" charset="-128"/>
                <a:ea typeface="Adobe Ming Std L" pitchFamily="18" charset="-128"/>
              </a:rPr>
              <a:t>step index single mode fiber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 (V=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V</a:t>
            </a:r>
            <a:r>
              <a:rPr lang="en-US" sz="2900" baseline="-25000" dirty="0" err="1" smtClean="0">
                <a:latin typeface="Adobe Ming Std L" pitchFamily="18" charset="-128"/>
                <a:ea typeface="Adobe Ming Std L" pitchFamily="18" charset="-128"/>
              </a:rPr>
              <a:t>c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=2,405) yang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dioperasikan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panjang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gelombang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1320 nm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</a:t>
            </a:r>
            <a:r>
              <a:rPr lang="en-US" sz="2900" baseline="-25000" dirty="0" err="1" smtClean="0">
                <a:latin typeface="Adobe Ming Std L" pitchFamily="18" charset="-128"/>
                <a:ea typeface="Adobe Ming Std L" pitchFamily="18" charset="-128"/>
              </a:rPr>
              <a:t>1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= 1,48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</a:t>
            </a:r>
            <a:r>
              <a:rPr lang="en-US" sz="2900" baseline="-25000" dirty="0" err="1" smtClean="0">
                <a:latin typeface="Adobe Ming Std L" pitchFamily="18" charset="-128"/>
                <a:ea typeface="Adobe Ming Std L" pitchFamily="18" charset="-128"/>
              </a:rPr>
              <a:t>2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=1,478. 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Berapakah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nilai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numerical aperture (NA)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sudut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terima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900" dirty="0" err="1" smtClean="0">
                <a:latin typeface="Adobe Ming Std L" pitchFamily="18" charset="-128"/>
                <a:ea typeface="Adobe Ming Std L" pitchFamily="18" charset="-128"/>
              </a:rPr>
              <a:t>maksimum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 (</a:t>
            </a:r>
            <a:r>
              <a:rPr lang="el-GR" sz="2900" dirty="0" smtClean="0">
                <a:latin typeface="Calibri"/>
                <a:ea typeface="Adobe Ming Std L" pitchFamily="18" charset="-128"/>
              </a:rPr>
              <a:t>θ</a:t>
            </a:r>
            <a:r>
              <a:rPr lang="en-US" sz="2900" baseline="-25000" dirty="0" err="1" smtClean="0">
                <a:latin typeface="Adobe Ming Std L" pitchFamily="18" charset="-128"/>
                <a:ea typeface="Adobe Ming Std L" pitchFamily="18" charset="-128"/>
              </a:rPr>
              <a:t>maks</a:t>
            </a:r>
            <a:r>
              <a:rPr lang="en-US" sz="2900" dirty="0" smtClean="0">
                <a:latin typeface="Adobe Ming Std L" pitchFamily="18" charset="-128"/>
                <a:ea typeface="Adobe Ming Std L" pitchFamily="18" charset="-128"/>
              </a:rPr>
              <a:t>)?</a:t>
            </a:r>
            <a:endParaRPr lang="id-ID" sz="2900" dirty="0" smtClean="0">
              <a:latin typeface="Adobe Ming Std L" pitchFamily="18" charset="-128"/>
              <a:ea typeface="Adobe Ming Std L" pitchFamily="18" charset="-128"/>
            </a:endParaRPr>
          </a:p>
          <a:p>
            <a:pPr marL="514350" indent="-514350" algn="just">
              <a:buClr>
                <a:srgbClr val="002060"/>
              </a:buClr>
              <a:buFont typeface="+mj-lt"/>
              <a:buAutoNum type="arabicPeriod" startAt="3"/>
            </a:pPr>
            <a:endParaRPr lang="id-ID" dirty="0" smtClean="0">
              <a:latin typeface="Adobe Ming Std L" pitchFamily="18" charset="-128"/>
              <a:ea typeface="Adobe Ming Std L" pitchFamily="18" charset="-128"/>
            </a:endParaRPr>
          </a:p>
          <a:p>
            <a:pPr marL="514350" indent="-514350" algn="just">
              <a:buClr>
                <a:srgbClr val="002060"/>
              </a:buClr>
              <a:buFont typeface="+mj-lt"/>
              <a:buAutoNum type="arabicPeriod" startAt="3"/>
            </a:pPr>
            <a:endParaRPr lang="en-US" dirty="0"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Kecilnya</a:t>
            </a:r>
            <a:r>
              <a:rPr lang="en-US" dirty="0" smtClean="0"/>
              <a:t>…..?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95870"/>
            <a:ext cx="465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Serat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optik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adalah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i="1" dirty="0" smtClean="0">
                <a:latin typeface="Adobe Fangsong Std R" pitchFamily="18" charset="-128"/>
                <a:ea typeface="Adobe Fangsong Std R" pitchFamily="18" charset="-128"/>
              </a:rPr>
              <a:t>dielectric waveguide 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yang di</a:t>
            </a:r>
            <a:r>
              <a:rPr lang="id-ID" dirty="0" smtClean="0">
                <a:latin typeface="Adobe Fangsong Std R" pitchFamily="18" charset="-128"/>
                <a:ea typeface="Adobe Fangsong Std R" pitchFamily="18" charset="-128"/>
              </a:rPr>
              <a:t>o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perasikan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pada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frekuensi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optik</a:t>
            </a:r>
            <a:endParaRPr lang="en-US" dirty="0" smtClean="0">
              <a:latin typeface="Adobe Fangsong Std R" pitchFamily="18" charset="-128"/>
              <a:ea typeface="Adobe Fangsong Std R" pitchFamily="18" charset="-128"/>
            </a:endParaRPr>
          </a:p>
          <a:p>
            <a:pPr algn="just"/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10</a:t>
            </a:r>
            <a:r>
              <a:rPr lang="en-US" baseline="30000" dirty="0" smtClean="0">
                <a:latin typeface="Adobe Fangsong Std R" pitchFamily="18" charset="-128"/>
                <a:ea typeface="Adobe Fangsong Std R" pitchFamily="18" charset="-128"/>
              </a:rPr>
              <a:t>14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-10</a:t>
            </a:r>
            <a:r>
              <a:rPr lang="en-US" baseline="30000" dirty="0" smtClean="0">
                <a:latin typeface="Adobe Fangsong Std R" pitchFamily="18" charset="-128"/>
                <a:ea typeface="Adobe Fangsong Std R" pitchFamily="18" charset="-128"/>
              </a:rPr>
              <a:t>15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Hz</a:t>
            </a:r>
            <a:endParaRPr lang="en-US" dirty="0">
              <a:latin typeface="Adobe Fangsong Std R" pitchFamily="18" charset="-128"/>
              <a:ea typeface="Adobe Fangsong Std R" pitchFamily="18" charset="-128"/>
            </a:endParaRPr>
          </a:p>
        </p:txBody>
      </p:sp>
      <p:pic>
        <p:nvPicPr>
          <p:cNvPr id="4098" name="Picture 2" descr="C:\Users\GrandisDias\Desktop\fiber op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97" y="1416188"/>
            <a:ext cx="3418339" cy="22747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GrandisDias\Desktop\optik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49" y="3755650"/>
            <a:ext cx="3440751" cy="22896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GrandisDias\Desktop\optik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848" y="1416187"/>
            <a:ext cx="4062052" cy="22747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GrandisDias\Desktop\optik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3762375"/>
            <a:ext cx="3562350" cy="23193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Clr>
                <a:srgbClr val="002060"/>
              </a:buClr>
              <a:buFont typeface="+mj-lt"/>
              <a:buAutoNum type="arabicPeriod" startAt="4"/>
            </a:pP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proses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fabrikasi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akan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dibuat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core yang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berasal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dari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bahan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silica, step index fiber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V=75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numerical aperture (NA)=0,30 agar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bisa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beroperasi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panjang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gelombang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820 nm.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Jika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1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=1,458, 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berapakah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ukuran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jari-jari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core (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)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indek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bias cladding (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2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) yang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seharusnya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dibuat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?</a:t>
            </a:r>
            <a:endParaRPr lang="id-ID" sz="2200" dirty="0" smtClean="0">
              <a:latin typeface="Adobe Ming Std L" pitchFamily="18" charset="-128"/>
              <a:ea typeface="Adobe Ming Std L" pitchFamily="18" charset="-128"/>
            </a:endParaRPr>
          </a:p>
          <a:p>
            <a:pPr algn="just"/>
            <a:endParaRPr lang="en-US" sz="2200" dirty="0" smtClean="0">
              <a:latin typeface="Adobe Ming Std L" pitchFamily="18" charset="-128"/>
              <a:ea typeface="Adobe Ming Std L" pitchFamily="18" charset="-128"/>
            </a:endParaRPr>
          </a:p>
          <a:p>
            <a:pPr marL="457200" indent="-457200" algn="just">
              <a:buClr>
                <a:srgbClr val="002060"/>
              </a:buClr>
              <a:buFont typeface="+mj-lt"/>
              <a:buAutoNum type="arabicPeriod" startAt="5"/>
            </a:pP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Hitung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berapa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jumlah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mode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panjang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gelombang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820 nm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dan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1,3 </a:t>
            </a:r>
            <a:r>
              <a:rPr lang="el-GR" sz="2200" i="1" dirty="0" smtClean="0">
                <a:latin typeface="Times New Roman" pitchFamily="18" charset="0"/>
                <a:ea typeface="Adobe Ming Std L" pitchFamily="18" charset="-128"/>
                <a:cs typeface="Times New Roman" pitchFamily="18" charset="0"/>
              </a:rPr>
              <a:t>μ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m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untuk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Adobe Ming Std L" pitchFamily="18" charset="-128"/>
                <a:ea typeface="Adobe Ming Std L" pitchFamily="18" charset="-128"/>
              </a:rPr>
              <a:t>gradded</a:t>
            </a:r>
            <a:r>
              <a:rPr lang="en-US" sz="2200" i="1" dirty="0" smtClean="0">
                <a:solidFill>
                  <a:srgbClr val="FF0000"/>
                </a:solidFill>
                <a:latin typeface="Adobe Ming Std L" pitchFamily="18" charset="-128"/>
                <a:ea typeface="Adobe Ming Std L" pitchFamily="18" charset="-128"/>
              </a:rPr>
              <a:t> index 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fiber yang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memiliki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parabolic index profile (</a:t>
            </a:r>
            <a:r>
              <a:rPr lang="el-GR" sz="2200" i="1" dirty="0" smtClean="0">
                <a:latin typeface="Times New Roman" pitchFamily="18" charset="0"/>
                <a:ea typeface="Adobe Ming Std L" pitchFamily="18" charset="-128"/>
                <a:cs typeface="Times New Roman" pitchFamily="18" charset="0"/>
              </a:rPr>
              <a:t>α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=2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), radius core-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</a:rPr>
              <a:t>nya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25-</a:t>
            </a:r>
            <a:r>
              <a:rPr lang="el-GR" sz="2200" i="1" dirty="0" smtClean="0">
                <a:latin typeface="Georgia" pitchFamily="18" charset="0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l-GR" sz="2200" i="1" dirty="0" smtClean="0">
                <a:latin typeface="Times New Roman" pitchFamily="18" charset="0"/>
                <a:ea typeface="Adobe Ming Std L" pitchFamily="18" charset="-128"/>
                <a:cs typeface="Times New Roman" pitchFamily="18" charset="0"/>
              </a:rPr>
              <a:t>μ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m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,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1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=1,48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dan</a:t>
            </a:r>
            <a:r>
              <a:rPr lang="en-US" sz="2200" i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2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=1,46.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Bagaimana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kalau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dibandingkan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dengan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step-index 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fiber?</a:t>
            </a:r>
            <a:endParaRPr lang="id-ID" sz="2200" dirty="0" smtClean="0">
              <a:latin typeface="Adobe Ming Std L" pitchFamily="18" charset="-128"/>
              <a:ea typeface="Adobe Ming Std L" pitchFamily="18" charset="-128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Adobe Ming Std L" pitchFamily="18" charset="-128"/>
              <a:ea typeface="Adobe Ming Std L" pitchFamily="18" charset="-128"/>
              <a:cs typeface="Times New Roman" pitchFamily="18" charset="0"/>
            </a:endParaRPr>
          </a:p>
          <a:p>
            <a:pPr marL="457200" indent="-457200" algn="just">
              <a:buClr>
                <a:srgbClr val="002060"/>
              </a:buClr>
              <a:buFont typeface="+mj-lt"/>
              <a:buAutoNum type="arabicPeriod" startAt="6"/>
            </a:pP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Plot the refractive-index profile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dari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1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to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2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as a function of radial distance r ≤ a for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gradded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-index fibers that have </a:t>
            </a:r>
            <a:r>
              <a:rPr lang="el-GR" sz="2200" dirty="0" smtClean="0">
                <a:latin typeface="Times New Roman" pitchFamily="18" charset="0"/>
                <a:ea typeface="Adobe Ming Std L" pitchFamily="18" charset="-128"/>
                <a:cs typeface="Times New Roman" pitchFamily="18" charset="0"/>
              </a:rPr>
              <a:t>α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values of 1,</a:t>
            </a:r>
            <a:r>
              <a:rPr lang="id-ID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2,</a:t>
            </a:r>
            <a:r>
              <a:rPr lang="id-ID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4,</a:t>
            </a:r>
            <a:r>
              <a:rPr lang="id-ID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8, and ∞ (step index). Assume the fibers have a 25-</a:t>
            </a:r>
            <a:r>
              <a:rPr lang="el-GR" sz="2200" dirty="0" smtClean="0">
                <a:latin typeface="Georgia" pitchFamily="18" charset="0"/>
                <a:ea typeface="Adobe Ming Std L" pitchFamily="18" charset="-128"/>
                <a:cs typeface="Times New Roman" pitchFamily="18" charset="0"/>
              </a:rPr>
              <a:t>μ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m core radius, </a:t>
            </a:r>
            <a:r>
              <a:rPr lang="en-US" sz="22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n</a:t>
            </a:r>
            <a:r>
              <a:rPr lang="en-US" sz="2200" baseline="-25000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1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=1</a:t>
            </a:r>
            <a:r>
              <a:rPr lang="id-ID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,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48 and ∆=0</a:t>
            </a:r>
            <a:r>
              <a:rPr lang="id-ID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,</a:t>
            </a:r>
            <a:r>
              <a:rPr lang="en-US" sz="22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01</a:t>
            </a:r>
            <a:endParaRPr lang="en-US" dirty="0">
              <a:latin typeface="Adobe Ming Std L" pitchFamily="18" charset="-128"/>
              <a:ea typeface="Adobe Ming Std L" pitchFamily="18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0"/>
            <a:ext cx="4495800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Users\GrandisDias\Desktop\optik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337"/>
            <a:ext cx="4495800" cy="27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GrandisDias\Desktop\optik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184336"/>
            <a:ext cx="3873500" cy="27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GrandisDias\Desktop\optik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191" y="3048000"/>
            <a:ext cx="3901209" cy="3371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99107" y="1524000"/>
            <a:ext cx="3119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Indeks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 bias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core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 &gt;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cladding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                 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n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1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&gt;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n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2</a:t>
            </a:r>
            <a:endParaRPr lang="en-US" baseline="-25000" dirty="0">
              <a:solidFill>
                <a:schemeClr val="tx1">
                  <a:lumMod val="95000"/>
                  <a:lumOff val="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2636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dobe Garamond Pro" pitchFamily="18" charset="0"/>
              </a:rPr>
              <a:t>Fungi </a:t>
            </a:r>
            <a:r>
              <a:rPr lang="en-US" i="1" dirty="0" smtClean="0">
                <a:latin typeface="Adobe Garamond Pro" pitchFamily="18" charset="0"/>
              </a:rPr>
              <a:t>cladding</a:t>
            </a:r>
            <a:r>
              <a:rPr lang="en-US" dirty="0" smtClean="0">
                <a:latin typeface="Adobe Garamond Pro" pitchFamily="18" charset="0"/>
              </a:rPr>
              <a:t>: </a:t>
            </a:r>
            <a:r>
              <a:rPr lang="en-US" baseline="30000" dirty="0" smtClean="0">
                <a:solidFill>
                  <a:srgbClr val="0070C0"/>
                </a:solidFill>
                <a:latin typeface="Adobe Garamond Pro" pitchFamily="18" charset="0"/>
              </a:rPr>
              <a:t>[1]</a:t>
            </a:r>
            <a:r>
              <a:rPr lang="en-US" dirty="0" err="1" smtClean="0">
                <a:latin typeface="Adobe Garamond Pro" pitchFamily="18" charset="0"/>
              </a:rPr>
              <a:t>mengurangi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scattering loss </a:t>
            </a:r>
            <a:r>
              <a:rPr lang="en-US" dirty="0" smtClean="0">
                <a:latin typeface="Adobe Garamond Pro" pitchFamily="18" charset="0"/>
              </a:rPr>
              <a:t>yang </a:t>
            </a:r>
            <a:r>
              <a:rPr lang="en-US" dirty="0" err="1" smtClean="0">
                <a:latin typeface="Adobe Garamond Pro" pitchFamily="18" charset="0"/>
              </a:rPr>
              <a:t>disebabkan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oleh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discontinuities dielectric </a:t>
            </a:r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permukaan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core</a:t>
            </a:r>
            <a:r>
              <a:rPr lang="en-US" dirty="0" smtClean="0">
                <a:latin typeface="Adobe Garamond Pro" pitchFamily="18" charset="0"/>
              </a:rPr>
              <a:t>-</a:t>
            </a:r>
            <a:r>
              <a:rPr lang="en-US" dirty="0" err="1" smtClean="0">
                <a:latin typeface="Adobe Garamond Pro" pitchFamily="18" charset="0"/>
              </a:rPr>
              <a:t>nya</a:t>
            </a:r>
            <a:r>
              <a:rPr lang="en-US" dirty="0" smtClean="0">
                <a:latin typeface="Adobe Garamond Pro" pitchFamily="18" charset="0"/>
              </a:rPr>
              <a:t>, </a:t>
            </a:r>
            <a:r>
              <a:rPr lang="en-US" baseline="30000" dirty="0" smtClean="0">
                <a:solidFill>
                  <a:srgbClr val="0070C0"/>
                </a:solidFill>
                <a:latin typeface="Adobe Garamond Pro" pitchFamily="18" charset="0"/>
              </a:rPr>
              <a:t>[2]</a:t>
            </a:r>
            <a:r>
              <a:rPr lang="en-US" dirty="0" err="1" smtClean="0">
                <a:latin typeface="Adobe Garamond Pro" pitchFamily="18" charset="0"/>
              </a:rPr>
              <a:t>menambah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kekuatan</a:t>
            </a:r>
            <a:r>
              <a:rPr lang="en-US" dirty="0" smtClean="0">
                <a:latin typeface="Adobe Garamond Pro" pitchFamily="18" charset="0"/>
              </a:rPr>
              <a:t> (</a:t>
            </a:r>
            <a:r>
              <a:rPr lang="en-US" i="1" dirty="0" smtClean="0">
                <a:latin typeface="Adobe Garamond Pro" pitchFamily="18" charset="0"/>
              </a:rPr>
              <a:t>mechanical strengt</a:t>
            </a:r>
            <a:r>
              <a:rPr lang="en-US" dirty="0" smtClean="0">
                <a:latin typeface="Adobe Garamond Pro" pitchFamily="18" charset="0"/>
              </a:rPr>
              <a:t>h)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err="1" smtClean="0">
                <a:latin typeface="Adobe Garamond Pro" pitchFamily="18" charset="0"/>
              </a:rPr>
              <a:t>fiber</a:t>
            </a:r>
            <a:r>
              <a:rPr lang="en-US" dirty="0" err="1" smtClean="0">
                <a:latin typeface="Adobe Garamond Pro" pitchFamily="18" charset="0"/>
              </a:rPr>
              <a:t>nya</a:t>
            </a:r>
            <a:r>
              <a:rPr lang="en-US" dirty="0" smtClean="0">
                <a:latin typeface="Adobe Garamond Pro" pitchFamily="18" charset="0"/>
              </a:rPr>
              <a:t>, </a:t>
            </a:r>
            <a:r>
              <a:rPr lang="en-US" baseline="30000" dirty="0" smtClean="0">
                <a:solidFill>
                  <a:srgbClr val="0070C0"/>
                </a:solidFill>
                <a:latin typeface="Adobe Garamond Pro" pitchFamily="18" charset="0"/>
              </a:rPr>
              <a:t>[3]</a:t>
            </a:r>
            <a:r>
              <a:rPr lang="en-US" dirty="0" err="1" smtClean="0">
                <a:latin typeface="Adobe Garamond Pro" pitchFamily="18" charset="0"/>
              </a:rPr>
              <a:t>melindungi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core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absorbsi</a:t>
            </a:r>
            <a:r>
              <a:rPr lang="en-US" dirty="0" smtClean="0">
                <a:latin typeface="Adobe Garamond Pro" pitchFamily="18" charset="0"/>
              </a:rPr>
              <a:t> yang </a:t>
            </a:r>
            <a:r>
              <a:rPr lang="en-US" dirty="0" err="1" smtClean="0">
                <a:latin typeface="Adobe Garamond Pro" pitchFamily="18" charset="0"/>
              </a:rPr>
              <a:t>terjadi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karena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kontaminasi</a:t>
            </a:r>
            <a:r>
              <a:rPr lang="en-US" dirty="0" smtClean="0">
                <a:latin typeface="Adobe Garamond Pro" pitchFamily="18" charset="0"/>
              </a:rPr>
              <a:t> di </a:t>
            </a:r>
            <a:r>
              <a:rPr lang="en-US" dirty="0" err="1" smtClean="0">
                <a:latin typeface="Adobe Garamond Pro" pitchFamily="18" charset="0"/>
              </a:rPr>
              <a:t>permukaan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847272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dobe Garamond Pro" pitchFamily="18" charset="0"/>
              </a:rPr>
              <a:t>Perambatan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cahaya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waveguide (</a:t>
            </a:r>
            <a:r>
              <a:rPr lang="en-US" dirty="0" err="1" smtClean="0">
                <a:latin typeface="Adobe Garamond Pro" pitchFamily="18" charset="0"/>
              </a:rPr>
              <a:t>serat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optik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bisa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didiskripisikan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sebagai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sebuah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kumpulan</a:t>
            </a:r>
            <a:r>
              <a:rPr lang="en-US" dirty="0" smtClean="0">
                <a:latin typeface="Adobe Garamond Pro" pitchFamily="18" charset="0"/>
              </a:rPr>
              <a:t> (set) </a:t>
            </a:r>
            <a:r>
              <a:rPr lang="en-US" dirty="0" err="1" smtClean="0">
                <a:latin typeface="Adobe Garamond Pro" pitchFamily="18" charset="0"/>
              </a:rPr>
              <a:t>gelombang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elektromagnetik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terbimbing</a:t>
            </a:r>
            <a:r>
              <a:rPr lang="en-US" dirty="0" smtClean="0">
                <a:latin typeface="Adobe Garamond Pro" pitchFamily="18" charset="0"/>
              </a:rPr>
              <a:t> (</a:t>
            </a:r>
            <a:r>
              <a:rPr lang="en-US" i="1" dirty="0" smtClean="0">
                <a:latin typeface="Adobe Garamond Pro" pitchFamily="18" charset="0"/>
              </a:rPr>
              <a:t>guided electromagnetic waves</a:t>
            </a:r>
            <a:r>
              <a:rPr lang="en-US" dirty="0" smtClean="0">
                <a:latin typeface="Adobe Garamond Pro" pitchFamily="18" charset="0"/>
              </a:rPr>
              <a:t>) yang </a:t>
            </a:r>
            <a:r>
              <a:rPr lang="en-US" dirty="0" err="1" smtClean="0">
                <a:latin typeface="Adobe Garamond Pro" pitchFamily="18" charset="0"/>
              </a:rPr>
              <a:t>disebut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sebagai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dobe Garamond Pro" pitchFamily="18" charset="0"/>
              </a:rPr>
              <a:t>mode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waveguide. </a:t>
            </a:r>
            <a:r>
              <a:rPr lang="en-US" dirty="0" err="1" smtClean="0">
                <a:latin typeface="Adobe Garamond Pro" pitchFamily="18" charset="0"/>
              </a:rPr>
              <a:t>Masing-masing</a:t>
            </a:r>
            <a:r>
              <a:rPr lang="en-US" dirty="0" smtClean="0">
                <a:latin typeface="Adobe Garamond Pro" pitchFamily="18" charset="0"/>
              </a:rPr>
              <a:t> mode yang </a:t>
            </a:r>
            <a:r>
              <a:rPr lang="en-US" dirty="0" err="1" smtClean="0">
                <a:latin typeface="Adobe Garamond Pro" pitchFamily="18" charset="0"/>
              </a:rPr>
              <a:t>terbimbing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tersebut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adalah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pola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distribusi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medan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listrik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dan</a:t>
            </a:r>
            <a:r>
              <a:rPr lang="en-US" dirty="0" smtClean="0">
                <a:latin typeface="Adobe Garamond Pro" pitchFamily="18" charset="0"/>
              </a:rPr>
              <a:t> magnet yang </a:t>
            </a:r>
            <a:r>
              <a:rPr lang="en-US" dirty="0" err="1" smtClean="0">
                <a:latin typeface="Adobe Garamond Pro" pitchFamily="18" charset="0"/>
              </a:rPr>
              <a:t>berulang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sepanjang</a:t>
            </a:r>
            <a:r>
              <a:rPr lang="en-US" dirty="0" smtClean="0">
                <a:latin typeface="Adobe Garamond Pro" pitchFamily="18" charset="0"/>
              </a:rPr>
              <a:t> fiber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interval yang </a:t>
            </a:r>
            <a:r>
              <a:rPr lang="en-US" dirty="0" err="1" smtClean="0">
                <a:latin typeface="Adobe Garamond Pro" pitchFamily="18" charset="0"/>
              </a:rPr>
              <a:t>sama</a:t>
            </a:r>
            <a:r>
              <a:rPr lang="en-US" dirty="0" smtClean="0">
                <a:latin typeface="Adobe Garamond Pro" pitchFamily="18" charset="0"/>
              </a:rPr>
              <a:t>. </a:t>
            </a:r>
            <a:endParaRPr lang="en-US" dirty="0">
              <a:latin typeface="Adobe Garamond Pro" pitchFamily="18" charset="0"/>
            </a:endParaRPr>
          </a:p>
        </p:txBody>
      </p:sp>
      <p:pic>
        <p:nvPicPr>
          <p:cNvPr id="7" name="Picture 2" descr="C:\Users\GrandisDias\Desktop\optik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3810000" cy="3086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err="1" smtClean="0">
                <a:latin typeface="Adobe Garamond Pro" pitchFamily="18" charset="0"/>
              </a:rPr>
              <a:t>Berdasarkan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variasi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dari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komposisi</a:t>
            </a:r>
            <a:r>
              <a:rPr lang="en-US" sz="2400" dirty="0" smtClean="0">
                <a:latin typeface="Adobe Garamond Pro" pitchFamily="18" charset="0"/>
              </a:rPr>
              <a:t> material (</a:t>
            </a:r>
            <a:r>
              <a:rPr lang="en-US" sz="2400" dirty="0" err="1" smtClean="0">
                <a:latin typeface="Adobe Garamond Pro" pitchFamily="18" charset="0"/>
              </a:rPr>
              <a:t>bahan</a:t>
            </a:r>
            <a:r>
              <a:rPr lang="en-US" sz="2400" dirty="0" smtClean="0">
                <a:latin typeface="Adobe Garamond Pro" pitchFamily="18" charset="0"/>
              </a:rPr>
              <a:t>) </a:t>
            </a:r>
            <a:r>
              <a:rPr lang="en-US" sz="2400" dirty="0" err="1" smtClean="0">
                <a:latin typeface="Adobe Garamond Pro" pitchFamily="18" charset="0"/>
              </a:rPr>
              <a:t>penyusun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i="1" dirty="0" smtClean="0">
                <a:latin typeface="Adobe Garamond Pro" pitchFamily="18" charset="0"/>
              </a:rPr>
              <a:t>core</a:t>
            </a:r>
            <a:r>
              <a:rPr lang="en-US" sz="2400" dirty="0" smtClean="0">
                <a:latin typeface="Adobe Garamond Pro" pitchFamily="18" charset="0"/>
              </a:rPr>
              <a:t>-</a:t>
            </a:r>
            <a:r>
              <a:rPr lang="en-US" sz="2400" dirty="0" err="1" smtClean="0">
                <a:latin typeface="Adobe Garamond Pro" pitchFamily="18" charset="0"/>
              </a:rPr>
              <a:t>nya</a:t>
            </a:r>
            <a:r>
              <a:rPr lang="en-US" sz="2400" dirty="0" smtClean="0">
                <a:latin typeface="Adobe Garamond Pro" pitchFamily="18" charset="0"/>
              </a:rPr>
              <a:t>, fiber </a:t>
            </a:r>
            <a:r>
              <a:rPr lang="en-US" sz="2400" dirty="0" err="1" smtClean="0">
                <a:latin typeface="Adobe Garamond Pro" pitchFamily="18" charset="0"/>
              </a:rPr>
              <a:t>optik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dibagi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menjadi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dua</a:t>
            </a:r>
            <a:endParaRPr lang="en-US" sz="2400" dirty="0" smtClean="0">
              <a:latin typeface="Adobe Garamond Pro" pitchFamily="18" charset="0"/>
            </a:endParaRPr>
          </a:p>
          <a:p>
            <a:pPr lvl="1" algn="just"/>
            <a:r>
              <a:rPr lang="en-US" sz="2000" i="1" u="sng" dirty="0" smtClean="0">
                <a:latin typeface="Adobe Garamond Pro" pitchFamily="18" charset="0"/>
              </a:rPr>
              <a:t>Step-index fiber</a:t>
            </a:r>
            <a:r>
              <a:rPr lang="id-ID" sz="2000" i="1" dirty="0" smtClean="0">
                <a:latin typeface="Adobe Garamond Pro" pitchFamily="18" charset="0"/>
              </a:rPr>
              <a:t>	</a:t>
            </a:r>
            <a:r>
              <a:rPr lang="en-US" sz="2000" dirty="0" smtClean="0">
                <a:latin typeface="Adobe Garamond Pro" pitchFamily="18" charset="0"/>
              </a:rPr>
              <a:t>: </a:t>
            </a:r>
            <a:r>
              <a:rPr lang="en-US" sz="2000" dirty="0" err="1" smtClean="0">
                <a:latin typeface="Adobe Garamond Pro" pitchFamily="18" charset="0"/>
              </a:rPr>
              <a:t>nilai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indeks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biasnya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sama</a:t>
            </a:r>
            <a:r>
              <a:rPr lang="en-US" sz="2000" dirty="0" smtClean="0">
                <a:latin typeface="Adobe Garamond Pro" pitchFamily="18" charset="0"/>
              </a:rPr>
              <a:t> (</a:t>
            </a:r>
            <a:r>
              <a:rPr lang="en-US" sz="2000" i="1" dirty="0" smtClean="0">
                <a:latin typeface="Adobe Garamond Pro" pitchFamily="18" charset="0"/>
              </a:rPr>
              <a:t>uniform</a:t>
            </a:r>
            <a:r>
              <a:rPr lang="en-US" sz="2000" dirty="0" smtClean="0">
                <a:latin typeface="Adobe Garamond Pro" pitchFamily="18" charset="0"/>
              </a:rPr>
              <a:t>) </a:t>
            </a:r>
            <a:r>
              <a:rPr lang="en-US" sz="2000" dirty="0" err="1" smtClean="0">
                <a:latin typeface="Adobe Garamond Pro" pitchFamily="18" charset="0"/>
              </a:rPr>
              <a:t>dari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i="1" dirty="0" smtClean="0">
                <a:latin typeface="Adobe Garamond Pro" pitchFamily="18" charset="0"/>
              </a:rPr>
              <a:t>center</a:t>
            </a:r>
            <a:r>
              <a:rPr lang="id-ID" sz="2000" i="1" dirty="0" smtClean="0">
                <a:latin typeface="Adobe Garamond Pro" pitchFamily="18" charset="0"/>
              </a:rPr>
              <a:t> </a:t>
            </a:r>
            <a:r>
              <a:rPr lang="id-ID" sz="2000" dirty="0" smtClean="0">
                <a:latin typeface="Adobe Garamond Pro" pitchFamily="18" charset="0"/>
              </a:rPr>
              <a:t>(</a:t>
            </a:r>
            <a:r>
              <a:rPr lang="id-ID" sz="2000" i="1" dirty="0" smtClean="0">
                <a:latin typeface="Adobe Garamond Pro" pitchFamily="18" charset="0"/>
              </a:rPr>
              <a:t>core</a:t>
            </a:r>
            <a:r>
              <a:rPr lang="id-ID" sz="2000" dirty="0" smtClean="0">
                <a:latin typeface="Adobe Garamond Pro" pitchFamily="18" charset="0"/>
              </a:rPr>
              <a:t>)</a:t>
            </a:r>
            <a:r>
              <a:rPr lang="en-US" sz="2000" i="1" dirty="0" smtClean="0">
                <a:latin typeface="Adobe Garamond Pro" pitchFamily="18" charset="0"/>
              </a:rPr>
              <a:t> </a:t>
            </a:r>
            <a:r>
              <a:rPr lang="id-ID" sz="2000" dirty="0" smtClean="0">
                <a:latin typeface="Adobe Garamond Pro" pitchFamily="18" charset="0"/>
              </a:rPr>
              <a:t>			    </a:t>
            </a:r>
            <a:r>
              <a:rPr lang="en-US" sz="2000" dirty="0" err="1" smtClean="0">
                <a:latin typeface="Adobe Garamond Pro" pitchFamily="18" charset="0"/>
              </a:rPr>
              <a:t>sampai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i="1" dirty="0" smtClean="0">
                <a:latin typeface="Adobe Garamond Pro" pitchFamily="18" charset="0"/>
              </a:rPr>
              <a:t>core boundary </a:t>
            </a:r>
            <a:r>
              <a:rPr lang="en-US" sz="2000" dirty="0" err="1" smtClean="0">
                <a:latin typeface="Adobe Garamond Pro" pitchFamily="18" charset="0"/>
              </a:rPr>
              <a:t>dan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kemudian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berubah</a:t>
            </a:r>
            <a:r>
              <a:rPr lang="en-US" sz="2000" dirty="0" smtClean="0">
                <a:latin typeface="Adobe Garamond Pro" pitchFamily="18" charset="0"/>
              </a:rPr>
              <a:t> (step) </a:t>
            </a:r>
            <a:r>
              <a:rPr lang="id-ID" sz="2000" dirty="0" smtClean="0">
                <a:latin typeface="Adobe Garamond Pro" pitchFamily="18" charset="0"/>
              </a:rPr>
              <a:t>			    </a:t>
            </a:r>
            <a:r>
              <a:rPr lang="en-US" sz="2000" dirty="0" smtClean="0">
                <a:latin typeface="Adobe Garamond Pro" pitchFamily="18" charset="0"/>
              </a:rPr>
              <a:t>di </a:t>
            </a:r>
            <a:r>
              <a:rPr lang="en-US" sz="2000" dirty="0" err="1" smtClean="0">
                <a:latin typeface="Adobe Garamond Pro" pitchFamily="18" charset="0"/>
              </a:rPr>
              <a:t>bagian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i="1" dirty="0" smtClean="0">
                <a:latin typeface="Adobe Garamond Pro" pitchFamily="18" charset="0"/>
              </a:rPr>
              <a:t>cladding</a:t>
            </a:r>
          </a:p>
          <a:p>
            <a:pPr lvl="1" algn="just"/>
            <a:r>
              <a:rPr lang="en-US" sz="2000" i="1" u="sng" dirty="0" err="1" smtClean="0">
                <a:latin typeface="Adobe Garamond Pro" pitchFamily="18" charset="0"/>
              </a:rPr>
              <a:t>Gradded</a:t>
            </a:r>
            <a:r>
              <a:rPr lang="en-US" sz="2000" i="1" u="sng" dirty="0" smtClean="0">
                <a:latin typeface="Adobe Garamond Pro" pitchFamily="18" charset="0"/>
              </a:rPr>
              <a:t>-index fiber</a:t>
            </a:r>
            <a:r>
              <a:rPr lang="id-ID" sz="2000" i="1" dirty="0" smtClean="0">
                <a:latin typeface="Adobe Garamond Pro" pitchFamily="18" charset="0"/>
              </a:rPr>
              <a:t>	</a:t>
            </a:r>
            <a:r>
              <a:rPr lang="en-US" sz="2000" dirty="0" smtClean="0">
                <a:latin typeface="Adobe Garamond Pro" pitchFamily="18" charset="0"/>
              </a:rPr>
              <a:t>:</a:t>
            </a:r>
            <a:r>
              <a:rPr lang="id-ID" sz="2000" i="1" dirty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indeks</a:t>
            </a:r>
            <a:r>
              <a:rPr lang="en-US" sz="2000" dirty="0" smtClean="0">
                <a:latin typeface="Adobe Garamond Pro" pitchFamily="18" charset="0"/>
              </a:rPr>
              <a:t> bias </a:t>
            </a:r>
            <a:r>
              <a:rPr lang="en-US" sz="2000" dirty="0" err="1" smtClean="0">
                <a:latin typeface="Adobe Garamond Pro" pitchFamily="18" charset="0"/>
              </a:rPr>
              <a:t>bervariasi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secara</a:t>
            </a:r>
            <a:r>
              <a:rPr lang="en-US" sz="2000" dirty="0" smtClean="0">
                <a:latin typeface="Adobe Garamond Pro" pitchFamily="18" charset="0"/>
              </a:rPr>
              <a:t> radial </a:t>
            </a:r>
            <a:r>
              <a:rPr lang="en-US" sz="2000" dirty="0" err="1" smtClean="0">
                <a:latin typeface="Adobe Garamond Pro" pitchFamily="18" charset="0"/>
              </a:rPr>
              <a:t>dari</a:t>
            </a:r>
            <a:r>
              <a:rPr lang="en-US" sz="2000" dirty="0" smtClean="0">
                <a:latin typeface="Adobe Garamond Pro" pitchFamily="18" charset="0"/>
              </a:rPr>
              <a:t> center </a:t>
            </a:r>
            <a:r>
              <a:rPr lang="id-ID" sz="2000" dirty="0" smtClean="0">
                <a:latin typeface="Adobe Garamond Pro" pitchFamily="18" charset="0"/>
              </a:rPr>
              <a:t>			    </a:t>
            </a:r>
            <a:r>
              <a:rPr lang="en-US" sz="2000" dirty="0" err="1" smtClean="0">
                <a:latin typeface="Adobe Garamond Pro" pitchFamily="18" charset="0"/>
              </a:rPr>
              <a:t>sampai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ke</a:t>
            </a:r>
            <a:r>
              <a:rPr lang="en-US" sz="2000" dirty="0" smtClean="0">
                <a:latin typeface="Adobe Garamond Pro" pitchFamily="18" charset="0"/>
              </a:rPr>
              <a:t> cladding</a:t>
            </a:r>
            <a:endParaRPr lang="id-ID" sz="2000" dirty="0" smtClean="0">
              <a:latin typeface="Adobe Garamond Pro" pitchFamily="18" charset="0"/>
            </a:endParaRPr>
          </a:p>
          <a:p>
            <a:pPr marL="274320" lvl="1" indent="0" algn="just">
              <a:buNone/>
            </a:pPr>
            <a:endParaRPr lang="en-US" dirty="0" smtClean="0"/>
          </a:p>
          <a:p>
            <a:pPr algn="just"/>
            <a:r>
              <a:rPr lang="en-US" sz="2400" dirty="0" smtClean="0">
                <a:latin typeface="Adobe Garamond Pro" pitchFamily="18" charset="0"/>
              </a:rPr>
              <a:t>Step </a:t>
            </a:r>
            <a:r>
              <a:rPr lang="en-US" sz="2400" dirty="0" err="1" smtClean="0">
                <a:latin typeface="Adobe Garamond Pro" pitchFamily="18" charset="0"/>
              </a:rPr>
              <a:t>dan</a:t>
            </a:r>
            <a:r>
              <a:rPr lang="en-US" sz="2400" dirty="0" smtClean="0">
                <a:latin typeface="Adobe Garamond Pro" pitchFamily="18" charset="0"/>
              </a:rPr>
              <a:t> graded index fiber </a:t>
            </a:r>
            <a:r>
              <a:rPr lang="en-US" sz="2400" dirty="0" err="1" smtClean="0">
                <a:latin typeface="Adobe Garamond Pro" pitchFamily="18" charset="0"/>
              </a:rPr>
              <a:t>dibagi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menjadi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dua</a:t>
            </a:r>
            <a:endParaRPr lang="en-US" sz="2400" dirty="0" smtClean="0">
              <a:latin typeface="Adobe Garamond Pro" pitchFamily="18" charset="0"/>
            </a:endParaRPr>
          </a:p>
          <a:p>
            <a:pPr lvl="1" algn="just"/>
            <a:r>
              <a:rPr lang="en-US" sz="2000" i="1" u="sng" dirty="0" smtClean="0">
                <a:latin typeface="Adobe Garamond Pro" pitchFamily="18" charset="0"/>
              </a:rPr>
              <a:t>Single mode</a:t>
            </a:r>
            <a:r>
              <a:rPr lang="id-ID" sz="2000" i="1" dirty="0" smtClean="0">
                <a:latin typeface="Adobe Garamond Pro" pitchFamily="18" charset="0"/>
              </a:rPr>
              <a:t>	</a:t>
            </a:r>
            <a:r>
              <a:rPr lang="en-US" sz="2000" dirty="0" smtClean="0">
                <a:latin typeface="Adobe Garamond Pro" pitchFamily="18" charset="0"/>
              </a:rPr>
              <a:t>:</a:t>
            </a:r>
            <a:r>
              <a:rPr lang="id-ID" sz="2000" dirty="0" smtClean="0">
                <a:latin typeface="Adobe Garamond Pro" pitchFamily="18" charset="0"/>
              </a:rPr>
              <a:t>  </a:t>
            </a:r>
            <a:r>
              <a:rPr lang="en-US" sz="2000" dirty="0" err="1" smtClean="0">
                <a:latin typeface="Adobe Garamond Pro" pitchFamily="18" charset="0"/>
              </a:rPr>
              <a:t>hanya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terdiri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dari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satu</a:t>
            </a:r>
            <a:r>
              <a:rPr lang="en-US" sz="2000" dirty="0" smtClean="0">
                <a:latin typeface="Adobe Garamond Pro" pitchFamily="18" charset="0"/>
              </a:rPr>
              <a:t> mode </a:t>
            </a:r>
            <a:r>
              <a:rPr lang="en-US" sz="2000" dirty="0" err="1" smtClean="0">
                <a:latin typeface="Adobe Garamond Pro" pitchFamily="18" charset="0"/>
              </a:rPr>
              <a:t>selama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propagasinya</a:t>
            </a:r>
            <a:endParaRPr lang="en-US" sz="2000" dirty="0" smtClean="0">
              <a:latin typeface="Adobe Garamond Pro" pitchFamily="18" charset="0"/>
            </a:endParaRPr>
          </a:p>
          <a:p>
            <a:pPr lvl="1" algn="just"/>
            <a:r>
              <a:rPr lang="en-US" sz="2000" i="1" u="sng" dirty="0" smtClean="0">
                <a:latin typeface="Adobe Garamond Pro" pitchFamily="18" charset="0"/>
              </a:rPr>
              <a:t>Multimode</a:t>
            </a:r>
            <a:r>
              <a:rPr lang="id-ID" sz="2000" i="1" dirty="0" smtClean="0">
                <a:latin typeface="Adobe Garamond Pro" pitchFamily="18" charset="0"/>
              </a:rPr>
              <a:t>	</a:t>
            </a:r>
            <a:r>
              <a:rPr lang="en-US" sz="2000" dirty="0" smtClean="0">
                <a:latin typeface="Adobe Garamond Pro" pitchFamily="18" charset="0"/>
              </a:rPr>
              <a:t>: </a:t>
            </a:r>
            <a:r>
              <a:rPr lang="id-ID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terdiri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dari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banyak</a:t>
            </a:r>
            <a:r>
              <a:rPr lang="en-US" sz="2000" dirty="0" smtClean="0">
                <a:latin typeface="Adobe Garamond Pro" pitchFamily="18" charset="0"/>
              </a:rPr>
              <a:t> (</a:t>
            </a:r>
            <a:r>
              <a:rPr lang="en-US" sz="2000" dirty="0" err="1" smtClean="0">
                <a:latin typeface="Adobe Garamond Pro" pitchFamily="18" charset="0"/>
              </a:rPr>
              <a:t>ratusan</a:t>
            </a:r>
            <a:r>
              <a:rPr lang="en-US" sz="2000" dirty="0" smtClean="0">
                <a:latin typeface="Adobe Garamond Pro" pitchFamily="18" charset="0"/>
              </a:rPr>
              <a:t>) modes </a:t>
            </a:r>
            <a:r>
              <a:rPr lang="en-US" sz="2000" dirty="0" err="1" smtClean="0">
                <a:latin typeface="Adobe Garamond Pro" pitchFamily="18" charset="0"/>
              </a:rPr>
              <a:t>selama</a:t>
            </a:r>
            <a:r>
              <a:rPr lang="en-US" sz="2000" dirty="0" smtClean="0">
                <a:latin typeface="Adobe Garamond Pro" pitchFamily="18" charset="0"/>
              </a:rPr>
              <a:t> </a:t>
            </a:r>
            <a:r>
              <a:rPr lang="en-US" sz="2000" dirty="0" err="1" smtClean="0">
                <a:latin typeface="Adobe Garamond Pro" pitchFamily="18" charset="0"/>
              </a:rPr>
              <a:t>propagasinya</a:t>
            </a:r>
            <a:endParaRPr lang="en-US" sz="2000" dirty="0" smtClean="0">
              <a:latin typeface="Adobe Garamond Pro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9600"/>
            <a:ext cx="5105400" cy="18461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743200"/>
            <a:ext cx="5181600" cy="17515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724400"/>
            <a:ext cx="5181600" cy="18655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838200" y="47244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3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721114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2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6096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1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&amp; </a:t>
            </a:r>
            <a:r>
              <a:rPr lang="en-US" dirty="0" err="1" smtClean="0"/>
              <a:t>Kekurangan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Adobe Garamond Pro" pitchFamily="18" charset="0"/>
              </a:rPr>
              <a:t>Keuntungan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multimode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dibandingkan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err="1" smtClean="0">
                <a:latin typeface="Adobe Garamond Pro" pitchFamily="18" charset="0"/>
              </a:rPr>
              <a:t>singlemode</a:t>
            </a:r>
            <a:r>
              <a:rPr lang="en-US" i="1" dirty="0" smtClean="0">
                <a:latin typeface="Adobe Garamond Pro" pitchFamily="18" charset="0"/>
              </a:rPr>
              <a:t> fiber</a:t>
            </a:r>
            <a:r>
              <a:rPr lang="en-US" dirty="0" smtClean="0">
                <a:latin typeface="Adobe Garamond Pro" pitchFamily="18" charset="0"/>
              </a:rPr>
              <a:t>:</a:t>
            </a:r>
          </a:p>
          <a:p>
            <a:pPr lvl="1" algn="just"/>
            <a:r>
              <a:rPr lang="en-US" i="1" u="sng" dirty="0" smtClean="0">
                <a:latin typeface="Adobe Garamond Pro" pitchFamily="18" charset="0"/>
              </a:rPr>
              <a:t>Radius core </a:t>
            </a:r>
            <a:r>
              <a:rPr lang="en-US" dirty="0" smtClean="0">
                <a:latin typeface="Adobe Garamond Pro" pitchFamily="18" charset="0"/>
              </a:rPr>
              <a:t>(</a:t>
            </a:r>
            <a:r>
              <a:rPr lang="en-US" dirty="0" err="1" smtClean="0">
                <a:latin typeface="Adobe Garamond Pro" pitchFamily="18" charset="0"/>
              </a:rPr>
              <a:t>jari-jari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inti</a:t>
            </a:r>
            <a:r>
              <a:rPr lang="en-US" dirty="0" smtClean="0">
                <a:latin typeface="Adobe Garamond Pro" pitchFamily="18" charset="0"/>
              </a:rPr>
              <a:t>) yang </a:t>
            </a:r>
            <a:r>
              <a:rPr lang="en-US" dirty="0" err="1" smtClean="0">
                <a:latin typeface="Adobe Garamond Pro" pitchFamily="18" charset="0"/>
              </a:rPr>
              <a:t>lebih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lebar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mempermudah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saat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launching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optik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ke</a:t>
            </a:r>
            <a:r>
              <a:rPr lang="en-US" dirty="0" smtClean="0">
                <a:latin typeface="Adobe Garamond Pro" pitchFamily="18" charset="0"/>
              </a:rPr>
              <a:t> fiber (</a:t>
            </a:r>
            <a:r>
              <a:rPr lang="en-US" dirty="0" err="1" smtClean="0">
                <a:latin typeface="Adobe Garamond Pro" pitchFamily="18" charset="0"/>
              </a:rPr>
              <a:t>kopling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dan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mempermudah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saat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penyambungan</a:t>
            </a:r>
            <a:r>
              <a:rPr lang="en-US" dirty="0" smtClean="0">
                <a:latin typeface="Adobe Garamond Pro" pitchFamily="18" charset="0"/>
              </a:rPr>
              <a:t> (</a:t>
            </a:r>
            <a:r>
              <a:rPr lang="en-US" i="1" dirty="0" smtClean="0">
                <a:latin typeface="Adobe Garamond Pro" pitchFamily="18" charset="0"/>
              </a:rPr>
              <a:t>connecting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fiber yang </a:t>
            </a:r>
            <a:r>
              <a:rPr lang="en-US" dirty="0" err="1" smtClean="0">
                <a:latin typeface="Adobe Garamond Pro" pitchFamily="18" charset="0"/>
              </a:rPr>
              <a:t>sama</a:t>
            </a:r>
            <a:endParaRPr lang="id-ID" dirty="0" smtClean="0">
              <a:latin typeface="Adobe Garamond Pro" pitchFamily="18" charset="0"/>
            </a:endParaRPr>
          </a:p>
          <a:p>
            <a:pPr marL="274320" lvl="1" indent="0" algn="just">
              <a:buNone/>
            </a:pPr>
            <a:endParaRPr lang="en-US" dirty="0" smtClean="0">
              <a:latin typeface="Adobe Garamond Pro" pitchFamily="18" charset="0"/>
            </a:endParaRPr>
          </a:p>
          <a:p>
            <a:pPr lvl="1" algn="just"/>
            <a:r>
              <a:rPr lang="en-US" i="1" u="sng" dirty="0" err="1" smtClean="0">
                <a:latin typeface="Adobe Garamond Pro" pitchFamily="18" charset="0"/>
              </a:rPr>
              <a:t>Sumber</a:t>
            </a:r>
            <a:r>
              <a:rPr lang="en-US" i="1" u="sng" dirty="0" smtClean="0">
                <a:latin typeface="Adobe Garamond Pro" pitchFamily="18" charset="0"/>
              </a:rPr>
              <a:t> </a:t>
            </a:r>
            <a:r>
              <a:rPr lang="en-US" i="1" u="sng" dirty="0" err="1" smtClean="0">
                <a:latin typeface="Adobe Garamond Pro" pitchFamily="18" charset="0"/>
              </a:rPr>
              <a:t>optik</a:t>
            </a:r>
            <a:r>
              <a:rPr lang="en-US" i="1" u="sng" dirty="0" smtClean="0">
                <a:latin typeface="Adobe Garamond Pro" pitchFamily="18" charset="0"/>
              </a:rPr>
              <a:t> </a:t>
            </a:r>
            <a:r>
              <a:rPr lang="en-US" dirty="0" smtClean="0">
                <a:latin typeface="Adobe Garamond Pro" pitchFamily="18" charset="0"/>
              </a:rPr>
              <a:t>yang </a:t>
            </a:r>
            <a:r>
              <a:rPr lang="en-US" dirty="0" err="1" smtClean="0">
                <a:latin typeface="Adobe Garamond Pro" pitchFamily="18" charset="0"/>
              </a:rPr>
              <a:t>bisa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digunakan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multimode fiber </a:t>
            </a:r>
            <a:r>
              <a:rPr lang="en-US" dirty="0" err="1" smtClean="0">
                <a:latin typeface="Adobe Garamond Pro" pitchFamily="18" charset="0"/>
              </a:rPr>
              <a:t>adalah</a:t>
            </a:r>
            <a:r>
              <a:rPr lang="en-US" dirty="0" smtClean="0">
                <a:latin typeface="Adobe Garamond Pro" pitchFamily="18" charset="0"/>
              </a:rPr>
              <a:t> LED source, </a:t>
            </a:r>
            <a:r>
              <a:rPr lang="en-US" dirty="0" err="1" smtClean="0">
                <a:latin typeface="Adobe Garamond Pro" pitchFamily="18" charset="0"/>
              </a:rPr>
              <a:t>sedangkan</a:t>
            </a:r>
            <a:r>
              <a:rPr lang="en-US" dirty="0" smtClean="0">
                <a:latin typeface="Adobe Garamond Pro" pitchFamily="18" charset="0"/>
              </a:rPr>
              <a:t> single mode </a:t>
            </a:r>
            <a:r>
              <a:rPr lang="en-US" dirty="0" err="1" smtClean="0">
                <a:latin typeface="Adobe Garamond Pro" pitchFamily="18" charset="0"/>
              </a:rPr>
              <a:t>harus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menggunakan</a:t>
            </a:r>
            <a:r>
              <a:rPr lang="en-US" dirty="0" smtClean="0">
                <a:latin typeface="Adobe Garamond Pro" pitchFamily="18" charset="0"/>
              </a:rPr>
              <a:t> LASER diode, </a:t>
            </a:r>
            <a:r>
              <a:rPr lang="en-US" dirty="0" err="1" smtClean="0">
                <a:latin typeface="Adobe Garamond Pro" pitchFamily="18" charset="0"/>
              </a:rPr>
              <a:t>dimana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menggunakan</a:t>
            </a:r>
            <a:r>
              <a:rPr lang="en-US" dirty="0" smtClean="0">
                <a:latin typeface="Adobe Garamond Pro" pitchFamily="18" charset="0"/>
              </a:rPr>
              <a:t> LED </a:t>
            </a:r>
            <a:r>
              <a:rPr lang="en-US" dirty="0" err="1" smtClean="0">
                <a:latin typeface="Adobe Garamond Pro" pitchFamily="18" charset="0"/>
              </a:rPr>
              <a:t>mempunyai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daya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optik</a:t>
            </a:r>
            <a:r>
              <a:rPr lang="en-US" dirty="0" smtClean="0">
                <a:latin typeface="Adobe Garamond Pro" pitchFamily="18" charset="0"/>
              </a:rPr>
              <a:t> yang </a:t>
            </a:r>
            <a:r>
              <a:rPr lang="en-US" dirty="0" err="1" smtClean="0">
                <a:latin typeface="Adobe Garamond Pro" pitchFamily="18" charset="0"/>
              </a:rPr>
              <a:t>lebih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rendah</a:t>
            </a:r>
            <a:r>
              <a:rPr lang="en-US" dirty="0" smtClean="0">
                <a:latin typeface="Adobe Garamond Pro" pitchFamily="18" charset="0"/>
              </a:rPr>
              <a:t>, </a:t>
            </a:r>
            <a:r>
              <a:rPr lang="en-US" dirty="0" err="1" smtClean="0">
                <a:latin typeface="Adobe Garamond Pro" pitchFamily="18" charset="0"/>
              </a:rPr>
              <a:t>lebih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mudah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fabrikasi</a:t>
            </a:r>
            <a:r>
              <a:rPr lang="en-US" dirty="0" smtClean="0">
                <a:latin typeface="Adobe Garamond Pro" pitchFamily="18" charset="0"/>
              </a:rPr>
              <a:t>, </a:t>
            </a:r>
            <a:r>
              <a:rPr lang="en-US" dirty="0" err="1" smtClean="0">
                <a:latin typeface="Adobe Garamond Pro" pitchFamily="18" charset="0"/>
              </a:rPr>
              <a:t>lebih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murah</a:t>
            </a:r>
            <a:r>
              <a:rPr lang="en-US" dirty="0" smtClean="0">
                <a:latin typeface="Adobe Garamond Pro" pitchFamily="18" charset="0"/>
              </a:rPr>
              <a:t>, </a:t>
            </a:r>
            <a:r>
              <a:rPr lang="en-US" dirty="0" err="1" smtClean="0">
                <a:latin typeface="Adobe Garamond Pro" pitchFamily="18" charset="0"/>
              </a:rPr>
              <a:t>masa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berlaku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operasinya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lebih</a:t>
            </a:r>
            <a:r>
              <a:rPr lang="en-US" dirty="0" smtClean="0">
                <a:latin typeface="Adobe Garamond Pro" pitchFamily="18" charset="0"/>
              </a:rPr>
              <a:t> 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>
                <a:latin typeface="Adobe Garamond Pro" pitchFamily="18" charset="0"/>
              </a:rPr>
              <a:t>Kekurangan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i="1" dirty="0">
                <a:latin typeface="Adobe Garamond Pro" pitchFamily="18" charset="0"/>
              </a:rPr>
              <a:t>multimode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adalah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menimbulkan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i="1" dirty="0" err="1">
                <a:latin typeface="Adobe Garamond Pro" pitchFamily="18" charset="0"/>
              </a:rPr>
              <a:t>dispersi</a:t>
            </a:r>
            <a:r>
              <a:rPr lang="en-US" i="1" dirty="0">
                <a:latin typeface="Adobe Garamond Pro" pitchFamily="18" charset="0"/>
              </a:rPr>
              <a:t> intermodal </a:t>
            </a:r>
          </a:p>
          <a:p>
            <a:pPr lvl="1" algn="just"/>
            <a:r>
              <a:rPr lang="en-US" dirty="0" err="1">
                <a:latin typeface="Adobe Garamond Pro" pitchFamily="18" charset="0"/>
              </a:rPr>
              <a:t>Dispersi</a:t>
            </a:r>
            <a:r>
              <a:rPr lang="en-US" dirty="0">
                <a:latin typeface="Adobe Garamond Pro" pitchFamily="18" charset="0"/>
              </a:rPr>
              <a:t> intermodal </a:t>
            </a:r>
            <a:r>
              <a:rPr lang="en-US" dirty="0" err="1">
                <a:latin typeface="Adobe Garamond Pro" pitchFamily="18" charset="0"/>
              </a:rPr>
              <a:t>bisa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didiskripsikan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sebagai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berikut</a:t>
            </a:r>
            <a:r>
              <a:rPr lang="en-US" dirty="0">
                <a:latin typeface="Adobe Garamond Pro" pitchFamily="18" charset="0"/>
              </a:rPr>
              <a:t>: </a:t>
            </a:r>
            <a:r>
              <a:rPr lang="en-US" dirty="0" err="1">
                <a:latin typeface="Adobe Garamond Pro" pitchFamily="18" charset="0"/>
              </a:rPr>
              <a:t>ketika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pulsa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optik</a:t>
            </a:r>
            <a:r>
              <a:rPr lang="en-US" dirty="0">
                <a:latin typeface="Adobe Garamond Pro" pitchFamily="18" charset="0"/>
              </a:rPr>
              <a:t> di </a:t>
            </a:r>
            <a:r>
              <a:rPr lang="en-US" i="1" dirty="0">
                <a:latin typeface="Adobe Garamond Pro" pitchFamily="18" charset="0"/>
              </a:rPr>
              <a:t>launch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kedalam</a:t>
            </a:r>
            <a:r>
              <a:rPr lang="en-US" dirty="0">
                <a:latin typeface="Adobe Garamond Pro" pitchFamily="18" charset="0"/>
              </a:rPr>
              <a:t> fiber, </a:t>
            </a:r>
            <a:r>
              <a:rPr lang="en-US" dirty="0" err="1">
                <a:latin typeface="Adobe Garamond Pro" pitchFamily="18" charset="0"/>
              </a:rPr>
              <a:t>daya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optik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didistribusikan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pada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semua</a:t>
            </a:r>
            <a:r>
              <a:rPr lang="en-US" dirty="0">
                <a:latin typeface="Adobe Garamond Pro" pitchFamily="18" charset="0"/>
              </a:rPr>
              <a:t> mode yang </a:t>
            </a:r>
            <a:r>
              <a:rPr lang="en-US" dirty="0" err="1">
                <a:latin typeface="Adobe Garamond Pro" pitchFamily="18" charset="0"/>
              </a:rPr>
              <a:t>digunakan</a:t>
            </a:r>
            <a:r>
              <a:rPr lang="en-US" dirty="0">
                <a:latin typeface="Adobe Garamond Pro" pitchFamily="18" charset="0"/>
              </a:rPr>
              <a:t>. </a:t>
            </a:r>
            <a:r>
              <a:rPr lang="en-US" dirty="0" err="1">
                <a:latin typeface="Adobe Garamond Pro" pitchFamily="18" charset="0"/>
              </a:rPr>
              <a:t>Masing-masing</a:t>
            </a:r>
            <a:r>
              <a:rPr lang="en-US" dirty="0">
                <a:latin typeface="Adobe Garamond Pro" pitchFamily="18" charset="0"/>
              </a:rPr>
              <a:t> mode </a:t>
            </a:r>
            <a:r>
              <a:rPr lang="en-US" dirty="0" err="1">
                <a:latin typeface="Adobe Garamond Pro" pitchFamily="18" charset="0"/>
              </a:rPr>
              <a:t>bisa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berpropagasi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dengan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kecepatan</a:t>
            </a:r>
            <a:r>
              <a:rPr lang="en-US" dirty="0">
                <a:latin typeface="Adobe Garamond Pro" pitchFamily="18" charset="0"/>
              </a:rPr>
              <a:t> yang </a:t>
            </a:r>
            <a:r>
              <a:rPr lang="en-US" dirty="0" err="1">
                <a:latin typeface="Adobe Garamond Pro" pitchFamily="18" charset="0"/>
              </a:rPr>
              <a:t>berbeda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sehingga</a:t>
            </a:r>
            <a:r>
              <a:rPr lang="en-US" dirty="0">
                <a:latin typeface="Adobe Garamond Pro" pitchFamily="18" charset="0"/>
              </a:rPr>
              <a:t> mode-mode yang </a:t>
            </a:r>
            <a:r>
              <a:rPr lang="en-US" dirty="0" err="1">
                <a:latin typeface="Adobe Garamond Pro" pitchFamily="18" charset="0"/>
              </a:rPr>
              <a:t>membawa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pulsa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optik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tadi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datang</a:t>
            </a:r>
            <a:r>
              <a:rPr lang="en-US" dirty="0">
                <a:latin typeface="Adobe Garamond Pro" pitchFamily="18" charset="0"/>
              </a:rPr>
              <a:t>/ </a:t>
            </a:r>
            <a:r>
              <a:rPr lang="en-US" dirty="0" err="1">
                <a:latin typeface="Adobe Garamond Pro" pitchFamily="18" charset="0"/>
              </a:rPr>
              <a:t>sampai</a:t>
            </a:r>
            <a:r>
              <a:rPr lang="en-US" dirty="0">
                <a:latin typeface="Adobe Garamond Pro" pitchFamily="18" charset="0"/>
              </a:rPr>
              <a:t> di </a:t>
            </a:r>
            <a:r>
              <a:rPr lang="en-US" i="1" dirty="0">
                <a:latin typeface="Adobe Garamond Pro" pitchFamily="18" charset="0"/>
              </a:rPr>
              <a:t>fiber end </a:t>
            </a:r>
            <a:r>
              <a:rPr lang="en-US" dirty="0" err="1">
                <a:latin typeface="Adobe Garamond Pro" pitchFamily="18" charset="0"/>
              </a:rPr>
              <a:t>dengan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sedikit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perbedaan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waktu</a:t>
            </a:r>
            <a:r>
              <a:rPr lang="en-US" dirty="0">
                <a:latin typeface="Adobe Garamond Pro" pitchFamily="18" charset="0"/>
              </a:rPr>
              <a:t> (</a:t>
            </a:r>
            <a:r>
              <a:rPr lang="en-US" i="1" dirty="0">
                <a:latin typeface="Adobe Garamond Pro" pitchFamily="18" charset="0"/>
              </a:rPr>
              <a:t>delay</a:t>
            </a:r>
            <a:r>
              <a:rPr lang="en-US" dirty="0">
                <a:latin typeface="Adobe Garamond Pro" pitchFamily="18" charset="0"/>
              </a:rPr>
              <a:t>) </a:t>
            </a:r>
            <a:r>
              <a:rPr lang="en-US" dirty="0" err="1">
                <a:latin typeface="Adobe Garamond Pro" pitchFamily="18" charset="0"/>
              </a:rPr>
              <a:t>hal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ini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menyebabkan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terjadi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pelebaran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pulsa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karena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pe</a:t>
            </a:r>
            <a:r>
              <a:rPr lang="id-ID" dirty="0">
                <a:latin typeface="Adobe Garamond Pro" pitchFamily="18" charset="0"/>
              </a:rPr>
              <a:t>njalarannya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selama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melalui</a:t>
            </a:r>
            <a:r>
              <a:rPr lang="en-US" dirty="0">
                <a:latin typeface="Adobe Garamond Pro" pitchFamily="18" charset="0"/>
              </a:rPr>
              <a:t> media fiber </a:t>
            </a:r>
            <a:r>
              <a:rPr lang="en-US" dirty="0" err="1">
                <a:latin typeface="Adobe Garamond Pro" pitchFamily="18" charset="0"/>
              </a:rPr>
              <a:t>tersebut</a:t>
            </a:r>
            <a:r>
              <a:rPr lang="en-US" dirty="0" smtClean="0">
                <a:latin typeface="Adobe Garamond Pro" pitchFamily="18" charset="0"/>
              </a:rPr>
              <a:t>.</a:t>
            </a:r>
            <a:endParaRPr lang="id-ID" dirty="0" smtClean="0">
              <a:latin typeface="Adobe Garamond Pro" pitchFamily="18" charset="0"/>
            </a:endParaRPr>
          </a:p>
          <a:p>
            <a:pPr lvl="1" algn="just"/>
            <a:r>
              <a:rPr lang="en-US" dirty="0" err="1" smtClean="0">
                <a:latin typeface="Adobe Garamond Pro" pitchFamily="18" charset="0"/>
              </a:rPr>
              <a:t>Efek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dispersi</a:t>
            </a:r>
            <a:r>
              <a:rPr lang="en-US" dirty="0">
                <a:latin typeface="Adobe Garamond Pro" pitchFamily="18" charset="0"/>
              </a:rPr>
              <a:t> intermodal </a:t>
            </a:r>
            <a:r>
              <a:rPr lang="en-US" dirty="0" err="1">
                <a:latin typeface="Adobe Garamond Pro" pitchFamily="18" charset="0"/>
              </a:rPr>
              <a:t>tersebut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bisa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dikurangi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dengan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menggunakan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i="1" dirty="0" err="1">
                <a:latin typeface="Adobe Garamond Pro" pitchFamily="18" charset="0"/>
              </a:rPr>
              <a:t>gradded</a:t>
            </a:r>
            <a:r>
              <a:rPr lang="en-US" i="1" dirty="0">
                <a:latin typeface="Adobe Garamond Pro" pitchFamily="18" charset="0"/>
              </a:rPr>
              <a:t> index </a:t>
            </a:r>
            <a:r>
              <a:rPr lang="en-US" dirty="0" smtClean="0">
                <a:latin typeface="Adobe Garamond Pro" pitchFamily="18" charset="0"/>
              </a:rPr>
              <a:t>fiber</a:t>
            </a:r>
            <a:endParaRPr lang="id-ID" dirty="0" smtClean="0">
              <a:latin typeface="Adobe Garamond Pro" pitchFamily="18" charset="0"/>
            </a:endParaRPr>
          </a:p>
          <a:p>
            <a:pPr marL="274320" lvl="1" indent="0" algn="just">
              <a:buNone/>
            </a:pPr>
            <a:endParaRPr lang="en-US" dirty="0">
              <a:latin typeface="Adobe Garamond Pro" pitchFamily="18" charset="0"/>
            </a:endParaRPr>
          </a:p>
          <a:p>
            <a:pPr algn="just"/>
            <a:r>
              <a:rPr lang="en-US" dirty="0" err="1">
                <a:latin typeface="Adobe Garamond Pro" pitchFamily="18" charset="0"/>
              </a:rPr>
              <a:t>Keuntungan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i="1" dirty="0" err="1">
                <a:latin typeface="Adobe Garamond Pro" pitchFamily="18" charset="0"/>
              </a:rPr>
              <a:t>singlemode</a:t>
            </a:r>
            <a:r>
              <a:rPr lang="en-US" i="1" dirty="0">
                <a:latin typeface="Adobe Garamond Pro" pitchFamily="18" charset="0"/>
              </a:rPr>
              <a:t> fiber </a:t>
            </a:r>
            <a:r>
              <a:rPr lang="en-US" dirty="0" err="1">
                <a:latin typeface="Adobe Garamond Pro" pitchFamily="18" charset="0"/>
              </a:rPr>
              <a:t>adalah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memiliki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i="1" dirty="0">
                <a:latin typeface="Adobe Garamond Pro" pitchFamily="18" charset="0"/>
              </a:rPr>
              <a:t>bandwidth</a:t>
            </a:r>
            <a:r>
              <a:rPr lang="en-US" dirty="0">
                <a:latin typeface="Adobe Garamond Pro" pitchFamily="18" charset="0"/>
              </a:rPr>
              <a:t> yang </a:t>
            </a:r>
            <a:r>
              <a:rPr lang="en-US" dirty="0" err="1">
                <a:latin typeface="Adobe Garamond Pro" pitchFamily="18" charset="0"/>
              </a:rPr>
              <a:t>lebih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lebar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dan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tidak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ada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efek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err="1">
                <a:latin typeface="Adobe Garamond Pro" pitchFamily="18" charset="0"/>
              </a:rPr>
              <a:t>dispersi</a:t>
            </a:r>
            <a:r>
              <a:rPr lang="en-US" dirty="0">
                <a:latin typeface="Adobe Garamond Pro" pitchFamily="18" charset="0"/>
              </a:rPr>
              <a:t> intermodal 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8975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2500" y="1600200"/>
            <a:ext cx="50206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1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524000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latin typeface="Adobe Garamond Pro" pitchFamily="18" charset="0"/>
              </a:rPr>
              <a:t>INDEX BIAS </a:t>
            </a:r>
            <a:endParaRPr lang="en-US" b="1" u="sng" dirty="0">
              <a:latin typeface="Adobe Garamond Pro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9812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FF0000"/>
                </a:solidFill>
                <a:latin typeface="Adobe Garamond Pro" pitchFamily="18" charset="0"/>
              </a:rPr>
              <a:t>untuk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 step-index fiber </a:t>
            </a:r>
            <a:r>
              <a:rPr lang="en-US" dirty="0" err="1" smtClean="0">
                <a:latin typeface="Adobe Garamond Pro" pitchFamily="18" charset="0"/>
              </a:rPr>
              <a:t>nilai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inde</a:t>
            </a:r>
            <a:r>
              <a:rPr lang="id-ID" dirty="0" smtClean="0">
                <a:latin typeface="Adobe Garamond Pro" pitchFamily="18" charset="0"/>
              </a:rPr>
              <a:t>k</a:t>
            </a:r>
            <a:r>
              <a:rPr lang="en-US" dirty="0" smtClean="0">
                <a:latin typeface="Adobe Garamond Pro" pitchFamily="18" charset="0"/>
              </a:rPr>
              <a:t> bias </a:t>
            </a:r>
            <a:r>
              <a:rPr lang="en-US" i="1" dirty="0" smtClean="0">
                <a:latin typeface="Adobe Garamond Pro" pitchFamily="18" charset="0"/>
              </a:rPr>
              <a:t>core</a:t>
            </a:r>
            <a:r>
              <a:rPr lang="en-US" dirty="0" smtClean="0">
                <a:latin typeface="Adobe Garamond Pro" pitchFamily="18" charset="0"/>
              </a:rPr>
              <a:t>-</a:t>
            </a:r>
            <a:r>
              <a:rPr lang="en-US" dirty="0" err="1" smtClean="0">
                <a:latin typeface="Adobe Garamond Pro" pitchFamily="18" charset="0"/>
              </a:rPr>
              <a:t>nya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konstan</a:t>
            </a:r>
            <a:r>
              <a:rPr lang="en-US" dirty="0" smtClean="0">
                <a:latin typeface="Adobe Garamond Pro" pitchFamily="18" charset="0"/>
              </a:rPr>
              <a:t> (</a:t>
            </a:r>
            <a:r>
              <a:rPr lang="en-US" dirty="0" err="1" smtClean="0">
                <a:latin typeface="Adobe Garamond Pro" pitchFamily="18" charset="0"/>
              </a:rPr>
              <a:t>sama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bagian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pusat</a:t>
            </a:r>
            <a:r>
              <a:rPr lang="en-US" dirty="0" smtClean="0">
                <a:latin typeface="Adobe Garamond Pro" pitchFamily="18" charset="0"/>
              </a:rPr>
              <a:t> core (</a:t>
            </a:r>
            <a:r>
              <a:rPr lang="en-US" i="1" dirty="0" smtClean="0">
                <a:latin typeface="Adobe Garamond Pro" pitchFamily="18" charset="0"/>
              </a:rPr>
              <a:t>center of fiber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sampai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ke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batas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antara</a:t>
            </a:r>
            <a:r>
              <a:rPr lang="en-US" dirty="0" smtClean="0">
                <a:latin typeface="Adobe Garamond Pro" pitchFamily="18" charset="0"/>
              </a:rPr>
              <a:t> core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cladding (</a:t>
            </a:r>
            <a:r>
              <a:rPr lang="en-US" i="1" dirty="0" smtClean="0">
                <a:latin typeface="Adobe Garamond Pro" pitchFamily="18" charset="0"/>
              </a:rPr>
              <a:t>core-cladding boundary</a:t>
            </a:r>
            <a:r>
              <a:rPr lang="en-US" dirty="0" smtClean="0">
                <a:latin typeface="Adobe Garamond Pro" pitchFamily="18" charset="0"/>
              </a:rPr>
              <a:t>)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9718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FF0000"/>
                </a:solidFill>
                <a:latin typeface="Adobe Garamond Pro" pitchFamily="18" charset="0"/>
              </a:rPr>
              <a:t>untuk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dobe Garamond Pro" pitchFamily="18" charset="0"/>
              </a:rPr>
              <a:t>gradded</a:t>
            </a:r>
            <a:r>
              <a:rPr lang="en-US" i="1" dirty="0" smtClean="0">
                <a:solidFill>
                  <a:srgbClr val="FF0000"/>
                </a:solidFill>
                <a:latin typeface="Adobe Garamond Pro" pitchFamily="18" charset="0"/>
              </a:rPr>
              <a:t>-index fiber </a:t>
            </a:r>
            <a:r>
              <a:rPr lang="en-US" dirty="0" err="1" smtClean="0">
                <a:latin typeface="Adobe Garamond Pro" pitchFamily="18" charset="0"/>
              </a:rPr>
              <a:t>nilai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inde</a:t>
            </a:r>
            <a:r>
              <a:rPr lang="id-ID" dirty="0" smtClean="0">
                <a:latin typeface="Adobe Garamond Pro" pitchFamily="18" charset="0"/>
              </a:rPr>
              <a:t>k</a:t>
            </a:r>
            <a:r>
              <a:rPr lang="en-US" dirty="0" smtClean="0">
                <a:latin typeface="Adobe Garamond Pro" pitchFamily="18" charset="0"/>
              </a:rPr>
              <a:t> bias </a:t>
            </a:r>
            <a:r>
              <a:rPr lang="en-US" i="1" dirty="0" smtClean="0">
                <a:latin typeface="Adobe Garamond Pro" pitchFamily="18" charset="0"/>
              </a:rPr>
              <a:t>core</a:t>
            </a:r>
            <a:r>
              <a:rPr lang="en-US" dirty="0" smtClean="0">
                <a:latin typeface="Adobe Garamond Pro" pitchFamily="18" charset="0"/>
              </a:rPr>
              <a:t>-</a:t>
            </a:r>
            <a:r>
              <a:rPr lang="en-US" dirty="0" err="1" smtClean="0">
                <a:latin typeface="Adobe Garamond Pro" pitchFamily="18" charset="0"/>
              </a:rPr>
              <a:t>nya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menurun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secara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kontinyu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sesuai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dengan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kenaikan</a:t>
            </a:r>
            <a:r>
              <a:rPr lang="en-US" dirty="0" smtClean="0">
                <a:latin typeface="Adobe Garamond Pro" pitchFamily="18" charset="0"/>
              </a:rPr>
              <a:t> radial distance (</a:t>
            </a:r>
            <a:r>
              <a:rPr lang="en-US" i="1" dirty="0" smtClean="0">
                <a:latin typeface="Adobe Garamond Pro" pitchFamily="18" charset="0"/>
              </a:rPr>
              <a:t>r</a:t>
            </a:r>
            <a:r>
              <a:rPr lang="en-US" dirty="0" smtClean="0">
                <a:latin typeface="Adobe Garamond Pro" pitchFamily="18" charset="0"/>
              </a:rPr>
              <a:t>) </a:t>
            </a:r>
            <a:r>
              <a:rPr lang="en-US" dirty="0" err="1" smtClean="0">
                <a:latin typeface="Adobe Garamond Pro" pitchFamily="18" charset="0"/>
              </a:rPr>
              <a:t>dari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center of fiber </a:t>
            </a:r>
            <a:r>
              <a:rPr lang="en-US" dirty="0" err="1" smtClean="0">
                <a:latin typeface="Adobe Garamond Pro" pitchFamily="18" charset="0"/>
              </a:rPr>
              <a:t>sampai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ke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i="1" dirty="0" smtClean="0">
                <a:latin typeface="Adobe Garamond Pro" pitchFamily="18" charset="0"/>
              </a:rPr>
              <a:t>core-cladding boundary</a:t>
            </a:r>
            <a:r>
              <a:rPr lang="en-US" dirty="0" smtClean="0">
                <a:latin typeface="Adobe Garamond Pro" pitchFamily="18" charset="0"/>
              </a:rPr>
              <a:t>,  </a:t>
            </a:r>
            <a:r>
              <a:rPr lang="en-US" dirty="0" err="1" smtClean="0">
                <a:latin typeface="Adobe Garamond Pro" pitchFamily="18" charset="0"/>
              </a:rPr>
              <a:t>kemudian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pada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bagian</a:t>
            </a:r>
            <a:r>
              <a:rPr lang="en-US" dirty="0" smtClean="0">
                <a:latin typeface="Adobe Garamond Pro" pitchFamily="18" charset="0"/>
              </a:rPr>
              <a:t> cladding </a:t>
            </a:r>
            <a:r>
              <a:rPr lang="en-US" dirty="0" err="1" smtClean="0">
                <a:latin typeface="Adobe Garamond Pro" pitchFamily="18" charset="0"/>
              </a:rPr>
              <a:t>nilai</a:t>
            </a:r>
            <a:r>
              <a:rPr lang="en-US" dirty="0" smtClean="0">
                <a:latin typeface="Adobe Garamond Pro" pitchFamily="18" charset="0"/>
              </a:rPr>
              <a:t> index </a:t>
            </a:r>
            <a:r>
              <a:rPr lang="en-US" dirty="0" err="1" smtClean="0">
                <a:latin typeface="Adobe Garamond Pro" pitchFamily="18" charset="0"/>
              </a:rPr>
              <a:t>biasnya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akan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dirty="0" err="1" smtClean="0">
                <a:latin typeface="Adobe Garamond Pro" pitchFamily="18" charset="0"/>
              </a:rPr>
              <a:t>kontsan</a:t>
            </a:r>
            <a:r>
              <a:rPr lang="en-US" dirty="0" smtClean="0">
                <a:latin typeface="Adobe Garamond Pro" pitchFamily="18" charset="0"/>
              </a:rPr>
              <a:t>  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45734735"/>
              </p:ext>
            </p:extLst>
          </p:nvPr>
        </p:nvGraphicFramePr>
        <p:xfrm>
          <a:off x="1339850" y="4267200"/>
          <a:ext cx="4378325" cy="1066800"/>
        </p:xfrm>
        <a:graphic>
          <a:graphicData uri="http://schemas.openxmlformats.org/presentationml/2006/ole">
            <p:oleObj spid="_x0000_s1070" name="Equation" r:id="rId3" imgW="3124080" imgH="761760" progId="Equation.3">
              <p:embed/>
            </p:oleObj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64344104"/>
              </p:ext>
            </p:extLst>
          </p:nvPr>
        </p:nvGraphicFramePr>
        <p:xfrm>
          <a:off x="1371600" y="5486400"/>
          <a:ext cx="2211294" cy="762000"/>
        </p:xfrm>
        <a:graphic>
          <a:graphicData uri="http://schemas.openxmlformats.org/presentationml/2006/ole">
            <p:oleObj spid="_x0000_s1071" name="Equation" r:id="rId4" imgW="1409088" imgH="482391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00" y="4495800"/>
            <a:ext cx="1978940" cy="1169551"/>
          </a:xfrm>
          <a:prstGeom prst="rect">
            <a:avLst/>
          </a:prstGeom>
          <a:noFill/>
          <a:ln w="31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id-ID" sz="1400" dirty="0" smtClean="0">
                <a:latin typeface="Adobe Garamond Pro" pitchFamily="18" charset="0"/>
              </a:rPr>
              <a:t>Keterangan:</a:t>
            </a:r>
          </a:p>
          <a:p>
            <a:r>
              <a:rPr lang="id-ID" sz="1400" i="1" dirty="0" smtClean="0">
                <a:latin typeface="Adobe Garamond Pro" pitchFamily="18" charset="0"/>
              </a:rPr>
              <a:t>r</a:t>
            </a:r>
            <a:r>
              <a:rPr lang="id-ID" sz="1400" dirty="0" smtClean="0">
                <a:latin typeface="Adobe Garamond Pro" pitchFamily="18" charset="0"/>
              </a:rPr>
              <a:t>: radial </a:t>
            </a:r>
            <a:r>
              <a:rPr lang="id-ID" sz="1400" i="1" dirty="0" smtClean="0">
                <a:latin typeface="Adobe Garamond Pro" pitchFamily="18" charset="0"/>
              </a:rPr>
              <a:t>distance</a:t>
            </a:r>
          </a:p>
          <a:p>
            <a:r>
              <a:rPr lang="id-ID" sz="1400" i="1" dirty="0" smtClean="0">
                <a:latin typeface="Adobe Garamond Pro" pitchFamily="18" charset="0"/>
              </a:rPr>
              <a:t>a</a:t>
            </a:r>
            <a:r>
              <a:rPr lang="id-ID" sz="1400" dirty="0" smtClean="0">
                <a:latin typeface="Adobe Garamond Pro" pitchFamily="18" charset="0"/>
              </a:rPr>
              <a:t>: jari-jari core (inti)</a:t>
            </a:r>
          </a:p>
          <a:p>
            <a:r>
              <a:rPr lang="id-ID" sz="1400" dirty="0" smtClean="0">
                <a:latin typeface="Adobe Garamond Pro" pitchFamily="18" charset="0"/>
                <a:cs typeface="Adobe Devanagari"/>
              </a:rPr>
              <a:t>∆: beda indek bias relatif</a:t>
            </a:r>
          </a:p>
          <a:p>
            <a:r>
              <a:rPr lang="id-ID" sz="1400" dirty="0" smtClean="0">
                <a:latin typeface="Adobe Garamond Pro" pitchFamily="18" charset="0"/>
              </a:rPr>
              <a:t>   : index profile ( 1,.....</a:t>
            </a:r>
            <a:r>
              <a:rPr lang="id-ID" sz="1400" dirty="0" smtClean="0">
                <a:latin typeface="Adobe Devanagari"/>
                <a:cs typeface="Adobe Devanagari"/>
              </a:rPr>
              <a:t>∞)</a:t>
            </a:r>
            <a:endParaRPr lang="id-ID" sz="1400" dirty="0">
              <a:latin typeface="Adobe Garamond Pro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60116134"/>
              </p:ext>
            </p:extLst>
          </p:nvPr>
        </p:nvGraphicFramePr>
        <p:xfrm>
          <a:off x="6515100" y="5410200"/>
          <a:ext cx="114300" cy="317500"/>
        </p:xfrm>
        <a:graphic>
          <a:graphicData uri="http://schemas.openxmlformats.org/presentationml/2006/ole">
            <p:oleObj spid="_x0000_s1072" name="Equation" r:id="rId5" imgW="11412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3757</TotalTime>
  <Words>1103</Words>
  <Application>Microsoft Office PowerPoint</Application>
  <PresentationFormat>On-screen Show (4:3)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Equation</vt:lpstr>
      <vt:lpstr>Serat Optik (optic fiber)</vt:lpstr>
      <vt:lpstr>Kecilnya…..?</vt:lpstr>
      <vt:lpstr>Slide 3</vt:lpstr>
      <vt:lpstr>Struktur serat optik</vt:lpstr>
      <vt:lpstr>Jenis Serat Optik</vt:lpstr>
      <vt:lpstr>Slide 6</vt:lpstr>
      <vt:lpstr>Keuntungan &amp; Kekurangan</vt:lpstr>
      <vt:lpstr>Slide 8</vt:lpstr>
      <vt:lpstr>Karakteristik Serat Optik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Quis 1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Serat Optik</dc:title>
  <dc:creator/>
  <cp:lastModifiedBy>user</cp:lastModifiedBy>
  <cp:revision>63</cp:revision>
  <dcterms:created xsi:type="dcterms:W3CDTF">2006-08-16T00:00:00Z</dcterms:created>
  <dcterms:modified xsi:type="dcterms:W3CDTF">2015-03-09T04:32:52Z</dcterms:modified>
</cp:coreProperties>
</file>