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6"/>
  </p:notesMasterIdLst>
  <p:sldIdLst>
    <p:sldId id="256" r:id="rId2"/>
    <p:sldId id="264" r:id="rId3"/>
    <p:sldId id="265" r:id="rId4"/>
    <p:sldId id="258" r:id="rId5"/>
    <p:sldId id="266" r:id="rId6"/>
    <p:sldId id="267" r:id="rId7"/>
    <p:sldId id="268" r:id="rId8"/>
    <p:sldId id="269" r:id="rId9"/>
    <p:sldId id="281" r:id="rId10"/>
    <p:sldId id="283" r:id="rId11"/>
    <p:sldId id="282" r:id="rId12"/>
    <p:sldId id="284" r:id="rId13"/>
    <p:sldId id="285" r:id="rId14"/>
    <p:sldId id="286" r:id="rId15"/>
    <p:sldId id="287" r:id="rId16"/>
    <p:sldId id="288" r:id="rId17"/>
    <p:sldId id="289" r:id="rId18"/>
    <p:sldId id="290" r:id="rId19"/>
    <p:sldId id="292" r:id="rId20"/>
    <p:sldId id="270" r:id="rId21"/>
    <p:sldId id="272" r:id="rId22"/>
    <p:sldId id="293" r:id="rId23"/>
    <p:sldId id="294" r:id="rId24"/>
    <p:sldId id="295" r:id="rId25"/>
    <p:sldId id="296" r:id="rId26"/>
    <p:sldId id="297" r:id="rId27"/>
    <p:sldId id="298" r:id="rId28"/>
    <p:sldId id="299" r:id="rId29"/>
    <p:sldId id="300" r:id="rId30"/>
    <p:sldId id="301" r:id="rId31"/>
    <p:sldId id="302" r:id="rId32"/>
    <p:sldId id="303" r:id="rId33"/>
    <p:sldId id="304" r:id="rId34"/>
    <p:sldId id="305" r:id="rId35"/>
    <p:sldId id="306" r:id="rId36"/>
    <p:sldId id="307" r:id="rId37"/>
    <p:sldId id="308" r:id="rId38"/>
    <p:sldId id="312" r:id="rId39"/>
    <p:sldId id="309" r:id="rId40"/>
    <p:sldId id="310" r:id="rId41"/>
    <p:sldId id="311" r:id="rId42"/>
    <p:sldId id="271" r:id="rId43"/>
    <p:sldId id="261" r:id="rId44"/>
    <p:sldId id="262" r:id="rId45"/>
    <p:sldId id="273" r:id="rId46"/>
    <p:sldId id="274" r:id="rId47"/>
    <p:sldId id="275" r:id="rId48"/>
    <p:sldId id="263" r:id="rId49"/>
    <p:sldId id="276" r:id="rId50"/>
    <p:sldId id="277" r:id="rId51"/>
    <p:sldId id="278" r:id="rId52"/>
    <p:sldId id="279" r:id="rId53"/>
    <p:sldId id="280"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29" r:id="rId71"/>
    <p:sldId id="330" r:id="rId72"/>
    <p:sldId id="331" r:id="rId73"/>
    <p:sldId id="333" r:id="rId74"/>
    <p:sldId id="334"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93" autoAdjust="0"/>
    <p:restoredTop sz="94750" autoAdjust="0"/>
  </p:normalViewPr>
  <p:slideViewPr>
    <p:cSldViewPr>
      <p:cViewPr>
        <p:scale>
          <a:sx n="50" d="100"/>
          <a:sy n="50" d="100"/>
        </p:scale>
        <p:origin x="-1002" y="102"/>
      </p:cViewPr>
      <p:guideLst>
        <p:guide orient="horz" pos="2160"/>
        <p:guide pos="2880"/>
      </p:guideLst>
    </p:cSldViewPr>
  </p:slideViewPr>
  <p:outlineViewPr>
    <p:cViewPr>
      <p:scale>
        <a:sx n="33" d="100"/>
        <a:sy n="33" d="100"/>
      </p:scale>
      <p:origin x="0" y="30804"/>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4" Type="http://schemas.openxmlformats.org/officeDocument/2006/relationships/image" Target="../media/image3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image" Target="../media/image6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2CD642-1851-42A5-BE78-99EC9DD7E7A4}" type="datetimeFigureOut">
              <a:rPr lang="en-US" smtClean="0"/>
              <a:pPr/>
              <a:t>2/25/2015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8B2426-A195-452D-921F-E27F03B7FC0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8B2426-A195-452D-921F-E27F03B7FC06}"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CAF9CE9-3788-4388-B1BF-6EBD228777AC}" type="datetime1">
              <a:rPr lang="en-US" smtClean="0"/>
              <a:pPr/>
              <a:t>2/25/2015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71CF0FC-BFAD-4DB1-8D75-57DAAA13A5CE}" type="datetime1">
              <a:rPr lang="en-US" smtClean="0"/>
              <a:pPr/>
              <a:t>2/25/2015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6F15528-21DE-4FAA-801E-634DDDAF4B2B}"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DC79687-E447-4BC1-900C-FA0DF425739B}" type="datetime1">
              <a:rPr lang="en-US" smtClean="0"/>
              <a:pPr/>
              <a:t>2/25/2015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8A66FDB-FD2A-4DC0-B34F-E1D8A9DCC4D1}" type="datetime1">
              <a:rPr lang="en-US" smtClean="0"/>
              <a:pPr/>
              <a:t>2/25/2015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2A9CE552-616C-4222-8F57-9E8E8D5DA549}" type="datetime1">
              <a:rPr lang="en-US" smtClean="0"/>
              <a:pPr/>
              <a:t>2/25/2015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557C9290-AE23-4BE8-BCE4-368F247F56B1}" type="datetime1">
              <a:rPr lang="en-US" smtClean="0"/>
              <a:pPr/>
              <a:t>2/25/2015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CA800AC-A31A-4429-A3A8-E1611E193946}" type="datetime1">
              <a:rPr lang="en-US" smtClean="0"/>
              <a:pPr/>
              <a:t>2/25/2015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6F15528-21DE-4FAA-801E-634DDDAF4B2B}"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21C9A78-817C-42DE-BA0C-DBAE7E9AFEE9}" type="datetime1">
              <a:rPr lang="en-US" smtClean="0"/>
              <a:pPr/>
              <a:t>2/25/2015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72ADF841-78BF-428D-8B66-A91D8C2835FA}" type="datetime1">
              <a:rPr lang="en-US" smtClean="0"/>
              <a:pPr/>
              <a:t>2/25/2015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027F9675-7550-4EB7-B930-F7C8EBE798EE}" type="datetime1">
              <a:rPr lang="en-US" smtClean="0"/>
              <a:pPr/>
              <a:t>2/25/2015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9D154A1F-D5A5-46A5-8B53-150EBF88C379}" type="datetime1">
              <a:rPr lang="en-US" smtClean="0"/>
              <a:pPr/>
              <a:t>2/25/2015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B111EABD-31F5-4D3C-9C32-0BBB33CF6337}" type="datetime1">
              <a:rPr lang="en-US" smtClean="0"/>
              <a:pPr/>
              <a:t>2/25/2015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6F15528-21DE-4FAA-801E-634DDDAF4B2B}"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oleObject" Target="../embeddings/oleObject17.bin"/><Relationship Id="rId4" Type="http://schemas.openxmlformats.org/officeDocument/2006/relationships/oleObject" Target="../embeddings/oleObject16.bin"/></Relationships>
</file>

<file path=ppt/slides/_rels/slide5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oleObject" Target="../embeddings/oleObject20.bin"/><Relationship Id="rId4" Type="http://schemas.openxmlformats.org/officeDocument/2006/relationships/oleObject" Target="../embeddings/oleObject19.bin"/></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22.bin"/></Relationships>
</file>

<file path=ppt/slides/_rels/slide6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solidFill>
                  <a:srgbClr val="002060"/>
                </a:solidFill>
              </a:rPr>
              <a:t>Sumber Optik</a:t>
            </a:r>
            <a:endParaRPr lang="en-US">
              <a:solidFill>
                <a:srgbClr val="002060"/>
              </a:solidFill>
            </a:endParaRPr>
          </a:p>
        </p:txBody>
      </p:sp>
      <p:sp>
        <p:nvSpPr>
          <p:cNvPr id="5" name="TextBox 4"/>
          <p:cNvSpPr txBox="1"/>
          <p:nvPr/>
        </p:nvSpPr>
        <p:spPr>
          <a:xfrm>
            <a:off x="3581400" y="2819400"/>
            <a:ext cx="2286000" cy="369332"/>
          </a:xfrm>
          <a:prstGeom prst="rect">
            <a:avLst/>
          </a:prstGeom>
          <a:noFill/>
        </p:spPr>
        <p:txBody>
          <a:bodyPr wrap="square" rtlCol="0">
            <a:spAutoFit/>
          </a:bodyPr>
          <a:lstStyle/>
          <a:p>
            <a:r>
              <a:rPr lang="en-US" smtClean="0"/>
              <a:t>LED dan LASER</a:t>
            </a:r>
            <a:endParaRPr lang="en-US"/>
          </a:p>
        </p:txBody>
      </p:sp>
      <p:pic>
        <p:nvPicPr>
          <p:cNvPr id="6" name="Picture 2" descr="D:\Documents and Settings\Administrator\Desktop\Logo FTE.png"/>
          <p:cNvPicPr>
            <a:picLocks noChangeAspect="1" noChangeArrowheads="1"/>
          </p:cNvPicPr>
          <p:nvPr/>
        </p:nvPicPr>
        <p:blipFill>
          <a:blip r:embed="rId2" cstate="print"/>
          <a:srcRect/>
          <a:stretch>
            <a:fillRect/>
          </a:stretch>
        </p:blipFill>
        <p:spPr bwMode="auto">
          <a:xfrm>
            <a:off x="3049997" y="3581400"/>
            <a:ext cx="3503203" cy="653430"/>
          </a:xfrm>
          <a:prstGeom prst="rect">
            <a:avLst/>
          </a:prstGeom>
          <a:noFill/>
        </p:spPr>
      </p:pic>
      <p:sp>
        <p:nvSpPr>
          <p:cNvPr id="7" name="Slide Number Placeholder 6"/>
          <p:cNvSpPr>
            <a:spLocks noGrp="1"/>
          </p:cNvSpPr>
          <p:nvPr>
            <p:ph type="sldNum" sz="quarter" idx="12"/>
          </p:nvPr>
        </p:nvSpPr>
        <p:spPr/>
        <p:txBody>
          <a:bodyPr/>
          <a:lstStyle/>
          <a:p>
            <a:fld id="{B6F15528-21DE-4FAA-801E-634DDDAF4B2B}"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srcRect/>
          <a:stretch>
            <a:fillRect/>
          </a:stretch>
        </p:blipFill>
        <p:spPr bwMode="auto">
          <a:xfrm>
            <a:off x="1524000" y="1777999"/>
            <a:ext cx="6096000" cy="3403601"/>
          </a:xfrm>
          <a:prstGeom prst="rect">
            <a:avLst/>
          </a:prstGeom>
          <a:ln>
            <a:noFill/>
          </a:ln>
          <a:effectLst>
            <a:outerShdw blurRad="190500" algn="tl" rotWithShape="0">
              <a:srgbClr val="000000">
                <a:alpha val="70000"/>
              </a:srgbClr>
            </a:outerShdw>
          </a:effectLst>
        </p:spPr>
      </p:pic>
      <p:sp>
        <p:nvSpPr>
          <p:cNvPr id="5" name="Rectangle 4"/>
          <p:cNvSpPr/>
          <p:nvPr/>
        </p:nvSpPr>
        <p:spPr>
          <a:xfrm>
            <a:off x="990600" y="5334000"/>
            <a:ext cx="7162800" cy="923330"/>
          </a:xfrm>
          <a:prstGeom prst="rect">
            <a:avLst/>
          </a:prstGeom>
        </p:spPr>
        <p:txBody>
          <a:bodyPr wrap="square">
            <a:spAutoFit/>
          </a:bodyPr>
          <a:lstStyle/>
          <a:p>
            <a:pPr algn="ctr"/>
            <a:r>
              <a:rPr lang="en-US" smtClean="0"/>
              <a:t>(a) Level donor pada bahan tipe n</a:t>
            </a:r>
          </a:p>
          <a:p>
            <a:pPr algn="ctr"/>
            <a:r>
              <a:rPr lang="en-US" smtClean="0"/>
              <a:t>(b) Ionisasi dari campuran donor menghasilkan peningkatan distribusi konsentrasi elektron</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srcRect/>
          <a:stretch>
            <a:fillRect/>
          </a:stretch>
        </p:blipFill>
        <p:spPr bwMode="auto">
          <a:xfrm>
            <a:off x="1143000" y="1676400"/>
            <a:ext cx="6858000" cy="3824287"/>
          </a:xfrm>
          <a:prstGeom prst="rect">
            <a:avLst/>
          </a:prstGeom>
          <a:ln>
            <a:noFill/>
          </a:ln>
          <a:effectLst>
            <a:outerShdw blurRad="190500" algn="tl" rotWithShape="0">
              <a:srgbClr val="000000">
                <a:alpha val="70000"/>
              </a:srgbClr>
            </a:outerShdw>
          </a:effectLst>
        </p:spPr>
      </p:pic>
      <p:sp>
        <p:nvSpPr>
          <p:cNvPr id="5" name="Rectangle 4"/>
          <p:cNvSpPr/>
          <p:nvPr/>
        </p:nvSpPr>
        <p:spPr>
          <a:xfrm>
            <a:off x="914400" y="5553670"/>
            <a:ext cx="7315200" cy="923330"/>
          </a:xfrm>
          <a:prstGeom prst="rect">
            <a:avLst/>
          </a:prstGeom>
        </p:spPr>
        <p:txBody>
          <a:bodyPr wrap="square">
            <a:spAutoFit/>
          </a:bodyPr>
          <a:lstStyle/>
          <a:p>
            <a:pPr algn="ctr"/>
            <a:r>
              <a:rPr lang="en-US" smtClean="0"/>
              <a:t>(a) Level akseptor pada bahan tipe-p</a:t>
            </a:r>
          </a:p>
          <a:p>
            <a:pPr algn="ctr"/>
            <a:r>
              <a:rPr lang="en-US" smtClean="0"/>
              <a:t>(b) ionisasi dari campuran akseptor meningkatkan distribusi konsentrasi hole</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Bahan intrinsik dan ekstrinsik</a:t>
            </a:r>
            <a:endParaRPr lang="en-US"/>
          </a:p>
        </p:txBody>
      </p:sp>
      <p:sp>
        <p:nvSpPr>
          <p:cNvPr id="3" name="Content Placeholder 2"/>
          <p:cNvSpPr>
            <a:spLocks noGrp="1"/>
          </p:cNvSpPr>
          <p:nvPr>
            <p:ph sz="quarter" idx="1"/>
          </p:nvPr>
        </p:nvSpPr>
        <p:spPr>
          <a:xfrm>
            <a:off x="301752" y="1527048"/>
            <a:ext cx="8503920" cy="4797552"/>
          </a:xfrm>
        </p:spPr>
        <p:txBody>
          <a:bodyPr>
            <a:normAutofit fontScale="70000" lnSpcReduction="20000"/>
          </a:bodyPr>
          <a:lstStyle/>
          <a:p>
            <a:r>
              <a:rPr lang="en-US" smtClean="0"/>
              <a:t>Bahan semikonduktor yang tidak ada campurannya disebut bahan</a:t>
            </a:r>
            <a:r>
              <a:rPr lang="en-US" smtClean="0">
                <a:solidFill>
                  <a:srgbClr val="FF0000"/>
                </a:solidFill>
              </a:rPr>
              <a:t> </a:t>
            </a:r>
            <a:r>
              <a:rPr lang="en-US" smtClean="0">
                <a:solidFill>
                  <a:srgbClr val="0070C0"/>
                </a:solidFill>
              </a:rPr>
              <a:t>intrinsik</a:t>
            </a:r>
          </a:p>
          <a:p>
            <a:pPr>
              <a:buNone/>
            </a:pPr>
            <a:endParaRPr lang="en-US" smtClean="0">
              <a:solidFill>
                <a:srgbClr val="0070C0"/>
              </a:solidFill>
            </a:endParaRPr>
          </a:p>
          <a:p>
            <a:r>
              <a:rPr lang="sv-SE" smtClean="0"/>
              <a:t>Vibrasi thermal dari atom kristal </a:t>
            </a:r>
            <a:r>
              <a:rPr lang="sv-SE" smtClean="0">
                <a:sym typeface="Wingdings" pitchFamily="2" charset="2"/>
              </a:rPr>
              <a:t> beberapa </a:t>
            </a:r>
            <a:r>
              <a:rPr lang="sv-SE" smtClean="0"/>
              <a:t>elektron yang berada dalam pita valensi memiliki energi yang cukup untuk keluar menuju ke pita konduksi</a:t>
            </a:r>
          </a:p>
          <a:p>
            <a:r>
              <a:rPr lang="en-US" smtClean="0"/>
              <a:t>Proses </a:t>
            </a:r>
            <a:r>
              <a:rPr lang="en-US" smtClean="0">
                <a:solidFill>
                  <a:srgbClr val="FF0000"/>
                </a:solidFill>
              </a:rPr>
              <a:t>pembangkitan</a:t>
            </a:r>
            <a:r>
              <a:rPr lang="en-US" smtClean="0"/>
              <a:t> thermal </a:t>
            </a:r>
            <a:r>
              <a:rPr lang="en-US" smtClean="0">
                <a:sym typeface="Wingdings" pitchFamily="2" charset="2"/>
              </a:rPr>
              <a:t> menghasilkan/ membangkitkan </a:t>
            </a:r>
            <a:r>
              <a:rPr lang="en-US" smtClean="0"/>
              <a:t>pasangan elektron-hole karena setiap elektron berpindah ke pita konduksi selalu meninggalkan hole</a:t>
            </a:r>
          </a:p>
          <a:p>
            <a:endParaRPr lang="en-US" smtClean="0"/>
          </a:p>
          <a:p>
            <a:r>
              <a:rPr lang="en-US" smtClean="0"/>
              <a:t>Proses </a:t>
            </a:r>
            <a:r>
              <a:rPr lang="en-US" smtClean="0">
                <a:solidFill>
                  <a:srgbClr val="FF0000"/>
                </a:solidFill>
              </a:rPr>
              <a:t>rekombinasi </a:t>
            </a:r>
            <a:r>
              <a:rPr lang="en-US" smtClean="0">
                <a:sym typeface="Wingdings" pitchFamily="2" charset="2"/>
              </a:rPr>
              <a:t></a:t>
            </a:r>
            <a:r>
              <a:rPr lang="en-US" smtClean="0"/>
              <a:t> elektron bebas melepaskan energi (photon-cahaya) dan turun  dari pita konduksi menuju </a:t>
            </a:r>
            <a:r>
              <a:rPr lang="it-IT" smtClean="0"/>
              <a:t>ke hole yang berada di pita valensi</a:t>
            </a:r>
          </a:p>
          <a:p>
            <a:endParaRPr lang="it-IT" smtClean="0"/>
          </a:p>
          <a:p>
            <a:r>
              <a:rPr lang="en-US" smtClean="0"/>
              <a:t>Kondisi seimbang:           Laju pembangkitan = Laju rekombinasi</a:t>
            </a:r>
          </a:p>
          <a:p>
            <a:pPr>
              <a:buNone/>
            </a:pPr>
            <a:endParaRPr lang="en-US" smtClean="0"/>
          </a:p>
          <a:p>
            <a:r>
              <a:rPr lang="sv-SE" smtClean="0"/>
              <a:t>Bahan intrinsik : pn = p</a:t>
            </a:r>
            <a:r>
              <a:rPr lang="sv-SE" baseline="-25000" smtClean="0"/>
              <a:t>0</a:t>
            </a:r>
            <a:r>
              <a:rPr lang="sv-SE" smtClean="0"/>
              <a:t>n</a:t>
            </a:r>
            <a:r>
              <a:rPr lang="sv-SE" baseline="-25000" smtClean="0"/>
              <a:t>0</a:t>
            </a:r>
            <a:r>
              <a:rPr lang="sv-SE" smtClean="0"/>
              <a:t> = n</a:t>
            </a:r>
            <a:r>
              <a:rPr lang="sv-SE" baseline="-25000" smtClean="0"/>
              <a:t>i</a:t>
            </a:r>
            <a:r>
              <a:rPr lang="en-US" baseline="30000" smtClean="0"/>
              <a:t>2</a:t>
            </a:r>
          </a:p>
          <a:p>
            <a:pPr lvl="1"/>
            <a:r>
              <a:rPr lang="en-US" smtClean="0"/>
              <a:t>p</a:t>
            </a:r>
            <a:r>
              <a:rPr lang="en-US" baseline="-25000" smtClean="0"/>
              <a:t>0</a:t>
            </a:r>
            <a:r>
              <a:rPr lang="en-US" smtClean="0"/>
              <a:t>		: konsentrasi hole seimbang</a:t>
            </a:r>
          </a:p>
          <a:p>
            <a:pPr lvl="1"/>
            <a:r>
              <a:rPr lang="en-US" smtClean="0"/>
              <a:t>n</a:t>
            </a:r>
            <a:r>
              <a:rPr lang="en-US" baseline="-25000" smtClean="0"/>
              <a:t>0</a:t>
            </a:r>
            <a:r>
              <a:rPr lang="en-US" smtClean="0"/>
              <a:t> 		: konsentrasi elektron seimbang</a:t>
            </a:r>
          </a:p>
          <a:p>
            <a:pPr lvl="1"/>
            <a:r>
              <a:rPr lang="sv-SE" smtClean="0"/>
              <a:t>n</a:t>
            </a:r>
            <a:r>
              <a:rPr lang="sv-SE" baseline="-25000" smtClean="0"/>
              <a:t>i</a:t>
            </a:r>
            <a:r>
              <a:rPr lang="sv-SE" smtClean="0"/>
              <a:t> 		: kepadatan/ konsentrasi pembawa </a:t>
            </a:r>
            <a:r>
              <a:rPr lang="sv-SE" smtClean="0"/>
              <a:t>intrinsik</a:t>
            </a:r>
            <a:endParaRPr lang="en-US">
              <a:solidFill>
                <a:schemeClr val="tx1"/>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lnSpcReduction="10000"/>
          </a:bodyPr>
          <a:lstStyle/>
          <a:p>
            <a:r>
              <a:rPr lang="fi-FI" sz="2000" smtClean="0"/>
              <a:t>Pemberian sedikit campuran kimia pada kristal murni </a:t>
            </a:r>
            <a:r>
              <a:rPr lang="en-US" sz="2000" smtClean="0"/>
              <a:t>menghasilkan semikonduktor </a:t>
            </a:r>
            <a:r>
              <a:rPr lang="en-US" sz="2000" smtClean="0">
                <a:solidFill>
                  <a:srgbClr val="0070C0"/>
                </a:solidFill>
              </a:rPr>
              <a:t>ekstrinsik</a:t>
            </a:r>
          </a:p>
          <a:p>
            <a:endParaRPr lang="en-US" sz="2000" smtClean="0">
              <a:solidFill>
                <a:srgbClr val="0070C0"/>
              </a:solidFill>
            </a:endParaRPr>
          </a:p>
          <a:p>
            <a:r>
              <a:rPr lang="nb-NO" sz="2000" smtClean="0"/>
              <a:t>Konduktifitas elektris sebanding dengan konsentrasi </a:t>
            </a:r>
            <a:r>
              <a:rPr lang="en-US" sz="2000" smtClean="0">
                <a:solidFill>
                  <a:srgbClr val="FF0000"/>
                </a:solidFill>
              </a:rPr>
              <a:t>pembawa</a:t>
            </a:r>
            <a:r>
              <a:rPr lang="en-US" sz="2000" smtClean="0"/>
              <a:t> </a:t>
            </a:r>
            <a:r>
              <a:rPr lang="en-US" sz="2000" smtClean="0">
                <a:sym typeface="Wingdings" pitchFamily="2" charset="2"/>
              </a:rPr>
              <a:t></a:t>
            </a:r>
            <a:r>
              <a:rPr lang="en-US" sz="2000" smtClean="0"/>
              <a:t> </a:t>
            </a:r>
            <a:r>
              <a:rPr lang="en-US" sz="2000" smtClean="0"/>
              <a:t> </a:t>
            </a:r>
            <a:r>
              <a:rPr lang="en-US" sz="2000" smtClean="0"/>
              <a:t>    </a:t>
            </a:r>
            <a:r>
              <a:rPr lang="en-US" sz="2000" smtClean="0"/>
              <a:t>ada </a:t>
            </a:r>
            <a:r>
              <a:rPr lang="en-US" sz="2000" smtClean="0"/>
              <a:t>2 jenis bahan </a:t>
            </a:r>
            <a:r>
              <a:rPr lang="en-US" sz="2000" smtClean="0">
                <a:solidFill>
                  <a:srgbClr val="FF0000"/>
                </a:solidFill>
              </a:rPr>
              <a:t>pembawa</a:t>
            </a:r>
            <a:r>
              <a:rPr lang="en-US" sz="2000" smtClean="0"/>
              <a:t> muatan:</a:t>
            </a:r>
          </a:p>
          <a:p>
            <a:pPr lvl="1"/>
            <a:r>
              <a:rPr lang="en-US" sz="1800" smtClean="0">
                <a:solidFill>
                  <a:srgbClr val="FF0000"/>
                </a:solidFill>
              </a:rPr>
              <a:t>Pembawa</a:t>
            </a:r>
            <a:r>
              <a:rPr lang="en-US" sz="1800" smtClean="0"/>
              <a:t> mayoritas (</a:t>
            </a:r>
            <a:r>
              <a:rPr lang="en-US" sz="1800" i="1" smtClean="0"/>
              <a:t>majority carrier</a:t>
            </a:r>
            <a:r>
              <a:rPr lang="en-US" sz="1800" smtClean="0"/>
              <a:t>): elektron pada bahan tipe-</a:t>
            </a:r>
            <a:r>
              <a:rPr lang="en-US" sz="1800" i="1" smtClean="0"/>
              <a:t>n</a:t>
            </a:r>
            <a:r>
              <a:rPr lang="en-US" sz="1800" smtClean="0"/>
              <a:t> atau hole pada bahan tipe-</a:t>
            </a:r>
            <a:r>
              <a:rPr lang="en-US" sz="1800" i="1" smtClean="0"/>
              <a:t>p</a:t>
            </a:r>
          </a:p>
          <a:p>
            <a:pPr lvl="1"/>
            <a:r>
              <a:rPr lang="en-US" sz="1800" smtClean="0">
                <a:solidFill>
                  <a:srgbClr val="FF0000"/>
                </a:solidFill>
              </a:rPr>
              <a:t>Pembawa</a:t>
            </a:r>
            <a:r>
              <a:rPr lang="en-US" sz="1800" smtClean="0"/>
              <a:t> minoritas (</a:t>
            </a:r>
            <a:r>
              <a:rPr lang="en-US" sz="1800" i="1" smtClean="0"/>
              <a:t>minority carrier</a:t>
            </a:r>
            <a:r>
              <a:rPr lang="en-US" sz="1800" smtClean="0"/>
              <a:t>): hole pada bahan tipe-</a:t>
            </a:r>
            <a:r>
              <a:rPr lang="en-US" sz="1800" i="1" smtClean="0"/>
              <a:t>n</a:t>
            </a:r>
            <a:r>
              <a:rPr lang="en-US" sz="1800" smtClean="0"/>
              <a:t> atau elektron pada bahan </a:t>
            </a:r>
            <a:r>
              <a:rPr lang="en-US" sz="1800" smtClean="0"/>
              <a:t>tipe-</a:t>
            </a:r>
            <a:r>
              <a:rPr lang="en-US" sz="1800" i="1" smtClean="0"/>
              <a:t>p</a:t>
            </a:r>
          </a:p>
          <a:p>
            <a:pPr lvl="1"/>
            <a:endParaRPr lang="en-US" sz="1800" i="1" smtClean="0"/>
          </a:p>
          <a:p>
            <a:r>
              <a:rPr lang="en-US" sz="2000" smtClean="0"/>
              <a:t>Antara majority carrier dan minority carrier adalah selalu berkebalikan dilihat dari komponen yang berperan (elektron atau hole)</a:t>
            </a:r>
          </a:p>
          <a:p>
            <a:endParaRPr lang="en-US" sz="2000" smtClean="0"/>
          </a:p>
          <a:p>
            <a:r>
              <a:rPr lang="en-US" sz="2000" smtClean="0"/>
              <a:t>Operasi perangkat semikonduktor (LED dan Laser) secara umum didasarkan pada proses injeksi dan ekstraksi dari pembawa minoritas</a:t>
            </a:r>
            <a:endParaRPr lang="en-US" sz="2000"/>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pn Junction</a:t>
            </a:r>
            <a:endParaRPr lang="en-US"/>
          </a:p>
        </p:txBody>
      </p:sp>
      <p:pic>
        <p:nvPicPr>
          <p:cNvPr id="37891" name="Picture 3"/>
          <p:cNvPicPr>
            <a:picLocks noChangeAspect="1" noChangeArrowheads="1"/>
          </p:cNvPicPr>
          <p:nvPr/>
        </p:nvPicPr>
        <p:blipFill>
          <a:blip r:embed="rId2"/>
          <a:srcRect/>
          <a:stretch>
            <a:fillRect/>
          </a:stretch>
        </p:blipFill>
        <p:spPr bwMode="auto">
          <a:xfrm>
            <a:off x="5105400" y="1600200"/>
            <a:ext cx="3429000" cy="3501699"/>
          </a:xfrm>
          <a:prstGeom prst="rect">
            <a:avLst/>
          </a:prstGeom>
          <a:ln>
            <a:noFill/>
          </a:ln>
          <a:effectLst>
            <a:outerShdw blurRad="190500" algn="tl" rotWithShape="0">
              <a:srgbClr val="000000">
                <a:alpha val="70000"/>
              </a:srgbClr>
            </a:outerShdw>
          </a:effectLst>
        </p:spPr>
      </p:pic>
      <p:sp>
        <p:nvSpPr>
          <p:cNvPr id="6" name="Rectangle 5"/>
          <p:cNvSpPr/>
          <p:nvPr/>
        </p:nvSpPr>
        <p:spPr>
          <a:xfrm>
            <a:off x="4876800" y="5181600"/>
            <a:ext cx="3733800" cy="738664"/>
          </a:xfrm>
          <a:prstGeom prst="rect">
            <a:avLst/>
          </a:prstGeom>
        </p:spPr>
        <p:txBody>
          <a:bodyPr wrap="square">
            <a:spAutoFit/>
          </a:bodyPr>
          <a:lstStyle/>
          <a:p>
            <a:pPr algn="ctr"/>
            <a:r>
              <a:rPr lang="en-US" sz="1400" smtClean="0"/>
              <a:t>“Difusi (penyebaran) elektron melintasi pn junction menghasilkan </a:t>
            </a:r>
            <a:r>
              <a:rPr lang="it-IT" sz="1400" smtClean="0"/>
              <a:t>potensial barrier (medan elektrik) di daerah deplesi”</a:t>
            </a:r>
            <a:endParaRPr lang="en-US" sz="1400"/>
          </a:p>
        </p:txBody>
      </p:sp>
      <p:sp>
        <p:nvSpPr>
          <p:cNvPr id="7" name="TextBox 6"/>
          <p:cNvSpPr txBox="1"/>
          <p:nvPr/>
        </p:nvSpPr>
        <p:spPr>
          <a:xfrm>
            <a:off x="228600" y="1600200"/>
            <a:ext cx="4572000" cy="449071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lnSpc>
                <a:spcPct val="150000"/>
              </a:lnSpc>
            </a:pPr>
            <a:r>
              <a:rPr lang="en-US" sz="1200" smtClean="0"/>
              <a:t>Bahan </a:t>
            </a:r>
            <a:r>
              <a:rPr lang="en-US" sz="1200" i="1" smtClean="0">
                <a:solidFill>
                  <a:srgbClr val="0070C0"/>
                </a:solidFill>
              </a:rPr>
              <a:t>tipe n</a:t>
            </a:r>
            <a:r>
              <a:rPr lang="en-US" sz="1200" smtClean="0"/>
              <a:t> atau </a:t>
            </a:r>
            <a:r>
              <a:rPr lang="en-US" sz="1200" i="1" smtClean="0">
                <a:solidFill>
                  <a:srgbClr val="0070C0"/>
                </a:solidFill>
              </a:rPr>
              <a:t>tipe p</a:t>
            </a:r>
            <a:r>
              <a:rPr lang="en-US" sz="1200" smtClean="0"/>
              <a:t> masing-masing  berperan seperti sifat konduktor sehingga untuk membuat bahan bersifat semikonduktor maka yang dilakukan adalah menggabungkan kedua bahan tersebut menjadi satu struktur kristal  tersambung dan disebut sebagai </a:t>
            </a:r>
            <a:r>
              <a:rPr lang="en-US" sz="1200" i="1" smtClean="0">
                <a:solidFill>
                  <a:srgbClr val="FF0000"/>
                </a:solidFill>
              </a:rPr>
              <a:t>pn junction </a:t>
            </a:r>
            <a:r>
              <a:rPr lang="en-US" sz="1200" smtClean="0"/>
              <a:t>yang berperan dalam penggunaan karakteristik elektris dari perangkat semikonduktor  nantinya (LED dan Laser).  Ketika pembuatan </a:t>
            </a:r>
            <a:r>
              <a:rPr lang="en-US" sz="1200" i="1" smtClean="0"/>
              <a:t>pn junction</a:t>
            </a:r>
            <a:r>
              <a:rPr lang="en-US" sz="1200" smtClean="0"/>
              <a:t>, pada awalnya </a:t>
            </a:r>
            <a:r>
              <a:rPr lang="en-US" sz="1200" i="1" smtClean="0"/>
              <a:t>majority carrier</a:t>
            </a:r>
            <a:r>
              <a:rPr lang="en-US" sz="1200" smtClean="0"/>
              <a:t> menyebar dan menyeberangi daerah sambungan antara tipe </a:t>
            </a:r>
            <a:r>
              <a:rPr lang="en-US" sz="1200" i="1" smtClean="0">
                <a:solidFill>
                  <a:srgbClr val="0070C0"/>
                </a:solidFill>
              </a:rPr>
              <a:t>p</a:t>
            </a:r>
            <a:r>
              <a:rPr lang="en-US" sz="1200" smtClean="0"/>
              <a:t> dan tipe </a:t>
            </a:r>
            <a:r>
              <a:rPr lang="en-US" sz="1200" i="1" smtClean="0">
                <a:solidFill>
                  <a:srgbClr val="0070C0"/>
                </a:solidFill>
              </a:rPr>
              <a:t>n</a:t>
            </a:r>
            <a:r>
              <a:rPr lang="en-US" sz="1200" smtClean="0"/>
              <a:t> (</a:t>
            </a:r>
            <a:r>
              <a:rPr lang="en-US" sz="1200" smtClean="0">
                <a:sym typeface="Wingdings" pitchFamily="2" charset="2"/>
              </a:rPr>
              <a:t>terlihat di gambar </a:t>
            </a:r>
            <a:r>
              <a:rPr lang="en-US" sz="1200" smtClean="0"/>
              <a:t>). Hal ini menyebabkan elektron mengisi / berikatan dengan hole </a:t>
            </a:r>
            <a:r>
              <a:rPr lang="en-US" sz="1200" i="1" smtClean="0">
                <a:solidFill>
                  <a:srgbClr val="00B050"/>
                </a:solidFill>
              </a:rPr>
              <a:t>disisi p</a:t>
            </a:r>
            <a:r>
              <a:rPr lang="en-US" sz="1200" smtClean="0"/>
              <a:t> dan juga hole muncul </a:t>
            </a:r>
            <a:r>
              <a:rPr lang="en-US" sz="1200" i="1" smtClean="0">
                <a:solidFill>
                  <a:srgbClr val="00B050"/>
                </a:solidFill>
              </a:rPr>
              <a:t>di sisi n </a:t>
            </a:r>
            <a:r>
              <a:rPr lang="en-US" sz="1200" i="1" smtClean="0">
                <a:solidFill>
                  <a:schemeClr val="tx1"/>
                </a:solidFill>
              </a:rPr>
              <a:t> </a:t>
            </a:r>
            <a:r>
              <a:rPr lang="en-US" sz="1200" smtClean="0">
                <a:solidFill>
                  <a:schemeClr val="tx1"/>
                </a:solidFill>
              </a:rPr>
              <a:t>sehingga menghasilkan  medan elektrik (</a:t>
            </a:r>
            <a:r>
              <a:rPr lang="en-US" sz="1200" i="1" smtClean="0">
                <a:solidFill>
                  <a:schemeClr val="tx1"/>
                </a:solidFill>
              </a:rPr>
              <a:t>barrier potential </a:t>
            </a:r>
            <a:r>
              <a:rPr lang="en-US" sz="1200" smtClean="0">
                <a:solidFill>
                  <a:schemeClr val="tx1"/>
                </a:solidFill>
              </a:rPr>
              <a:t>)  di tengah-tengah pn junction yang disebut sebagai </a:t>
            </a:r>
            <a:r>
              <a:rPr lang="en-US" sz="1200" i="1" smtClean="0">
                <a:solidFill>
                  <a:srgbClr val="FF0000"/>
                </a:solidFill>
              </a:rPr>
              <a:t>depletion region</a:t>
            </a:r>
            <a:r>
              <a:rPr lang="en-US" sz="1200" smtClean="0">
                <a:solidFill>
                  <a:schemeClr val="tx1"/>
                </a:solidFill>
              </a:rPr>
              <a:t>.  Kemudian, pada daerah sambungan (</a:t>
            </a:r>
            <a:r>
              <a:rPr lang="en-US" sz="1200" i="1" smtClean="0">
                <a:solidFill>
                  <a:schemeClr val="tx1"/>
                </a:solidFill>
              </a:rPr>
              <a:t>depletion region</a:t>
            </a:r>
            <a:r>
              <a:rPr lang="en-US" sz="1200" smtClean="0">
                <a:solidFill>
                  <a:schemeClr val="tx1"/>
                </a:solidFill>
              </a:rPr>
              <a:t>)  sudah tidak terdapat lagi pergerakan carrier (</a:t>
            </a:r>
            <a:r>
              <a:rPr lang="en-US" sz="1200" i="1" smtClean="0">
                <a:solidFill>
                  <a:schemeClr val="tx1"/>
                </a:solidFill>
              </a:rPr>
              <a:t>majority carrier</a:t>
            </a:r>
            <a:r>
              <a:rPr lang="en-US" sz="1200" smtClean="0">
                <a:solidFill>
                  <a:schemeClr val="tx1"/>
                </a:solidFill>
              </a:rPr>
              <a:t>) karena elektron dan hole sudah terkunci dalam  satu struktur ikatan kovalen.</a:t>
            </a:r>
            <a:endParaRPr lang="en-US" sz="1200">
              <a:solidFill>
                <a:schemeClr val="tx1"/>
              </a:solidFill>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srcRect/>
          <a:stretch>
            <a:fillRect/>
          </a:stretch>
        </p:blipFill>
        <p:spPr bwMode="auto">
          <a:xfrm>
            <a:off x="4114800" y="2133600"/>
            <a:ext cx="4743578" cy="3063807"/>
          </a:xfrm>
          <a:prstGeom prst="rect">
            <a:avLst/>
          </a:prstGeom>
          <a:ln>
            <a:noFill/>
          </a:ln>
          <a:effectLst>
            <a:outerShdw blurRad="190500" algn="tl" rotWithShape="0">
              <a:srgbClr val="000000">
                <a:alpha val="70000"/>
              </a:srgbClr>
            </a:outerShdw>
          </a:effectLst>
        </p:spPr>
      </p:pic>
      <p:sp>
        <p:nvSpPr>
          <p:cNvPr id="5" name="Rectangle 4"/>
          <p:cNvSpPr/>
          <p:nvPr/>
        </p:nvSpPr>
        <p:spPr>
          <a:xfrm>
            <a:off x="3657600" y="5410200"/>
            <a:ext cx="5257800" cy="923330"/>
          </a:xfrm>
          <a:prstGeom prst="rect">
            <a:avLst/>
          </a:prstGeom>
        </p:spPr>
        <p:txBody>
          <a:bodyPr wrap="square">
            <a:spAutoFit/>
          </a:bodyPr>
          <a:lstStyle/>
          <a:p>
            <a:pPr algn="ctr"/>
            <a:r>
              <a:rPr lang="en-US" smtClean="0"/>
              <a:t>“Bias mundur (reverse bias) melebarkan daerah deplesi, tetapi memungkinkan pembawa minoritas (minority carrier) bergerak bebas”</a:t>
            </a:r>
            <a:endParaRPr lang="en-US"/>
          </a:p>
        </p:txBody>
      </p:sp>
      <p:sp>
        <p:nvSpPr>
          <p:cNvPr id="4" name="TextBox 3"/>
          <p:cNvSpPr txBox="1"/>
          <p:nvPr/>
        </p:nvSpPr>
        <p:spPr>
          <a:xfrm>
            <a:off x="304800" y="1612880"/>
            <a:ext cx="3657600" cy="34163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lnSpc>
                <a:spcPct val="150000"/>
              </a:lnSpc>
            </a:pPr>
            <a:r>
              <a:rPr lang="en-US" sz="1200" smtClean="0"/>
              <a:t>Ketika  eksternal baterai dicatu kedalam </a:t>
            </a:r>
            <a:r>
              <a:rPr lang="en-US" sz="1200" i="1" smtClean="0"/>
              <a:t>pn junction</a:t>
            </a:r>
            <a:r>
              <a:rPr lang="en-US" sz="1200" smtClean="0"/>
              <a:t> dengan kutub positif dihubungkan dengan material </a:t>
            </a:r>
            <a:r>
              <a:rPr lang="en-US" sz="1200" i="1" smtClean="0"/>
              <a:t>tipe n</a:t>
            </a:r>
            <a:r>
              <a:rPr lang="en-US" sz="1200" smtClean="0"/>
              <a:t> dan kutub negatif dihubungkan dengan material </a:t>
            </a:r>
            <a:r>
              <a:rPr lang="en-US" sz="1200" i="1" smtClean="0"/>
              <a:t>tipe p</a:t>
            </a:r>
            <a:r>
              <a:rPr lang="en-US" sz="1200" smtClean="0"/>
              <a:t> (seperti pada gambar) hubungan ini disebut sebagai </a:t>
            </a:r>
            <a:r>
              <a:rPr lang="en-US" sz="1200" i="1" smtClean="0">
                <a:solidFill>
                  <a:srgbClr val="0070C0"/>
                </a:solidFill>
              </a:rPr>
              <a:t>reverse bias</a:t>
            </a:r>
            <a:r>
              <a:rPr lang="en-US" sz="1200" smtClean="0"/>
              <a:t>. Akibat dari reverse bias ini adalah daerah deplesi semakin melebar baik di sisi </a:t>
            </a:r>
            <a:r>
              <a:rPr lang="en-US" sz="1200" i="1" smtClean="0"/>
              <a:t>(p) </a:t>
            </a:r>
            <a:r>
              <a:rPr lang="en-US" sz="1200" smtClean="0"/>
              <a:t>maupun </a:t>
            </a:r>
            <a:r>
              <a:rPr lang="en-US" sz="1200" i="1" smtClean="0"/>
              <a:t>(n)</a:t>
            </a:r>
            <a:r>
              <a:rPr lang="en-US" sz="1200" smtClean="0"/>
              <a:t> sehingga secara efektif mampu meningkatakan </a:t>
            </a:r>
            <a:r>
              <a:rPr lang="en-US" sz="1200" i="1" smtClean="0"/>
              <a:t>barrier potential </a:t>
            </a:r>
            <a:r>
              <a:rPr lang="en-US" sz="1200" smtClean="0"/>
              <a:t>dan mencegah </a:t>
            </a:r>
            <a:r>
              <a:rPr lang="en-US" sz="1200" i="1" smtClean="0">
                <a:solidFill>
                  <a:srgbClr val="FF0000"/>
                </a:solidFill>
              </a:rPr>
              <a:t>majority carrier  </a:t>
            </a:r>
            <a:r>
              <a:rPr lang="en-US" sz="1200" smtClean="0"/>
              <a:t>untuk melintasi daerah sambungan (</a:t>
            </a:r>
            <a:r>
              <a:rPr lang="en-US" sz="1200" i="1" smtClean="0"/>
              <a:t>pn junction</a:t>
            </a:r>
            <a:r>
              <a:rPr lang="en-US" sz="1200" smtClean="0"/>
              <a:t>), tetapi </a:t>
            </a:r>
            <a:r>
              <a:rPr lang="en-US" sz="1200" i="1" smtClean="0">
                <a:solidFill>
                  <a:srgbClr val="FF0000"/>
                </a:solidFill>
              </a:rPr>
              <a:t>minority carrier </a:t>
            </a:r>
            <a:r>
              <a:rPr lang="en-US" sz="1200" smtClean="0"/>
              <a:t>tetap bisa bergerak (melintasi) daerah sambungan. </a:t>
            </a:r>
            <a:endParaRPr lang="en-US" sz="1200"/>
          </a:p>
        </p:txBody>
      </p:sp>
      <p:sp>
        <p:nvSpPr>
          <p:cNvPr id="6" name="Slide Number Placeholder 5"/>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srcRect/>
          <a:stretch>
            <a:fillRect/>
          </a:stretch>
        </p:blipFill>
        <p:spPr bwMode="auto">
          <a:xfrm>
            <a:off x="3810000" y="2057400"/>
            <a:ext cx="4817626" cy="2856251"/>
          </a:xfrm>
          <a:prstGeom prst="rect">
            <a:avLst/>
          </a:prstGeom>
          <a:ln>
            <a:noFill/>
          </a:ln>
          <a:effectLst>
            <a:outerShdw blurRad="190500" algn="tl" rotWithShape="0">
              <a:srgbClr val="000000">
                <a:alpha val="70000"/>
              </a:srgbClr>
            </a:outerShdw>
          </a:effectLst>
        </p:spPr>
      </p:pic>
      <p:sp>
        <p:nvSpPr>
          <p:cNvPr id="5" name="Rectangle 4"/>
          <p:cNvSpPr/>
          <p:nvPr/>
        </p:nvSpPr>
        <p:spPr>
          <a:xfrm>
            <a:off x="3352800" y="5029200"/>
            <a:ext cx="5562600" cy="923330"/>
          </a:xfrm>
          <a:prstGeom prst="rect">
            <a:avLst/>
          </a:prstGeom>
        </p:spPr>
        <p:txBody>
          <a:bodyPr wrap="square">
            <a:spAutoFit/>
          </a:bodyPr>
          <a:lstStyle/>
          <a:p>
            <a:pPr algn="ctr"/>
            <a:r>
              <a:rPr lang="en-US" smtClean="0"/>
              <a:t>“Bias maju (</a:t>
            </a:r>
            <a:r>
              <a:rPr lang="en-US" i="1" smtClean="0"/>
              <a:t>forward bias</a:t>
            </a:r>
            <a:r>
              <a:rPr lang="en-US" smtClean="0"/>
              <a:t>) mengecilkan potensial barrier memungkinkan </a:t>
            </a:r>
            <a:r>
              <a:rPr lang="es-ES" smtClean="0"/>
              <a:t>pembawa mayoritas (majority carrier) berdifusi melintasi junction”</a:t>
            </a:r>
            <a:endParaRPr lang="en-US"/>
          </a:p>
        </p:txBody>
      </p:sp>
      <p:sp>
        <p:nvSpPr>
          <p:cNvPr id="4" name="TextBox 3"/>
          <p:cNvSpPr txBox="1"/>
          <p:nvPr/>
        </p:nvSpPr>
        <p:spPr>
          <a:xfrm>
            <a:off x="381000" y="1600200"/>
            <a:ext cx="3200400" cy="452431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lnSpc>
                <a:spcPct val="150000"/>
              </a:lnSpc>
            </a:pPr>
            <a:r>
              <a:rPr lang="en-US" sz="1200" smtClean="0"/>
              <a:t>Ketika </a:t>
            </a:r>
            <a:r>
              <a:rPr lang="en-US" sz="1200" i="1" smtClean="0">
                <a:solidFill>
                  <a:schemeClr val="tx1"/>
                </a:solidFill>
              </a:rPr>
              <a:t>pn junction </a:t>
            </a:r>
            <a:r>
              <a:rPr lang="en-US" sz="1200" smtClean="0"/>
              <a:t>dicatu dengan teknik </a:t>
            </a:r>
            <a:r>
              <a:rPr lang="en-US" sz="1200" i="1" smtClean="0">
                <a:solidFill>
                  <a:srgbClr val="FF0000"/>
                </a:solidFill>
              </a:rPr>
              <a:t>forward bias </a:t>
            </a:r>
            <a:r>
              <a:rPr lang="en-US" sz="1200" smtClean="0"/>
              <a:t>(terlihat seperti di gambar/ kebalikan dari reverse bias) magnitudo (nilai/ besaran) dari </a:t>
            </a:r>
            <a:r>
              <a:rPr lang="en-US" sz="1200" i="1" smtClean="0"/>
              <a:t>barrier potential </a:t>
            </a:r>
            <a:r>
              <a:rPr lang="en-US" sz="1200" smtClean="0"/>
              <a:t>menurun. Elektron di pita konduksi pada sisi </a:t>
            </a:r>
            <a:r>
              <a:rPr lang="en-US" sz="1200" i="1" smtClean="0"/>
              <a:t>(n) </a:t>
            </a:r>
            <a:r>
              <a:rPr lang="en-US" sz="1200" smtClean="0"/>
              <a:t>dan hole di pita valensi di sisi </a:t>
            </a:r>
            <a:r>
              <a:rPr lang="en-US" sz="1200" i="1" smtClean="0"/>
              <a:t>(p) </a:t>
            </a:r>
            <a:r>
              <a:rPr lang="en-US" sz="1200" smtClean="0"/>
              <a:t>(</a:t>
            </a:r>
            <a:r>
              <a:rPr lang="en-US" sz="1200" i="1" smtClean="0"/>
              <a:t>majority carrier</a:t>
            </a:r>
            <a:r>
              <a:rPr lang="en-US" sz="1200" smtClean="0"/>
              <a:t>) menyebar dan menyeberangi daerah sambungan. Dalam satu kali penyeberangan secara signifikan mampu meningkatkan konsentrasi </a:t>
            </a:r>
            <a:r>
              <a:rPr lang="en-US" sz="1200" i="1" smtClean="0"/>
              <a:t>minority carrier </a:t>
            </a:r>
            <a:r>
              <a:rPr lang="en-US" sz="1200" smtClean="0"/>
              <a:t> dan  kemudian </a:t>
            </a:r>
            <a:r>
              <a:rPr lang="en-US" sz="1200" i="1" smtClean="0"/>
              <a:t>minority carrier </a:t>
            </a:r>
            <a:r>
              <a:rPr lang="en-US" sz="1200" smtClean="0"/>
              <a:t>ini akan mengalami proses rekombinasi  dengan energi yang berasal dari </a:t>
            </a:r>
            <a:r>
              <a:rPr lang="en-US" sz="1200" i="1" smtClean="0"/>
              <a:t>majority carrier</a:t>
            </a:r>
            <a:r>
              <a:rPr lang="en-US" sz="1200" smtClean="0"/>
              <a:t>.  Rekombinasi dari </a:t>
            </a:r>
            <a:r>
              <a:rPr lang="en-US" sz="1200" i="1" smtClean="0"/>
              <a:t>minority carrier</a:t>
            </a:r>
            <a:r>
              <a:rPr lang="en-US" sz="1200" smtClean="0"/>
              <a:t> ini adalah mekanisme yang digunakan dalam proses pembangkitan radiasi optik</a:t>
            </a:r>
            <a:endParaRPr lang="en-US" sz="1200"/>
          </a:p>
        </p:txBody>
      </p:sp>
      <p:sp>
        <p:nvSpPr>
          <p:cNvPr id="6" name="Slide Number Placeholder 5"/>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smtClean="0"/>
              <a:t>Direct dan Indirect band gap</a:t>
            </a:r>
            <a:endParaRPr lang="en-US"/>
          </a:p>
        </p:txBody>
      </p:sp>
      <p:pic>
        <p:nvPicPr>
          <p:cNvPr id="40962" name="Picture 2"/>
          <p:cNvPicPr>
            <a:picLocks noChangeAspect="1" noChangeArrowheads="1"/>
          </p:cNvPicPr>
          <p:nvPr/>
        </p:nvPicPr>
        <p:blipFill>
          <a:blip r:embed="rId3"/>
          <a:srcRect/>
          <a:stretch>
            <a:fillRect/>
          </a:stretch>
        </p:blipFill>
        <p:spPr bwMode="auto">
          <a:xfrm>
            <a:off x="4038600" y="1676400"/>
            <a:ext cx="4267200" cy="3362808"/>
          </a:xfrm>
          <a:prstGeom prst="rect">
            <a:avLst/>
          </a:prstGeom>
          <a:ln>
            <a:noFill/>
          </a:ln>
          <a:effectLst>
            <a:outerShdw blurRad="190500" algn="tl" rotWithShape="0">
              <a:srgbClr val="000000">
                <a:alpha val="70000"/>
              </a:srgbClr>
            </a:outerShdw>
          </a:effectLst>
        </p:spPr>
      </p:pic>
      <p:sp>
        <p:nvSpPr>
          <p:cNvPr id="5" name="Rectangle 4"/>
          <p:cNvSpPr/>
          <p:nvPr/>
        </p:nvSpPr>
        <p:spPr>
          <a:xfrm>
            <a:off x="2971800" y="5181600"/>
            <a:ext cx="6324600" cy="923330"/>
          </a:xfrm>
          <a:prstGeom prst="rect">
            <a:avLst/>
          </a:prstGeom>
        </p:spPr>
        <p:txBody>
          <a:bodyPr wrap="square">
            <a:spAutoFit/>
          </a:bodyPr>
          <a:lstStyle/>
          <a:p>
            <a:pPr algn="ctr"/>
            <a:r>
              <a:rPr lang="en-US" smtClean="0"/>
              <a:t>“Rekombinasi elektron dan emisi photon yang berkaitan pada suatu bahan </a:t>
            </a:r>
            <a:r>
              <a:rPr lang="en-US" i="1" smtClean="0">
                <a:solidFill>
                  <a:srgbClr val="FF0000"/>
                </a:solidFill>
              </a:rPr>
              <a:t>direct-band-gap</a:t>
            </a:r>
            <a:r>
              <a:rPr lang="en-US" smtClean="0"/>
              <a:t> (elektron </a:t>
            </a:r>
            <a:r>
              <a:rPr lang="pl-PL" smtClean="0"/>
              <a:t>dan hole memiliki nilai momentum sama)</a:t>
            </a:r>
            <a:r>
              <a:rPr lang="en-US" smtClean="0"/>
              <a:t>”</a:t>
            </a:r>
            <a:endParaRPr lang="en-US"/>
          </a:p>
        </p:txBody>
      </p:sp>
      <p:sp>
        <p:nvSpPr>
          <p:cNvPr id="6" name="TextBox 5"/>
          <p:cNvSpPr txBox="1"/>
          <p:nvPr/>
        </p:nvSpPr>
        <p:spPr>
          <a:xfrm>
            <a:off x="228600" y="1753612"/>
            <a:ext cx="3657600" cy="304698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1600" smtClean="0"/>
              <a:t>Semikonduktor dapat diklasifikasikan menjadi dua jenis material yaitu </a:t>
            </a:r>
            <a:r>
              <a:rPr lang="en-US" sz="1600" i="1" smtClean="0"/>
              <a:t>direct-band-gap </a:t>
            </a:r>
            <a:r>
              <a:rPr lang="en-US" sz="1600" smtClean="0"/>
              <a:t>atau </a:t>
            </a:r>
            <a:r>
              <a:rPr lang="en-US" sz="1600" i="1" smtClean="0"/>
              <a:t>indirect-band-gap </a:t>
            </a:r>
            <a:r>
              <a:rPr lang="en-US" sz="1600" smtClean="0"/>
              <a:t>yang</a:t>
            </a:r>
            <a:r>
              <a:rPr lang="en-US" sz="1600" i="1" smtClean="0"/>
              <a:t>  </a:t>
            </a:r>
            <a:r>
              <a:rPr lang="en-US" sz="1600" smtClean="0"/>
              <a:t>ditentukan oleh  nilai band gap  sebagai fungsi dari momentum (</a:t>
            </a:r>
            <a:r>
              <a:rPr lang="en-US" sz="1600" i="1" smtClean="0"/>
              <a:t>k)</a:t>
            </a:r>
            <a:r>
              <a:rPr lang="en-US" sz="1600" smtClean="0"/>
              <a:t>.  Disebut sebagai </a:t>
            </a:r>
            <a:r>
              <a:rPr lang="en-US" sz="1600" i="1" smtClean="0">
                <a:solidFill>
                  <a:srgbClr val="FF0000"/>
                </a:solidFill>
              </a:rPr>
              <a:t>direct band gap </a:t>
            </a:r>
            <a:r>
              <a:rPr lang="en-US" sz="1600" smtClean="0"/>
              <a:t>material karena proses rekombinasi </a:t>
            </a:r>
            <a:r>
              <a:rPr lang="en-US" sz="1200" smtClean="0">
                <a:solidFill>
                  <a:srgbClr val="0070C0"/>
                </a:solidFill>
              </a:rPr>
              <a:t>(</a:t>
            </a:r>
            <a:r>
              <a:rPr lang="en-US" sz="1200" i="1" smtClean="0">
                <a:solidFill>
                  <a:srgbClr val="0070C0"/>
                </a:solidFill>
              </a:rPr>
              <a:t>turunnya elektron dari pita konduksi ke valensi dan memancarkan energi photon</a:t>
            </a:r>
            <a:r>
              <a:rPr lang="en-US" sz="1600" smtClean="0">
                <a:solidFill>
                  <a:srgbClr val="0070C0"/>
                </a:solidFill>
              </a:rPr>
              <a:t>) </a:t>
            </a:r>
            <a:r>
              <a:rPr lang="en-US" sz="1600" smtClean="0"/>
              <a:t>bisa berjalan secara langsung  akibat elektron dan hole memiliki momentum yang sama</a:t>
            </a:r>
            <a:endParaRPr lang="en-US" sz="1600"/>
          </a:p>
        </p:txBody>
      </p:sp>
      <p:sp>
        <p:nvSpPr>
          <p:cNvPr id="7" name="Slide Number Placeholder 6"/>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srcRect/>
          <a:stretch>
            <a:fillRect/>
          </a:stretch>
        </p:blipFill>
        <p:spPr bwMode="auto">
          <a:xfrm>
            <a:off x="3143250" y="1752600"/>
            <a:ext cx="5467350" cy="3447878"/>
          </a:xfrm>
          <a:prstGeom prst="rect">
            <a:avLst/>
          </a:prstGeom>
          <a:ln>
            <a:noFill/>
          </a:ln>
          <a:effectLst>
            <a:outerShdw blurRad="190500" algn="tl" rotWithShape="0">
              <a:srgbClr val="000000">
                <a:alpha val="70000"/>
              </a:srgbClr>
            </a:outerShdw>
          </a:effectLst>
        </p:spPr>
      </p:pic>
      <p:sp>
        <p:nvSpPr>
          <p:cNvPr id="5" name="Rectangle 4"/>
          <p:cNvSpPr/>
          <p:nvPr/>
        </p:nvSpPr>
        <p:spPr>
          <a:xfrm>
            <a:off x="2514600" y="5410200"/>
            <a:ext cx="6400800" cy="923330"/>
          </a:xfrm>
          <a:prstGeom prst="rect">
            <a:avLst/>
          </a:prstGeom>
        </p:spPr>
        <p:txBody>
          <a:bodyPr wrap="square">
            <a:spAutoFit/>
          </a:bodyPr>
          <a:lstStyle/>
          <a:p>
            <a:pPr algn="ctr"/>
            <a:r>
              <a:rPr lang="en-US" smtClean="0"/>
              <a:t>Rekombinasi elektron pada suatu bahan </a:t>
            </a:r>
            <a:r>
              <a:rPr lang="en-US" i="1" smtClean="0">
                <a:solidFill>
                  <a:srgbClr val="FF0000"/>
                </a:solidFill>
              </a:rPr>
              <a:t>indirect-band-gap</a:t>
            </a:r>
          </a:p>
          <a:p>
            <a:pPr algn="ctr"/>
            <a:r>
              <a:rPr lang="en-US" smtClean="0"/>
              <a:t>(elektron dan hole memiliki nilai momentum berbeda)</a:t>
            </a:r>
          </a:p>
          <a:p>
            <a:pPr algn="ctr"/>
            <a:r>
              <a:rPr lang="en-US" smtClean="0"/>
              <a:t>membutuhkan energi E</a:t>
            </a:r>
            <a:r>
              <a:rPr lang="en-US" baseline="-25000" smtClean="0"/>
              <a:t>ph</a:t>
            </a:r>
            <a:r>
              <a:rPr lang="en-US" smtClean="0"/>
              <a:t> dan momentum k</a:t>
            </a:r>
            <a:r>
              <a:rPr lang="en-US" baseline="-25000" smtClean="0"/>
              <a:t>ph</a:t>
            </a:r>
            <a:endParaRPr lang="en-US" baseline="-25000"/>
          </a:p>
        </p:txBody>
      </p:sp>
      <p:sp>
        <p:nvSpPr>
          <p:cNvPr id="4" name="TextBox 3"/>
          <p:cNvSpPr txBox="1"/>
          <p:nvPr/>
        </p:nvSpPr>
        <p:spPr>
          <a:xfrm>
            <a:off x="304800" y="1828800"/>
            <a:ext cx="2590800" cy="35394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smtClean="0"/>
              <a:t>Disebut </a:t>
            </a:r>
            <a:r>
              <a:rPr lang="en-US" sz="1400" i="1" smtClean="0">
                <a:solidFill>
                  <a:srgbClr val="FF0000"/>
                </a:solidFill>
              </a:rPr>
              <a:t>indirect band gap </a:t>
            </a:r>
            <a:r>
              <a:rPr lang="en-US" sz="1400" smtClean="0"/>
              <a:t>material karena  energi di pita konduksi  minimum sedangkan di pita valensi maksimum dan keduanya memiliki nilai momentum yang berbeda sehingga untuk terjadinya proses rekombinasi  </a:t>
            </a:r>
            <a:r>
              <a:rPr lang="en-US" sz="1400" smtClean="0">
                <a:solidFill>
                  <a:srgbClr val="0070C0"/>
                </a:solidFill>
              </a:rPr>
              <a:t>tidak bisa berjalan secara langsung</a:t>
            </a:r>
            <a:r>
              <a:rPr lang="en-US" sz="1400" smtClean="0"/>
              <a:t>, harus melibatkan partikel ketiga  yangberfungsi untuk memperbaiki nilai momentumnya tersebut agar rekombinasi bisa berlangsung. Partikel yangberperan tersebut adalah </a:t>
            </a:r>
            <a:r>
              <a:rPr lang="en-US" sz="1400" smtClean="0">
                <a:solidFill>
                  <a:srgbClr val="00B050"/>
                </a:solidFill>
              </a:rPr>
              <a:t>phonon</a:t>
            </a:r>
            <a:endParaRPr lang="en-US" sz="1400">
              <a:solidFill>
                <a:srgbClr val="00B05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Fabrikasi Semikonduktor</a:t>
            </a:r>
            <a:endParaRPr lang="en-US"/>
          </a:p>
        </p:txBody>
      </p:sp>
      <p:sp>
        <p:nvSpPr>
          <p:cNvPr id="5" name="TextBox 4"/>
          <p:cNvSpPr txBox="1"/>
          <p:nvPr/>
        </p:nvSpPr>
        <p:spPr>
          <a:xfrm>
            <a:off x="228600" y="1447800"/>
            <a:ext cx="2743200" cy="532171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lnSpc>
                <a:spcPct val="150000"/>
              </a:lnSpc>
            </a:pPr>
            <a:r>
              <a:rPr lang="en-US" sz="1200" smtClean="0"/>
              <a:t>Pada fabrikasi peralatan/ bahan semikonduktor (kristal), struktur kristalnya bisa terdiri dari lebih dari satu jenis material sehingga proses penyusunan-nya harus melalui perhitungan yang sangat hati-hati. Struktur kristal bisa terdiri dari single atom (ex: Si, Ge) atau group atom (ex: InP, GaP GaAs) yang polanya harus tersusun dengan jarak yang presisi. Pola penyusunan atom yang berulang sehingga bisa membentuk kristal itu disebut sebagai </a:t>
            </a:r>
            <a:r>
              <a:rPr lang="en-US" sz="1200" i="1" smtClean="0">
                <a:solidFill>
                  <a:srgbClr val="FF0000"/>
                </a:solidFill>
              </a:rPr>
              <a:t>lattice </a:t>
            </a:r>
            <a:r>
              <a:rPr lang="en-US" sz="1200" smtClean="0"/>
              <a:t>dan jarak (spasi) antar atom atau group atom disebut sebagai</a:t>
            </a:r>
            <a:r>
              <a:rPr lang="en-US" sz="1200" i="1" smtClean="0">
                <a:solidFill>
                  <a:srgbClr val="FF0000"/>
                </a:solidFill>
              </a:rPr>
              <a:t> lattice spacing</a:t>
            </a:r>
            <a:r>
              <a:rPr lang="en-US" sz="1200" i="1" smtClean="0"/>
              <a:t>/</a:t>
            </a:r>
            <a:r>
              <a:rPr lang="en-US" sz="1200" i="1" smtClean="0">
                <a:solidFill>
                  <a:srgbClr val="FF0000"/>
                </a:solidFill>
              </a:rPr>
              <a:t> lattice constant. </a:t>
            </a:r>
            <a:r>
              <a:rPr lang="en-US" sz="1200" smtClean="0"/>
              <a:t>Spasi antar atom/ group atom itu berjarak sekitar  kurang dari 10 A</a:t>
            </a:r>
            <a:r>
              <a:rPr lang="en-US" sz="1200" baseline="30000" smtClean="0"/>
              <a:t>o</a:t>
            </a:r>
            <a:r>
              <a:rPr lang="en-US" sz="1200" smtClean="0"/>
              <a:t> (angstroms ), </a:t>
            </a:r>
          </a:p>
          <a:p>
            <a:pPr algn="just">
              <a:lnSpc>
                <a:spcPct val="150000"/>
              </a:lnSpc>
            </a:pPr>
            <a:r>
              <a:rPr lang="en-US" sz="1200" i="1" smtClean="0">
                <a:solidFill>
                  <a:srgbClr val="002060"/>
                </a:solidFill>
              </a:rPr>
              <a:t>note (1 A</a:t>
            </a:r>
            <a:r>
              <a:rPr lang="en-US" sz="1200" i="1" baseline="30000" smtClean="0">
                <a:solidFill>
                  <a:srgbClr val="002060"/>
                </a:solidFill>
              </a:rPr>
              <a:t>o</a:t>
            </a:r>
            <a:r>
              <a:rPr lang="en-US" sz="1200" i="1" smtClean="0">
                <a:solidFill>
                  <a:srgbClr val="002060"/>
                </a:solidFill>
              </a:rPr>
              <a:t> = 10</a:t>
            </a:r>
            <a:r>
              <a:rPr lang="en-US" sz="1200" i="1" baseline="30000" smtClean="0">
                <a:solidFill>
                  <a:srgbClr val="002060"/>
                </a:solidFill>
              </a:rPr>
              <a:t>-10 </a:t>
            </a:r>
            <a:r>
              <a:rPr lang="en-US" sz="1200" i="1" smtClean="0">
                <a:solidFill>
                  <a:srgbClr val="002060"/>
                </a:solidFill>
              </a:rPr>
              <a:t>m)</a:t>
            </a:r>
            <a:endParaRPr lang="en-US" sz="1200" i="1">
              <a:solidFill>
                <a:srgbClr val="002060"/>
              </a:solidFill>
            </a:endParaRPr>
          </a:p>
        </p:txBody>
      </p:sp>
      <p:pic>
        <p:nvPicPr>
          <p:cNvPr id="1027" name="Picture 3"/>
          <p:cNvPicPr>
            <a:picLocks noChangeAspect="1" noChangeArrowheads="1"/>
          </p:cNvPicPr>
          <p:nvPr/>
        </p:nvPicPr>
        <p:blipFill>
          <a:blip r:embed="rId2"/>
          <a:srcRect/>
          <a:stretch>
            <a:fillRect/>
          </a:stretch>
        </p:blipFill>
        <p:spPr bwMode="auto">
          <a:xfrm>
            <a:off x="3124200" y="1849370"/>
            <a:ext cx="5791200" cy="3179830"/>
          </a:xfrm>
          <a:prstGeom prst="rect">
            <a:avLst/>
          </a:prstGeom>
          <a:ln>
            <a:noFill/>
          </a:ln>
          <a:effectLst>
            <a:outerShdw blurRad="190500" algn="tl" rotWithShape="0">
              <a:srgbClr val="000000">
                <a:alpha val="70000"/>
              </a:srgbClr>
            </a:outerShdw>
          </a:effectLst>
        </p:spPr>
      </p:pic>
      <p:cxnSp>
        <p:nvCxnSpPr>
          <p:cNvPr id="8" name="Curved Connector 7"/>
          <p:cNvCxnSpPr/>
          <p:nvPr/>
        </p:nvCxnSpPr>
        <p:spPr>
          <a:xfrm rot="5400000">
            <a:off x="5638800" y="4800600"/>
            <a:ext cx="304800" cy="304800"/>
          </a:xfrm>
          <a:prstGeom prst="curved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200400" y="5171182"/>
            <a:ext cx="5638800" cy="1077218"/>
          </a:xfrm>
          <a:prstGeom prst="rect">
            <a:avLst/>
          </a:prstGeom>
          <a:noFill/>
        </p:spPr>
        <p:txBody>
          <a:bodyPr wrap="square" rtlCol="0">
            <a:spAutoFit/>
          </a:bodyPr>
          <a:lstStyle/>
          <a:p>
            <a:pPr algn="ctr"/>
            <a:r>
              <a:rPr lang="en-US" sz="1600" smtClean="0"/>
              <a:t>Grafik yang menunjukan hubungan antara </a:t>
            </a:r>
            <a:r>
              <a:rPr lang="en-US" sz="1600" i="1" smtClean="0">
                <a:solidFill>
                  <a:srgbClr val="0070C0"/>
                </a:solidFill>
              </a:rPr>
              <a:t>bandgap energy </a:t>
            </a:r>
            <a:r>
              <a:rPr lang="en-US" sz="1600" smtClean="0"/>
              <a:t>dan </a:t>
            </a:r>
            <a:r>
              <a:rPr lang="en-US" sz="1600" i="1" smtClean="0">
                <a:solidFill>
                  <a:srgbClr val="0070C0"/>
                </a:solidFill>
              </a:rPr>
              <a:t>wavelength</a:t>
            </a:r>
            <a:r>
              <a:rPr lang="en-US" sz="1600" smtClean="0"/>
              <a:t> dengan </a:t>
            </a:r>
            <a:r>
              <a:rPr lang="en-US" sz="1600" i="1" smtClean="0">
                <a:solidFill>
                  <a:srgbClr val="0070C0"/>
                </a:solidFill>
              </a:rPr>
              <a:t>lattice constant </a:t>
            </a:r>
            <a:r>
              <a:rPr lang="en-US" sz="1600" smtClean="0"/>
              <a:t>pada suhu 300 K. Garis putus-putus vertikal menunjukan nilai </a:t>
            </a:r>
            <a:r>
              <a:rPr lang="en-US" sz="1600" i="1" smtClean="0"/>
              <a:t>lattice contant </a:t>
            </a:r>
            <a:r>
              <a:rPr lang="en-US" sz="1600" smtClean="0"/>
              <a:t>yang sama (</a:t>
            </a:r>
            <a:r>
              <a:rPr lang="en-US" sz="1600" i="1" smtClean="0"/>
              <a:t>matched</a:t>
            </a:r>
            <a:r>
              <a:rPr lang="en-US" sz="1600" smtClean="0"/>
              <a:t>) antara GaAs dengan (Al</a:t>
            </a:r>
            <a:r>
              <a:rPr lang="en-US" sz="1600" baseline="-25000" smtClean="0"/>
              <a:t>x</a:t>
            </a:r>
            <a:r>
              <a:rPr lang="en-US" sz="1600" smtClean="0"/>
              <a:t>Ga</a:t>
            </a:r>
            <a:r>
              <a:rPr lang="en-US" sz="1600" baseline="-25000" smtClean="0"/>
              <a:t>1-x</a:t>
            </a:r>
            <a:r>
              <a:rPr lang="en-US" sz="1600" smtClean="0"/>
              <a:t>)</a:t>
            </a:r>
            <a:r>
              <a:rPr lang="en-US" sz="1600" baseline="-25000" smtClean="0"/>
              <a:t>0.5</a:t>
            </a:r>
            <a:r>
              <a:rPr lang="en-US" sz="1600" smtClean="0"/>
              <a:t>In</a:t>
            </a:r>
            <a:r>
              <a:rPr lang="en-US" sz="1600" baseline="-25000" smtClean="0"/>
              <a:t>0.5</a:t>
            </a:r>
            <a:r>
              <a:rPr lang="en-US" sz="1600" smtClean="0"/>
              <a:t>P</a:t>
            </a:r>
            <a:endParaRPr lang="en-US" sz="1600"/>
          </a:p>
        </p:txBody>
      </p:sp>
      <p:sp>
        <p:nvSpPr>
          <p:cNvPr id="7" name="Slide Number Placeholder 6"/>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Overview</a:t>
            </a:r>
            <a:endParaRPr lang="en-US"/>
          </a:p>
        </p:txBody>
      </p:sp>
      <p:sp>
        <p:nvSpPr>
          <p:cNvPr id="3" name="Content Placeholder 2"/>
          <p:cNvSpPr>
            <a:spLocks noGrp="1"/>
          </p:cNvSpPr>
          <p:nvPr>
            <p:ph sz="quarter" idx="1"/>
          </p:nvPr>
        </p:nvSpPr>
        <p:spPr>
          <a:xfrm>
            <a:off x="152400" y="1527048"/>
            <a:ext cx="8842248" cy="4572000"/>
          </a:xfrm>
        </p:spPr>
        <p:txBody>
          <a:bodyPr>
            <a:normAutofit fontScale="92500" lnSpcReduction="10000"/>
          </a:bodyPr>
          <a:lstStyle/>
          <a:p>
            <a:r>
              <a:rPr lang="en-US" smtClean="0"/>
              <a:t>Sumber cahaya yang digunakan untuk komunikasi fiber optik adalah struktur </a:t>
            </a:r>
            <a:r>
              <a:rPr lang="en-US" i="1" smtClean="0"/>
              <a:t>heterojunction</a:t>
            </a:r>
            <a:r>
              <a:rPr lang="en-US" smtClean="0"/>
              <a:t> semikonduktor (</a:t>
            </a:r>
            <a:r>
              <a:rPr lang="en-US" i="1" smtClean="0">
                <a:solidFill>
                  <a:srgbClr val="0070C0"/>
                </a:solidFill>
              </a:rPr>
              <a:t>Laser Diodes </a:t>
            </a:r>
            <a:r>
              <a:rPr lang="en-US" smtClean="0"/>
              <a:t>dan </a:t>
            </a:r>
            <a:r>
              <a:rPr lang="en-US" i="1" smtClean="0">
                <a:solidFill>
                  <a:srgbClr val="0070C0"/>
                </a:solidFill>
              </a:rPr>
              <a:t>LEDs</a:t>
            </a:r>
            <a:r>
              <a:rPr lang="en-US" smtClean="0"/>
              <a:t>)</a:t>
            </a:r>
          </a:p>
          <a:p>
            <a:r>
              <a:rPr lang="en-US" i="1" smtClean="0"/>
              <a:t>Heterojunction</a:t>
            </a:r>
            <a:r>
              <a:rPr lang="en-US" smtClean="0"/>
              <a:t> tersusun dari gabungan  antara dua material semikonduktor yang terpisah oleh </a:t>
            </a:r>
            <a:r>
              <a:rPr lang="en-US" i="1" smtClean="0"/>
              <a:t>band gap energy</a:t>
            </a:r>
          </a:p>
          <a:p>
            <a:r>
              <a:rPr lang="en-US" smtClean="0"/>
              <a:t>Laser dan LED cocok untuk sistem transmisi fiber karena</a:t>
            </a:r>
          </a:p>
          <a:p>
            <a:pPr lvl="1"/>
            <a:r>
              <a:rPr lang="en-US" smtClean="0"/>
              <a:t>Memiliki output power yang dapat digunakan untuk  berbagai  aplikasi</a:t>
            </a:r>
          </a:p>
          <a:p>
            <a:pPr lvl="1"/>
            <a:r>
              <a:rPr lang="en-US" smtClean="0"/>
              <a:t>Output powernya dapat dimodulasi oleh arus masuk yang bervariasi secara langsung</a:t>
            </a:r>
          </a:p>
          <a:p>
            <a:pPr lvl="1"/>
            <a:r>
              <a:rPr lang="en-US" smtClean="0"/>
              <a:t>Memiliki efisiensi yang tinggi</a:t>
            </a:r>
          </a:p>
          <a:p>
            <a:pPr lvl="1"/>
            <a:r>
              <a:rPr lang="en-US" smtClean="0"/>
              <a:t>Karakteristik dari dimensinya yang sesuai dengan fiber optik</a:t>
            </a:r>
          </a:p>
          <a:p>
            <a:endParaRPr lang="en-US" i="1"/>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smtClean="0">
                <a:solidFill>
                  <a:srgbClr val="FF0000"/>
                </a:solidFill>
              </a:rPr>
              <a:t>L</a:t>
            </a:r>
            <a:r>
              <a:rPr lang="en-US" smtClean="0"/>
              <a:t>ight –</a:t>
            </a:r>
            <a:r>
              <a:rPr lang="en-US" smtClean="0">
                <a:solidFill>
                  <a:srgbClr val="FF0000"/>
                </a:solidFill>
              </a:rPr>
              <a:t>e</a:t>
            </a:r>
            <a:r>
              <a:rPr lang="en-US" smtClean="0"/>
              <a:t>mitting </a:t>
            </a:r>
            <a:r>
              <a:rPr lang="en-US" smtClean="0">
                <a:solidFill>
                  <a:srgbClr val="FF0000"/>
                </a:solidFill>
              </a:rPr>
              <a:t>d</a:t>
            </a:r>
            <a:r>
              <a:rPr lang="en-US" smtClean="0"/>
              <a:t>iodes</a:t>
            </a:r>
            <a:endParaRPr lang="en-US"/>
          </a:p>
        </p:txBody>
      </p:sp>
      <p:sp>
        <p:nvSpPr>
          <p:cNvPr id="3" name="Title 2"/>
          <p:cNvSpPr>
            <a:spLocks noGrp="1"/>
          </p:cNvSpPr>
          <p:nvPr>
            <p:ph type="title"/>
          </p:nvPr>
        </p:nvSpPr>
        <p:spPr/>
        <p:txBody>
          <a:bodyPr/>
          <a:lstStyle/>
          <a:p>
            <a:r>
              <a:rPr lang="en-US" smtClean="0">
                <a:solidFill>
                  <a:schemeClr val="tx1">
                    <a:lumMod val="75000"/>
                    <a:lumOff val="25000"/>
                  </a:schemeClr>
                </a:solidFill>
              </a:rPr>
              <a:t>LEDs</a:t>
            </a:r>
            <a:endParaRPr lang="en-US">
              <a:solidFill>
                <a:schemeClr val="tx1">
                  <a:lumMod val="75000"/>
                  <a:lumOff val="2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Pembangkitan Cahaya</a:t>
            </a:r>
            <a:endParaRPr lang="en-US"/>
          </a:p>
        </p:txBody>
      </p:sp>
      <p:sp>
        <p:nvSpPr>
          <p:cNvPr id="3" name="Content Placeholder 2"/>
          <p:cNvSpPr>
            <a:spLocks noGrp="1"/>
          </p:cNvSpPr>
          <p:nvPr>
            <p:ph sz="quarter" idx="1"/>
          </p:nvPr>
        </p:nvSpPr>
        <p:spPr/>
        <p:txBody>
          <a:bodyPr>
            <a:normAutofit/>
          </a:bodyPr>
          <a:lstStyle/>
          <a:p>
            <a:r>
              <a:rPr lang="en-US" smtClean="0"/>
              <a:t>Forward-bias </a:t>
            </a:r>
            <a:r>
              <a:rPr lang="en-US" i="1" smtClean="0"/>
              <a:t>pn junction</a:t>
            </a:r>
          </a:p>
          <a:p>
            <a:pPr lvl="1"/>
            <a:r>
              <a:rPr lang="nn-NO" smtClean="0"/>
              <a:t>Doping lebih banyak daripada dioda elektronik</a:t>
            </a:r>
          </a:p>
          <a:p>
            <a:pPr lvl="1"/>
            <a:r>
              <a:rPr lang="sv-SE" smtClean="0"/>
              <a:t>Tambahan fitur untuk menahan pembawa muatan </a:t>
            </a:r>
            <a:r>
              <a:rPr lang="en-US" smtClean="0"/>
              <a:t>dan medan cahaya</a:t>
            </a:r>
          </a:p>
          <a:p>
            <a:r>
              <a:rPr lang="en-US" smtClean="0"/>
              <a:t>Pembangkitan cahaya</a:t>
            </a:r>
          </a:p>
          <a:p>
            <a:pPr lvl="1"/>
            <a:r>
              <a:rPr lang="en-US" smtClean="0"/>
              <a:t>Rekombinasi radiatip elektron dan hole</a:t>
            </a:r>
          </a:p>
          <a:p>
            <a:pPr lvl="1"/>
            <a:r>
              <a:rPr lang="en-US" smtClean="0"/>
              <a:t>Rekombinasi radiatip dan nonradiatip</a:t>
            </a:r>
          </a:p>
          <a:p>
            <a:pPr lvl="2"/>
            <a:r>
              <a:rPr lang="en-US" smtClean="0"/>
              <a:t>Efisiensi meningkat dgn membanjiri wilayah pembangkitan cahaya dgn ...</a:t>
            </a:r>
          </a:p>
          <a:p>
            <a:pPr lvl="3"/>
            <a:r>
              <a:rPr lang="fi-FI" smtClean="0"/>
              <a:t>Pembawa muatan kerapatan tinggi dan...</a:t>
            </a:r>
          </a:p>
          <a:p>
            <a:pPr lvl="3"/>
            <a:r>
              <a:rPr lang="en-US" smtClean="0"/>
              <a:t>Cahaya berdaya tinggi</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t>
            </a:r>
            <a:endParaRPr lang="en-US"/>
          </a:p>
        </p:txBody>
      </p:sp>
      <p:sp>
        <p:nvSpPr>
          <p:cNvPr id="3" name="Content Placeholder 2"/>
          <p:cNvSpPr>
            <a:spLocks noGrp="1"/>
          </p:cNvSpPr>
          <p:nvPr>
            <p:ph sz="quarter" idx="1"/>
          </p:nvPr>
        </p:nvSpPr>
        <p:spPr>
          <a:xfrm>
            <a:off x="457200" y="1447800"/>
            <a:ext cx="5867400" cy="4876800"/>
          </a:xfrm>
        </p:spPr>
        <p:txBody>
          <a:bodyPr>
            <a:normAutofit fontScale="92500" lnSpcReduction="10000"/>
          </a:bodyPr>
          <a:lstStyle/>
          <a:p>
            <a:r>
              <a:rPr lang="en-US" sz="1800" smtClean="0"/>
              <a:t>Forward-biased pn junction</a:t>
            </a:r>
          </a:p>
          <a:p>
            <a:pPr lvl="1"/>
            <a:r>
              <a:rPr lang="en-US" sz="1500" smtClean="0"/>
              <a:t>Hole diinjeksikan ke material n</a:t>
            </a:r>
          </a:p>
          <a:p>
            <a:pPr lvl="1"/>
            <a:r>
              <a:rPr lang="en-US" sz="1500" smtClean="0"/>
              <a:t>Elektron diinjeksikan ke material p</a:t>
            </a:r>
          </a:p>
          <a:p>
            <a:r>
              <a:rPr lang="en-US" sz="1800" smtClean="0"/>
              <a:t>Carrier rekombinasi dengan mayoritas</a:t>
            </a:r>
          </a:p>
          <a:p>
            <a:pPr lvl="1"/>
            <a:r>
              <a:rPr lang="en-US" sz="1800" smtClean="0"/>
              <a:t> </a:t>
            </a:r>
            <a:r>
              <a:rPr lang="en-US" sz="1500" smtClean="0"/>
              <a:t>carrier dekat junction</a:t>
            </a:r>
          </a:p>
          <a:p>
            <a:r>
              <a:rPr lang="en-US" sz="1800" smtClean="0"/>
              <a:t>Energi dilepas ≈ material bandgap</a:t>
            </a:r>
          </a:p>
          <a:p>
            <a:r>
              <a:rPr lang="en-US" sz="1800" smtClean="0"/>
              <a:t>Energi Eg</a:t>
            </a:r>
          </a:p>
          <a:p>
            <a:pPr lvl="1"/>
            <a:r>
              <a:rPr lang="en-US" sz="1500" smtClean="0"/>
              <a:t>Jika radiatip, </a:t>
            </a:r>
            <a:r>
              <a:rPr lang="nn-NO" sz="1500" smtClean="0"/>
              <a:t>f ≈ Eg /h</a:t>
            </a:r>
            <a:endParaRPr lang="en-US" sz="1500" smtClean="0"/>
          </a:p>
          <a:p>
            <a:pPr>
              <a:buFont typeface="Arial" pitchFamily="34" charset="0"/>
              <a:buChar char="•"/>
            </a:pPr>
            <a:r>
              <a:rPr lang="en-US" sz="1800" smtClean="0"/>
              <a:t>Transisi Radiatip</a:t>
            </a:r>
          </a:p>
          <a:p>
            <a:pPr lvl="1">
              <a:buFont typeface="Arial" pitchFamily="34" charset="0"/>
              <a:buChar char="•"/>
            </a:pPr>
            <a:r>
              <a:rPr lang="en-US" sz="1800" smtClean="0"/>
              <a:t>Emisi </a:t>
            </a:r>
            <a:r>
              <a:rPr lang="en-US" sz="1800" i="1" smtClean="0"/>
              <a:t>Spontan:</a:t>
            </a:r>
          </a:p>
          <a:p>
            <a:pPr lvl="2"/>
            <a:r>
              <a:rPr lang="en-US" sz="1500" smtClean="0"/>
              <a:t>Tidak koheren</a:t>
            </a:r>
          </a:p>
          <a:p>
            <a:pPr lvl="2"/>
            <a:r>
              <a:rPr lang="en-US" sz="1500" smtClean="0"/>
              <a:t>Polarisasi Random</a:t>
            </a:r>
          </a:p>
          <a:p>
            <a:pPr lvl="2"/>
            <a:r>
              <a:rPr lang="en-US" sz="1500" smtClean="0"/>
              <a:t>Arah Random</a:t>
            </a:r>
          </a:p>
          <a:p>
            <a:pPr lvl="2"/>
            <a:r>
              <a:rPr lang="en-US" sz="1500" smtClean="0"/>
              <a:t>Menambah noise pada sinyal</a:t>
            </a:r>
          </a:p>
          <a:p>
            <a:pPr lvl="1"/>
            <a:r>
              <a:rPr lang="en-US" sz="1800" i="1" smtClean="0"/>
              <a:t>Emisi terstimulasi :</a:t>
            </a:r>
          </a:p>
          <a:p>
            <a:pPr lvl="2"/>
            <a:r>
              <a:rPr lang="en-US" sz="1500" smtClean="0"/>
              <a:t>Koheren (sama phasa, polarisasi, frekuensi dan arah)</a:t>
            </a:r>
            <a:endParaRPr lang="en-US" sz="1800" smtClean="0"/>
          </a:p>
          <a:p>
            <a:pPr>
              <a:buFont typeface="Arial" pitchFamily="34" charset="0"/>
              <a:buChar char="•"/>
            </a:pPr>
            <a:r>
              <a:rPr lang="en-US" sz="1900" smtClean="0"/>
              <a:t>Silikon dan germanium radiator tidak efisien</a:t>
            </a:r>
          </a:p>
          <a:p>
            <a:pPr lvl="1">
              <a:buFont typeface="Arial" pitchFamily="34" charset="0"/>
              <a:buChar char="•"/>
            </a:pPr>
            <a:r>
              <a:rPr lang="en-US" sz="1400" smtClean="0"/>
              <a:t>Digunakan campuran semikonduktor</a:t>
            </a:r>
            <a:endParaRPr lang="en-US" sz="1400" smtClean="0">
              <a:solidFill>
                <a:schemeClr val="tx1"/>
              </a:solidFill>
            </a:endParaRPr>
          </a:p>
          <a:p>
            <a:pPr>
              <a:buFont typeface="Arial" pitchFamily="34" charset="0"/>
              <a:buChar char="•"/>
            </a:pPr>
            <a:endParaRPr lang="en-US" sz="1500" smtClean="0"/>
          </a:p>
          <a:p>
            <a:endParaRPr lang="en-US" sz="1900" smtClean="0"/>
          </a:p>
          <a:p>
            <a:endParaRPr lang="en-US" sz="1500"/>
          </a:p>
        </p:txBody>
      </p:sp>
      <p:sp>
        <p:nvSpPr>
          <p:cNvPr id="4" name="Content Placeholder 2"/>
          <p:cNvSpPr txBox="1">
            <a:spLocks/>
          </p:cNvSpPr>
          <p:nvPr/>
        </p:nvSpPr>
        <p:spPr>
          <a:xfrm>
            <a:off x="4492752" y="1828800"/>
            <a:ext cx="4346448" cy="457200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endParaRPr kumimoji="0" lang="en-US" sz="20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143000" y="533400"/>
            <a:ext cx="7131850" cy="5638800"/>
          </a:xfrm>
          <a:prstGeom prst="rect">
            <a:avLst/>
          </a:prstGeom>
          <a:ln>
            <a:noFill/>
          </a:ln>
          <a:effectLst>
            <a:outerShdw blurRad="190500" algn="tl" rotWithShape="0">
              <a:srgbClr val="000000">
                <a:alpha val="70000"/>
              </a:srgbClr>
            </a:outerShdw>
          </a:effectLst>
        </p:spPr>
      </p:pic>
      <p:sp>
        <p:nvSpPr>
          <p:cNvPr id="3" name="Slide Number Placeholder 2"/>
          <p:cNvSpPr>
            <a:spLocks noGrp="1"/>
          </p:cNvSpPr>
          <p:nvPr>
            <p:ph type="sldNum" sz="quarter" idx="12"/>
          </p:nvPr>
        </p:nvSpPr>
        <p:spPr/>
        <p:txBody>
          <a:bodyPr/>
          <a:lstStyle/>
          <a:p>
            <a:fld id="{B6F15528-21DE-4FAA-801E-634DDDAF4B2B}"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Konfigurasi</a:t>
            </a:r>
            <a:endParaRPr lang="en-US"/>
          </a:p>
        </p:txBody>
      </p:sp>
      <p:sp>
        <p:nvSpPr>
          <p:cNvPr id="3" name="Content Placeholder 2"/>
          <p:cNvSpPr>
            <a:spLocks noGrp="1"/>
          </p:cNvSpPr>
          <p:nvPr>
            <p:ph sz="quarter" idx="1"/>
          </p:nvPr>
        </p:nvSpPr>
        <p:spPr/>
        <p:txBody>
          <a:bodyPr>
            <a:noAutofit/>
          </a:bodyPr>
          <a:lstStyle/>
          <a:p>
            <a:r>
              <a:rPr lang="en-US" sz="2400" smtClean="0"/>
              <a:t>Dua konfigurasi dasar :</a:t>
            </a:r>
          </a:p>
          <a:p>
            <a:pPr marL="731520" lvl="1" indent="-457200">
              <a:buFont typeface="+mj-lt"/>
              <a:buAutoNum type="arabicPeriod"/>
            </a:pPr>
            <a:r>
              <a:rPr lang="en-US" sz="2000" smtClean="0"/>
              <a:t>Emisi permukaan/depan atau Burrus</a:t>
            </a:r>
          </a:p>
          <a:p>
            <a:pPr marL="731520" lvl="1" indent="-457200">
              <a:buFont typeface="+mj-lt"/>
              <a:buAutoNum type="arabicPeriod"/>
            </a:pPr>
            <a:r>
              <a:rPr lang="en-US" sz="2000" smtClean="0"/>
              <a:t>Emisi ujung</a:t>
            </a:r>
          </a:p>
          <a:p>
            <a:r>
              <a:rPr lang="en-US" sz="2400" smtClean="0"/>
              <a:t>Emisi permukaan :</a:t>
            </a:r>
          </a:p>
          <a:p>
            <a:pPr lvl="1"/>
            <a:r>
              <a:rPr lang="en-US" sz="2000" smtClean="0"/>
              <a:t>Bidang daerah aktif pengemisi cahayadiorientasikan tegak lurus sumbu fiber</a:t>
            </a:r>
          </a:p>
          <a:p>
            <a:pPr lvl="1"/>
            <a:r>
              <a:rPr lang="en-US" sz="2000" smtClean="0"/>
              <a:t>Suatu sumur di-etsa/etched pd bahan substrat </a:t>
            </a:r>
            <a:r>
              <a:rPr lang="it-IT" sz="2000" smtClean="0"/>
              <a:t>device, dimana fiber ditanam utk menerima </a:t>
            </a:r>
            <a:r>
              <a:rPr lang="en-US" sz="2000" smtClean="0"/>
              <a:t>cahaya</a:t>
            </a:r>
          </a:p>
          <a:p>
            <a:pPr lvl="1"/>
            <a:r>
              <a:rPr lang="en-US" sz="2000" smtClean="0"/>
              <a:t>Daerah lingkaran aktif berdiameter 50 </a:t>
            </a:r>
            <a:r>
              <a:rPr lang="el-GR" sz="2000" smtClean="0"/>
              <a:t>μ</a:t>
            </a:r>
            <a:r>
              <a:rPr lang="en-US" sz="2000" smtClean="0"/>
              <a:t>m dan tebal s/d 2,5 </a:t>
            </a:r>
            <a:r>
              <a:rPr lang="el-GR" sz="2000" smtClean="0"/>
              <a:t>μ</a:t>
            </a:r>
            <a:r>
              <a:rPr lang="en-US" sz="2000" smtClean="0"/>
              <a:t>m</a:t>
            </a:r>
          </a:p>
          <a:p>
            <a:pPr lvl="1"/>
            <a:r>
              <a:rPr lang="en-US" sz="2000" smtClean="0"/>
              <a:t>Pola emisi isotropik secara esensial (lambertian) dng pola daya cos </a:t>
            </a:r>
            <a:r>
              <a:rPr lang="el-GR" sz="2000" smtClean="0"/>
              <a:t>θ </a:t>
            </a:r>
            <a:r>
              <a:rPr lang="en-US" sz="2000" smtClean="0"/>
              <a:t>shg HPBW 120</a:t>
            </a:r>
            <a:r>
              <a:rPr lang="en-US" sz="2000" baseline="30000" smtClean="0"/>
              <a:t>o</a:t>
            </a:r>
            <a:endParaRPr lang="en-US" sz="2000"/>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219200" y="1752600"/>
            <a:ext cx="6600825" cy="4191000"/>
          </a:xfrm>
          <a:prstGeom prst="rect">
            <a:avLst/>
          </a:prstGeom>
          <a:ln>
            <a:noFill/>
          </a:ln>
          <a:effectLst>
            <a:outerShdw blurRad="190500" algn="tl" rotWithShape="0">
              <a:srgbClr val="000000">
                <a:alpha val="70000"/>
              </a:srgbClr>
            </a:outerShdw>
          </a:effectLst>
        </p:spPr>
      </p:pic>
      <p:sp>
        <p:nvSpPr>
          <p:cNvPr id="3" name="Slide Number Placeholder 2"/>
          <p:cNvSpPr>
            <a:spLocks noGrp="1"/>
          </p:cNvSpPr>
          <p:nvPr>
            <p:ph type="sldNum" sz="quarter" idx="12"/>
          </p:nvPr>
        </p:nvSpPr>
        <p:spPr/>
        <p:txBody>
          <a:bodyPr/>
          <a:lstStyle/>
          <a:p>
            <a:fld id="{B6F15528-21DE-4FAA-801E-634DDDAF4B2B}"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lnSpcReduction="10000"/>
          </a:bodyPr>
          <a:lstStyle/>
          <a:p>
            <a:r>
              <a:rPr lang="en-US" smtClean="0"/>
              <a:t>Emisi Ujung :</a:t>
            </a:r>
          </a:p>
          <a:p>
            <a:pPr lvl="1"/>
            <a:r>
              <a:rPr lang="en-US" smtClean="0"/>
              <a:t>Terdiri dari daerah junction aktif merupakan sumber </a:t>
            </a:r>
            <a:r>
              <a:rPr lang="nl-NL" smtClean="0"/>
              <a:t>inkoheren dan dua lapisan pemandu</a:t>
            </a:r>
          </a:p>
          <a:p>
            <a:pPr lvl="1"/>
            <a:r>
              <a:rPr lang="fr-FR" smtClean="0"/>
              <a:t>Lapisan pemandu memiliki indeks bias lebih rendah </a:t>
            </a:r>
            <a:r>
              <a:rPr lang="en-US" smtClean="0"/>
              <a:t>dari daerah aktif tetapi lebih besar dari bahan sekitarnya</a:t>
            </a:r>
          </a:p>
          <a:p>
            <a:pPr lvl="1"/>
            <a:r>
              <a:rPr lang="en-US" smtClean="0"/>
              <a:t>Struktur tersebut membentuk pandu gelombang ygang mengarahkan </a:t>
            </a:r>
            <a:r>
              <a:rPr lang="it-IT" smtClean="0"/>
              <a:t>radiasi optik ke inti fiber</a:t>
            </a:r>
          </a:p>
          <a:p>
            <a:pPr lvl="1"/>
            <a:r>
              <a:rPr lang="en-US" smtClean="0"/>
              <a:t>Pita penyambung lebar 50 s/d 70 </a:t>
            </a:r>
            <a:r>
              <a:rPr lang="el-GR" smtClean="0"/>
              <a:t>μ</a:t>
            </a:r>
            <a:r>
              <a:rPr lang="en-US" smtClean="0"/>
              <a:t>m agar sesuai dengan ukuran fiber 50 s/d 100 </a:t>
            </a:r>
            <a:r>
              <a:rPr lang="el-GR" smtClean="0"/>
              <a:t>μ</a:t>
            </a:r>
            <a:r>
              <a:rPr lang="en-US" smtClean="0"/>
              <a:t>m</a:t>
            </a:r>
          </a:p>
          <a:p>
            <a:pPr lvl="1"/>
            <a:r>
              <a:rPr lang="en-US" smtClean="0"/>
              <a:t>Pola emisi lebih terarah dibanding emisi permukaan</a:t>
            </a:r>
          </a:p>
          <a:p>
            <a:pPr lvl="1"/>
            <a:r>
              <a:rPr lang="en-US" smtClean="0"/>
              <a:t>Pada bidang sejajar dengan junction pola emisi lambertian, pada arah tegak lurus junction memiliki HPBW 25 s/d 35o cocok dengan ketebalan pandu gelombang</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012716" y="1852613"/>
            <a:ext cx="7140684" cy="4243387"/>
          </a:xfrm>
          <a:prstGeom prst="rect">
            <a:avLst/>
          </a:prstGeom>
          <a:ln>
            <a:noFill/>
          </a:ln>
          <a:effectLst>
            <a:outerShdw blurRad="190500" algn="tl" rotWithShape="0">
              <a:srgbClr val="000000">
                <a:alpha val="70000"/>
              </a:srgbClr>
            </a:outerShdw>
          </a:effectLst>
        </p:spPr>
      </p:pic>
      <p:sp>
        <p:nvSpPr>
          <p:cNvPr id="3" name="Slide Number Placeholder 2"/>
          <p:cNvSpPr>
            <a:spLocks noGrp="1"/>
          </p:cNvSpPr>
          <p:nvPr>
            <p:ph type="sldNum" sz="quarter" idx="12"/>
          </p:nvPr>
        </p:nvSpPr>
        <p:spPr/>
        <p:txBody>
          <a:bodyPr/>
          <a:lstStyle/>
          <a:p>
            <a:fld id="{B6F15528-21DE-4FAA-801E-634DDDAF4B2B}"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Panjang Gelombang dan Material</a:t>
            </a:r>
            <a:endParaRPr lang="en-US"/>
          </a:p>
        </p:txBody>
      </p:sp>
      <p:sp>
        <p:nvSpPr>
          <p:cNvPr id="3" name="Content Placeholder 2"/>
          <p:cNvSpPr>
            <a:spLocks noGrp="1"/>
          </p:cNvSpPr>
          <p:nvPr>
            <p:ph sz="quarter" idx="1"/>
          </p:nvPr>
        </p:nvSpPr>
        <p:spPr/>
        <p:txBody>
          <a:bodyPr/>
          <a:lstStyle/>
          <a:p>
            <a:r>
              <a:rPr lang="en-US" smtClean="0"/>
              <a:t>Ada hubungan antara panjang gelombang (wavelength) dengan bandgap energy dari suatu material</a:t>
            </a:r>
          </a:p>
          <a:p>
            <a:r>
              <a:rPr lang="en-US" smtClean="0"/>
              <a:t>Panjang gelombang dan bandgap energy juga merupakan fungsi dari suhu, akan bertambah 0.6 nm setiap perubahan suhu 1</a:t>
            </a:r>
            <a:r>
              <a:rPr lang="en-US" baseline="30000" smtClean="0"/>
              <a:t>o</a:t>
            </a:r>
            <a:r>
              <a:rPr lang="en-US" smtClean="0"/>
              <a:t>C </a:t>
            </a:r>
            <a:r>
              <a:rPr lang="en-US" smtClean="0">
                <a:sym typeface="Wingdings" pitchFamily="2" charset="2"/>
              </a:rPr>
              <a:t>~ </a:t>
            </a:r>
            <a:r>
              <a:rPr lang="en-US" smtClean="0"/>
              <a:t>0.6 nm/C</a:t>
            </a:r>
          </a:p>
          <a:p>
            <a:pPr>
              <a:buNone/>
            </a:pPr>
            <a:endParaRPr lang="en-US"/>
          </a:p>
        </p:txBody>
      </p:sp>
      <p:sp>
        <p:nvSpPr>
          <p:cNvPr id="4" name="TextBox 3"/>
          <p:cNvSpPr txBox="1"/>
          <p:nvPr/>
        </p:nvSpPr>
        <p:spPr>
          <a:xfrm>
            <a:off x="2819400" y="4419600"/>
            <a:ext cx="1905000" cy="461665"/>
          </a:xfrm>
          <a:prstGeom prst="rect">
            <a:avLst/>
          </a:prstGeom>
          <a:noFill/>
        </p:spPr>
        <p:txBody>
          <a:bodyPr wrap="square" rtlCol="0">
            <a:spAutoFit/>
          </a:bodyPr>
          <a:lstStyle/>
          <a:p>
            <a:r>
              <a:rPr lang="el-GR" sz="2400" b="1" smtClean="0"/>
              <a:t>λ = </a:t>
            </a:r>
            <a:r>
              <a:rPr lang="en-US" sz="2400" b="1" smtClean="0"/>
              <a:t>h.c/E</a:t>
            </a:r>
            <a:r>
              <a:rPr lang="en-US" sz="2400" b="1" baseline="-25000" smtClean="0"/>
              <a:t>g</a:t>
            </a:r>
            <a:endParaRPr lang="en-US" sz="2400" baseline="-25000"/>
          </a:p>
        </p:txBody>
      </p:sp>
      <p:sp>
        <p:nvSpPr>
          <p:cNvPr id="5" name="Rectangle 4"/>
          <p:cNvSpPr/>
          <p:nvPr/>
        </p:nvSpPr>
        <p:spPr>
          <a:xfrm>
            <a:off x="2667000" y="5486400"/>
            <a:ext cx="3469219" cy="461665"/>
          </a:xfrm>
          <a:prstGeom prst="rect">
            <a:avLst/>
          </a:prstGeom>
        </p:spPr>
        <p:txBody>
          <a:bodyPr wrap="none">
            <a:spAutoFit/>
          </a:bodyPr>
          <a:lstStyle/>
          <a:p>
            <a:r>
              <a:rPr lang="el-GR" sz="2400" b="1" smtClean="0"/>
              <a:t>λ</a:t>
            </a:r>
            <a:r>
              <a:rPr lang="en-US" sz="2400" b="1" smtClean="0"/>
              <a:t> (</a:t>
            </a:r>
            <a:r>
              <a:rPr lang="el-GR" sz="2400" b="1" smtClean="0"/>
              <a:t>μ</a:t>
            </a:r>
            <a:r>
              <a:rPr lang="en-US" sz="2400" b="1" smtClean="0"/>
              <a:t>m) =1,24/E</a:t>
            </a:r>
            <a:r>
              <a:rPr lang="en-US" sz="2400" b="1" baseline="-25000" smtClean="0"/>
              <a:t>g</a:t>
            </a:r>
            <a:r>
              <a:rPr lang="en-US" sz="2400" b="1" smtClean="0"/>
              <a:t> (eV)</a:t>
            </a:r>
            <a:endParaRPr lang="en-US" sz="2400"/>
          </a:p>
        </p:txBody>
      </p:sp>
      <p:cxnSp>
        <p:nvCxnSpPr>
          <p:cNvPr id="7" name="Curved Connector 6"/>
          <p:cNvCxnSpPr/>
          <p:nvPr/>
        </p:nvCxnSpPr>
        <p:spPr>
          <a:xfrm rot="5400000">
            <a:off x="3505200" y="4876800"/>
            <a:ext cx="533400" cy="533400"/>
          </a:xfrm>
          <a:prstGeom prst="curved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B6F15528-21DE-4FAA-801E-634DDDAF4B2B}"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smtClean="0"/>
              <a:t>Tipe panjang gelombang berdasarkan material</a:t>
            </a:r>
          </a:p>
          <a:p>
            <a:pPr lvl="1"/>
            <a:r>
              <a:rPr lang="en-US" smtClean="0"/>
              <a:t> GaP  --&gt;  LED</a:t>
            </a:r>
          </a:p>
          <a:p>
            <a:pPr lvl="2"/>
            <a:r>
              <a:rPr lang="en-US" smtClean="0"/>
              <a:t>665 nm</a:t>
            </a:r>
          </a:p>
          <a:p>
            <a:pPr lvl="2"/>
            <a:r>
              <a:rPr lang="en-US" smtClean="0"/>
              <a:t>Jarak pendek, sistem murah</a:t>
            </a:r>
          </a:p>
          <a:p>
            <a:pPr lvl="1"/>
            <a:r>
              <a:rPr lang="nl-NL" smtClean="0"/>
              <a:t>Ga1-x AlxAs </a:t>
            </a:r>
            <a:r>
              <a:rPr lang="nl-NL" smtClean="0">
                <a:sym typeface="Wingdings" pitchFamily="2" charset="2"/>
              </a:rPr>
              <a:t> --&gt;  </a:t>
            </a:r>
            <a:r>
              <a:rPr lang="nl-NL" smtClean="0"/>
              <a:t>LED dan laser</a:t>
            </a:r>
          </a:p>
          <a:p>
            <a:pPr lvl="2"/>
            <a:r>
              <a:rPr lang="en-US" smtClean="0"/>
              <a:t>800 → 930 nm</a:t>
            </a:r>
          </a:p>
          <a:p>
            <a:pPr lvl="2"/>
            <a:r>
              <a:rPr lang="en-US" smtClean="0"/>
              <a:t>Sistem fiber awal</a:t>
            </a:r>
          </a:p>
          <a:p>
            <a:pPr lvl="1"/>
            <a:r>
              <a:rPr lang="en-US" smtClean="0"/>
              <a:t>Ga</a:t>
            </a:r>
            <a:r>
              <a:rPr lang="en-US" baseline="-25000" smtClean="0"/>
              <a:t>1-x</a:t>
            </a:r>
            <a:r>
              <a:rPr lang="en-US" smtClean="0"/>
              <a:t>In</a:t>
            </a:r>
            <a:r>
              <a:rPr lang="en-US" baseline="-25000" smtClean="0"/>
              <a:t>x</a:t>
            </a:r>
            <a:r>
              <a:rPr lang="en-US" smtClean="0"/>
              <a:t>As</a:t>
            </a:r>
            <a:r>
              <a:rPr lang="en-US" baseline="-25000" smtClean="0"/>
              <a:t>y</a:t>
            </a:r>
            <a:r>
              <a:rPr lang="en-US" smtClean="0"/>
              <a:t>P</a:t>
            </a:r>
            <a:r>
              <a:rPr lang="en-US" baseline="-25000" smtClean="0"/>
              <a:t>1-y</a:t>
            </a:r>
            <a:r>
              <a:rPr lang="en-US" smtClean="0"/>
              <a:t> </a:t>
            </a:r>
            <a:r>
              <a:rPr lang="en-US" smtClean="0">
                <a:sym typeface="Wingdings" pitchFamily="2" charset="2"/>
              </a:rPr>
              <a:t> --&gt;  </a:t>
            </a:r>
            <a:r>
              <a:rPr lang="en-US" smtClean="0"/>
              <a:t>LEDs and lasers</a:t>
            </a:r>
          </a:p>
          <a:p>
            <a:pPr lvl="2"/>
            <a:r>
              <a:rPr lang="en-US" smtClean="0"/>
              <a:t>1300 nm (akhir ’80an, awal ’90an, FDDI data links)</a:t>
            </a:r>
          </a:p>
          <a:p>
            <a:pPr lvl="2"/>
            <a:r>
              <a:rPr lang="en-US" smtClean="0"/>
              <a:t>1550 nm (pertengahan ’90an - sekarang)</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Perbedaan LED &amp; Laser</a:t>
            </a:r>
            <a:endParaRPr lang="en-US"/>
          </a:p>
        </p:txBody>
      </p:sp>
      <p:sp>
        <p:nvSpPr>
          <p:cNvPr id="3" name="Content Placeholder 2"/>
          <p:cNvSpPr>
            <a:spLocks noGrp="1"/>
          </p:cNvSpPr>
          <p:nvPr>
            <p:ph sz="quarter" idx="1"/>
          </p:nvPr>
        </p:nvSpPr>
        <p:spPr/>
        <p:txBody>
          <a:bodyPr>
            <a:normAutofit fontScale="92500"/>
          </a:bodyPr>
          <a:lstStyle/>
          <a:p>
            <a:r>
              <a:rPr lang="en-US" smtClean="0"/>
              <a:t>LED:</a:t>
            </a:r>
          </a:p>
          <a:p>
            <a:pPr lvl="1"/>
            <a:r>
              <a:rPr lang="en-US" smtClean="0"/>
              <a:t>Keluaran cahaya optik nya </a:t>
            </a:r>
            <a:r>
              <a:rPr lang="en-US" smtClean="0">
                <a:solidFill>
                  <a:srgbClr val="0070C0"/>
                </a:solidFill>
              </a:rPr>
              <a:t>incoherent</a:t>
            </a:r>
            <a:r>
              <a:rPr lang="en-US" smtClean="0"/>
              <a:t> sehingga  spektral </a:t>
            </a:r>
            <a:r>
              <a:rPr lang="en-US" smtClean="0">
                <a:solidFill>
                  <a:schemeClr val="tx1"/>
                </a:solidFill>
              </a:rPr>
              <a:t>daya optik </a:t>
            </a:r>
            <a:r>
              <a:rPr lang="en-US" smtClean="0"/>
              <a:t>yang dipancarkan  lebar (broad spectral width/ not directional)</a:t>
            </a:r>
          </a:p>
          <a:p>
            <a:pPr lvl="1"/>
            <a:r>
              <a:rPr lang="en-US" smtClean="0"/>
              <a:t>Digunakan untuk komunikasi </a:t>
            </a:r>
            <a:r>
              <a:rPr lang="en-US" smtClean="0">
                <a:solidFill>
                  <a:srgbClr val="0070C0"/>
                </a:solidFill>
              </a:rPr>
              <a:t>multimode fiber</a:t>
            </a:r>
          </a:p>
          <a:p>
            <a:pPr lvl="1"/>
            <a:r>
              <a:rPr lang="en-US" smtClean="0"/>
              <a:t>Digunakan untuk komunikasi </a:t>
            </a:r>
            <a:r>
              <a:rPr lang="en-US" smtClean="0">
                <a:solidFill>
                  <a:srgbClr val="0070C0"/>
                </a:solidFill>
              </a:rPr>
              <a:t>jarak pendek </a:t>
            </a:r>
            <a:r>
              <a:rPr lang="en-US" smtClean="0"/>
              <a:t>(local area application)</a:t>
            </a:r>
          </a:p>
          <a:p>
            <a:r>
              <a:rPr lang="en-US" smtClean="0"/>
              <a:t>Laser:</a:t>
            </a:r>
          </a:p>
          <a:p>
            <a:pPr lvl="1"/>
            <a:r>
              <a:rPr lang="en-US" smtClean="0"/>
              <a:t>Keluaran cahaya optik  </a:t>
            </a:r>
            <a:r>
              <a:rPr lang="en-US" smtClean="0">
                <a:solidFill>
                  <a:srgbClr val="0070C0"/>
                </a:solidFill>
              </a:rPr>
              <a:t>coherent</a:t>
            </a:r>
            <a:r>
              <a:rPr lang="en-US" smtClean="0"/>
              <a:t> artinya energi  optik yang dikeluarkan memiliki fasa dan periode yang sama  sehingga  cahaya optiknya bersifat </a:t>
            </a:r>
            <a:r>
              <a:rPr lang="en-US" smtClean="0">
                <a:solidFill>
                  <a:schemeClr val="tx1"/>
                </a:solidFill>
              </a:rPr>
              <a:t>sangat monokromatik </a:t>
            </a:r>
            <a:r>
              <a:rPr lang="en-US" smtClean="0"/>
              <a:t>dan </a:t>
            </a:r>
            <a:r>
              <a:rPr lang="en-US" smtClean="0">
                <a:solidFill>
                  <a:schemeClr val="tx1"/>
                </a:solidFill>
              </a:rPr>
              <a:t>daya optik yang dipancarkan sangat </a:t>
            </a:r>
            <a:r>
              <a:rPr lang="en-US" smtClean="0">
                <a:solidFill>
                  <a:srgbClr val="0070C0"/>
                </a:solidFill>
              </a:rPr>
              <a:t>terarah </a:t>
            </a:r>
            <a:r>
              <a:rPr lang="en-US" smtClean="0"/>
              <a:t>(ouput beam is very directional)</a:t>
            </a:r>
          </a:p>
          <a:p>
            <a:pPr lvl="1"/>
            <a:r>
              <a:rPr lang="en-US" smtClean="0"/>
              <a:t>Digunakan untuk komunikasi </a:t>
            </a:r>
            <a:r>
              <a:rPr lang="en-US" smtClean="0">
                <a:solidFill>
                  <a:srgbClr val="0070C0"/>
                </a:solidFill>
              </a:rPr>
              <a:t>singlemode</a:t>
            </a:r>
            <a:r>
              <a:rPr lang="en-US" smtClean="0"/>
              <a:t> atau </a:t>
            </a:r>
            <a:r>
              <a:rPr lang="en-US" smtClean="0">
                <a:solidFill>
                  <a:srgbClr val="0070C0"/>
                </a:solidFill>
              </a:rPr>
              <a:t>multimode </a:t>
            </a:r>
            <a:r>
              <a:rPr lang="en-US" smtClean="0"/>
              <a:t>fiber</a:t>
            </a:r>
          </a:p>
          <a:p>
            <a:pPr lvl="1"/>
            <a:r>
              <a:rPr lang="en-US" smtClean="0"/>
              <a:t>Digunakan untuk komunikasi </a:t>
            </a:r>
            <a:r>
              <a:rPr lang="en-US" smtClean="0">
                <a:solidFill>
                  <a:srgbClr val="0070C0"/>
                </a:solidFill>
              </a:rPr>
              <a:t>jarak jauh </a:t>
            </a:r>
            <a:r>
              <a:rPr lang="en-US" smtClean="0"/>
              <a:t>(long haul application)</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srcRect/>
          <a:stretch>
            <a:fillRect/>
          </a:stretch>
        </p:blipFill>
        <p:spPr bwMode="auto">
          <a:xfrm>
            <a:off x="609600" y="1676400"/>
            <a:ext cx="5742572" cy="4419600"/>
          </a:xfrm>
          <a:prstGeom prst="rect">
            <a:avLst/>
          </a:prstGeom>
          <a:ln>
            <a:noFill/>
          </a:ln>
          <a:effectLst>
            <a:outerShdw blurRad="190500" algn="tl" rotWithShape="0">
              <a:srgbClr val="000000">
                <a:alpha val="70000"/>
              </a:srgbClr>
            </a:outerShdw>
          </a:effectLst>
        </p:spPr>
      </p:pic>
      <p:sp>
        <p:nvSpPr>
          <p:cNvPr id="6" name="Rectangle 5"/>
          <p:cNvSpPr/>
          <p:nvPr/>
        </p:nvSpPr>
        <p:spPr>
          <a:xfrm>
            <a:off x="6400800" y="4267200"/>
            <a:ext cx="2438400" cy="1815882"/>
          </a:xfrm>
          <a:prstGeom prst="rect">
            <a:avLst/>
          </a:prstGeom>
        </p:spPr>
        <p:txBody>
          <a:bodyPr wrap="square">
            <a:spAutoFit/>
          </a:bodyPr>
          <a:lstStyle/>
          <a:p>
            <a:pPr algn="ctr"/>
            <a:r>
              <a:rPr lang="en-US" sz="1600" smtClean="0"/>
              <a:t>Energi bandgap dan panjang gelombang  keluaran sebagai fungsi dari  bagian molekul Al untuk  bahan </a:t>
            </a:r>
          </a:p>
          <a:p>
            <a:pPr algn="ctr"/>
            <a:r>
              <a:rPr lang="en-US" sz="1600" smtClean="0"/>
              <a:t>Al</a:t>
            </a:r>
            <a:r>
              <a:rPr lang="en-US" sz="1600" baseline="-25000" smtClean="0"/>
              <a:t>x</a:t>
            </a:r>
            <a:r>
              <a:rPr lang="en-US" sz="1600" smtClean="0"/>
              <a:t>Ga</a:t>
            </a:r>
            <a:r>
              <a:rPr lang="en-US" sz="1600" baseline="-25000" smtClean="0"/>
              <a:t>1-x</a:t>
            </a:r>
            <a:r>
              <a:rPr lang="en-US" sz="1600" smtClean="0"/>
              <a:t>As </a:t>
            </a:r>
          </a:p>
          <a:p>
            <a:pPr algn="ctr"/>
            <a:r>
              <a:rPr lang="en-US" sz="1600" smtClean="0"/>
              <a:t>pada suhu ruang</a:t>
            </a:r>
            <a:endParaRPr lang="en-US" sz="1600"/>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457200" y="1676400"/>
            <a:ext cx="5353050" cy="4390704"/>
          </a:xfrm>
          <a:prstGeom prst="rect">
            <a:avLst/>
          </a:prstGeom>
          <a:ln>
            <a:noFill/>
          </a:ln>
          <a:effectLst>
            <a:outerShdw blurRad="190500" algn="tl" rotWithShape="0">
              <a:srgbClr val="000000">
                <a:alpha val="70000"/>
              </a:srgbClr>
            </a:outerShdw>
          </a:effectLst>
        </p:spPr>
      </p:pic>
      <p:sp>
        <p:nvSpPr>
          <p:cNvPr id="5" name="Rectangle 4"/>
          <p:cNvSpPr/>
          <p:nvPr/>
        </p:nvSpPr>
        <p:spPr>
          <a:xfrm>
            <a:off x="6019800" y="4876800"/>
            <a:ext cx="2667000" cy="1200329"/>
          </a:xfrm>
          <a:prstGeom prst="rect">
            <a:avLst/>
          </a:prstGeom>
        </p:spPr>
        <p:txBody>
          <a:bodyPr wrap="square">
            <a:spAutoFit/>
          </a:bodyPr>
          <a:lstStyle/>
          <a:p>
            <a:pPr algn="ctr"/>
            <a:r>
              <a:rPr lang="en-US" smtClean="0"/>
              <a:t>Spektrum daya  keluaran (pola emisi) LED Al</a:t>
            </a:r>
            <a:r>
              <a:rPr lang="en-US" baseline="-25000" smtClean="0"/>
              <a:t>x</a:t>
            </a:r>
            <a:r>
              <a:rPr lang="en-US" smtClean="0"/>
              <a:t>Ga</a:t>
            </a:r>
            <a:r>
              <a:rPr lang="en-US" baseline="-25000" smtClean="0"/>
              <a:t>1-x</a:t>
            </a:r>
            <a:r>
              <a:rPr lang="en-US" smtClean="0"/>
              <a:t>As </a:t>
            </a:r>
          </a:p>
          <a:p>
            <a:pPr algn="ctr"/>
            <a:r>
              <a:rPr lang="en-US" smtClean="0"/>
              <a:t>dengan  x = 0,008</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Material Sumber</a:t>
            </a:r>
            <a:endParaRPr lang="en-US"/>
          </a:p>
        </p:txBody>
      </p:sp>
      <p:sp>
        <p:nvSpPr>
          <p:cNvPr id="3" name="Content Placeholder 2"/>
          <p:cNvSpPr>
            <a:spLocks noGrp="1"/>
          </p:cNvSpPr>
          <p:nvPr>
            <p:ph sz="quarter" idx="1"/>
          </p:nvPr>
        </p:nvSpPr>
        <p:spPr>
          <a:xfrm>
            <a:off x="76200" y="1527048"/>
            <a:ext cx="8503920" cy="4572000"/>
          </a:xfrm>
        </p:spPr>
        <p:txBody>
          <a:bodyPr>
            <a:normAutofit lnSpcReduction="10000"/>
          </a:bodyPr>
          <a:lstStyle/>
          <a:p>
            <a:r>
              <a:rPr lang="en-US" sz="2000" smtClean="0"/>
              <a:t>Hambatan panjang gelombang dan lattice spacing</a:t>
            </a:r>
          </a:p>
          <a:p>
            <a:pPr lvl="1"/>
            <a:r>
              <a:rPr lang="en-US" sz="2000" smtClean="0"/>
              <a:t>Lattice spacing:</a:t>
            </a:r>
          </a:p>
          <a:p>
            <a:pPr lvl="2"/>
            <a:r>
              <a:rPr lang="en-US" smtClean="0"/>
              <a:t>Lapisan atomic spacing </a:t>
            </a:r>
          </a:p>
          <a:p>
            <a:pPr lvl="2"/>
            <a:r>
              <a:rPr lang="en-US" smtClean="0"/>
              <a:t>Harus sama saat </a:t>
            </a:r>
          </a:p>
          <a:p>
            <a:pPr lvl="2">
              <a:buNone/>
            </a:pPr>
            <a:r>
              <a:rPr lang="en-US" smtClean="0"/>
              <a:t>	lapisan dibuat (toleransi of 0.1%)</a:t>
            </a:r>
          </a:p>
          <a:p>
            <a:r>
              <a:rPr lang="en-US" sz="2000" smtClean="0"/>
              <a:t>Garis horisontal hanya pada diagram</a:t>
            </a:r>
          </a:p>
          <a:p>
            <a:pPr lvl="1"/>
            <a:r>
              <a:rPr lang="en-US" sz="2000" smtClean="0"/>
              <a:t>Paling banyak perangkat </a:t>
            </a:r>
          </a:p>
          <a:p>
            <a:pPr lvl="1">
              <a:buNone/>
            </a:pPr>
            <a:r>
              <a:rPr lang="en-US" sz="2000" i="1" smtClean="0">
                <a:solidFill>
                  <a:srgbClr val="FF0000"/>
                </a:solidFill>
              </a:rPr>
              <a:t>	panjang gelombang yang panjang </a:t>
            </a:r>
          </a:p>
          <a:p>
            <a:pPr lvl="1">
              <a:buNone/>
            </a:pPr>
            <a:r>
              <a:rPr lang="en-US" sz="2000" i="1" smtClean="0">
                <a:solidFill>
                  <a:srgbClr val="FF0000"/>
                </a:solidFill>
              </a:rPr>
              <a:t>	</a:t>
            </a:r>
            <a:r>
              <a:rPr lang="en-US" sz="2000" smtClean="0"/>
              <a:t>dibuat dengan substrat InP</a:t>
            </a:r>
          </a:p>
          <a:p>
            <a:pPr lvl="2"/>
            <a:r>
              <a:rPr lang="en-US" smtClean="0"/>
              <a:t>Garis horisontal ditarik </a:t>
            </a:r>
          </a:p>
          <a:p>
            <a:pPr lvl="2">
              <a:buNone/>
            </a:pPr>
            <a:r>
              <a:rPr lang="en-US" smtClean="0"/>
              <a:t>	ke kiri dari titik InP</a:t>
            </a:r>
          </a:p>
          <a:p>
            <a:pPr lvl="1"/>
            <a:r>
              <a:rPr lang="en-US" sz="2000" i="1" smtClean="0">
                <a:solidFill>
                  <a:srgbClr val="FF0000"/>
                </a:solidFill>
              </a:rPr>
              <a:t>Panjang gelombang yang pendek</a:t>
            </a:r>
          </a:p>
          <a:p>
            <a:pPr lvl="2"/>
            <a:r>
              <a:rPr lang="en-US" smtClean="0"/>
              <a:t>Ga</a:t>
            </a:r>
            <a:r>
              <a:rPr lang="en-US" baseline="-25000" smtClean="0"/>
              <a:t>1-x</a:t>
            </a:r>
            <a:r>
              <a:rPr lang="en-US" smtClean="0"/>
              <a:t>Al</a:t>
            </a:r>
            <a:r>
              <a:rPr lang="en-US" baseline="-25000" smtClean="0"/>
              <a:t>x</a:t>
            </a:r>
            <a:r>
              <a:rPr lang="en-US" smtClean="0"/>
              <a:t>As garis horisontal</a:t>
            </a:r>
            <a:endParaRPr lang="en-US"/>
          </a:p>
        </p:txBody>
      </p:sp>
      <p:pic>
        <p:nvPicPr>
          <p:cNvPr id="7170" name="Picture 2"/>
          <p:cNvPicPr>
            <a:picLocks noChangeAspect="1" noChangeArrowheads="1"/>
          </p:cNvPicPr>
          <p:nvPr/>
        </p:nvPicPr>
        <p:blipFill>
          <a:blip r:embed="rId2"/>
          <a:srcRect/>
          <a:stretch>
            <a:fillRect/>
          </a:stretch>
        </p:blipFill>
        <p:spPr bwMode="auto">
          <a:xfrm>
            <a:off x="4952999" y="2057400"/>
            <a:ext cx="4085757" cy="3733800"/>
          </a:xfrm>
          <a:prstGeom prst="rect">
            <a:avLst/>
          </a:prstGeom>
          <a:ln>
            <a:noFill/>
          </a:ln>
          <a:effectLst>
            <a:outerShdw blurRad="190500" algn="tl" rotWithShape="0">
              <a:srgbClr val="000000">
                <a:alpha val="70000"/>
              </a:srgbClr>
            </a:outerShdw>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r>
              <a:rPr lang="en-US" sz="2400" smtClean="0"/>
              <a:t>Hubungan fundamental quantum-mechanical:</a:t>
            </a:r>
          </a:p>
        </p:txBody>
      </p:sp>
      <p:sp>
        <p:nvSpPr>
          <p:cNvPr id="81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193"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743200" y="2057400"/>
            <a:ext cx="1733550" cy="685800"/>
          </a:xfrm>
          <a:prstGeom prst="rect">
            <a:avLst/>
          </a:prstGeom>
          <a:noFill/>
        </p:spPr>
      </p:pic>
      <p:sp>
        <p:nvSpPr>
          <p:cNvPr id="819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20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199" name="Picture 7"/>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048000" y="2971800"/>
            <a:ext cx="1752600" cy="690929"/>
          </a:xfrm>
          <a:prstGeom prst="rect">
            <a:avLst/>
          </a:prstGeom>
          <a:noFill/>
        </p:spPr>
      </p:pic>
      <p:sp>
        <p:nvSpPr>
          <p:cNvPr id="12" name="TextBox 11"/>
          <p:cNvSpPr txBox="1"/>
          <p:nvPr/>
        </p:nvSpPr>
        <p:spPr>
          <a:xfrm>
            <a:off x="2209800" y="2971800"/>
            <a:ext cx="631904" cy="369332"/>
          </a:xfrm>
          <a:prstGeom prst="rect">
            <a:avLst/>
          </a:prstGeom>
          <a:noFill/>
        </p:spPr>
        <p:txBody>
          <a:bodyPr wrap="none" rtlCol="0">
            <a:spAutoFit/>
          </a:bodyPr>
          <a:lstStyle/>
          <a:p>
            <a:r>
              <a:rPr lang="en-US" smtClean="0"/>
              <a:t>atau</a:t>
            </a:r>
            <a:endParaRPr lang="en-US"/>
          </a:p>
        </p:txBody>
      </p:sp>
      <p:sp>
        <p:nvSpPr>
          <p:cNvPr id="13" name="Rectangle 12"/>
          <p:cNvSpPr/>
          <p:nvPr/>
        </p:nvSpPr>
        <p:spPr>
          <a:xfrm>
            <a:off x="1066800" y="3962400"/>
            <a:ext cx="6781800"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50000"/>
              </a:lnSpc>
            </a:pPr>
            <a:r>
              <a:rPr lang="en-US" smtClean="0"/>
              <a:t>Untuk campuran tiga bahan AlGaAs, besarnya Eg (eV):</a:t>
            </a:r>
          </a:p>
          <a:p>
            <a:pPr algn="ctr">
              <a:lnSpc>
                <a:spcPct val="150000"/>
              </a:lnSpc>
            </a:pPr>
            <a:r>
              <a:rPr lang="en-US" b="1" smtClean="0"/>
              <a:t>E</a:t>
            </a:r>
            <a:r>
              <a:rPr lang="en-US" b="1" baseline="-25000" smtClean="0"/>
              <a:t>g</a:t>
            </a:r>
            <a:r>
              <a:rPr lang="en-US" b="1" smtClean="0"/>
              <a:t> = 1,424 + 1,266 x +0,266 x</a:t>
            </a:r>
            <a:r>
              <a:rPr lang="en-US" b="1" baseline="30000" smtClean="0"/>
              <a:t>2</a:t>
            </a:r>
            <a:endParaRPr lang="en-US" b="1" baseline="30000"/>
          </a:p>
        </p:txBody>
      </p:sp>
      <p:sp>
        <p:nvSpPr>
          <p:cNvPr id="15" name="Rectangle 14"/>
          <p:cNvSpPr/>
          <p:nvPr/>
        </p:nvSpPr>
        <p:spPr>
          <a:xfrm>
            <a:off x="762000" y="5105400"/>
            <a:ext cx="7620000"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200000"/>
              </a:lnSpc>
            </a:pPr>
            <a:r>
              <a:rPr lang="en-US" smtClean="0"/>
              <a:t>Untuk campuran empat bahan In</a:t>
            </a:r>
            <a:r>
              <a:rPr lang="en-US" baseline="-25000" smtClean="0"/>
              <a:t>1-x</a:t>
            </a:r>
            <a:r>
              <a:rPr lang="en-US" smtClean="0"/>
              <a:t>Ga</a:t>
            </a:r>
            <a:r>
              <a:rPr lang="en-US" baseline="-25000" smtClean="0"/>
              <a:t>x</a:t>
            </a:r>
            <a:r>
              <a:rPr lang="en-US" smtClean="0"/>
              <a:t>As</a:t>
            </a:r>
            <a:r>
              <a:rPr lang="en-US" baseline="-25000" smtClean="0"/>
              <a:t>y</a:t>
            </a:r>
            <a:r>
              <a:rPr lang="en-US" smtClean="0"/>
              <a:t>P</a:t>
            </a:r>
            <a:r>
              <a:rPr lang="en-US" baseline="-25000" smtClean="0"/>
              <a:t>1-y</a:t>
            </a:r>
            <a:r>
              <a:rPr lang="en-US" smtClean="0"/>
              <a:t>, besarnya Eg (eV):</a:t>
            </a:r>
          </a:p>
          <a:p>
            <a:pPr algn="ctr"/>
            <a:r>
              <a:rPr lang="en-US" b="1" smtClean="0"/>
              <a:t>E</a:t>
            </a:r>
            <a:r>
              <a:rPr lang="en-US" b="1" baseline="-25000" smtClean="0"/>
              <a:t>g</a:t>
            </a:r>
            <a:r>
              <a:rPr lang="en-US" b="1" smtClean="0"/>
              <a:t>= 1,35 -0,72 y + 0,12 y</a:t>
            </a:r>
            <a:r>
              <a:rPr lang="en-US" b="1" baseline="30000" smtClean="0"/>
              <a:t>2</a:t>
            </a:r>
          </a:p>
          <a:p>
            <a:pPr algn="ctr"/>
            <a:r>
              <a:rPr lang="en-US" smtClean="0"/>
              <a:t>dengan y ≈ 2,2 x</a:t>
            </a:r>
            <a:endParaRPr lang="en-US"/>
          </a:p>
        </p:txBody>
      </p:sp>
      <p:sp>
        <p:nvSpPr>
          <p:cNvPr id="14" name="Slide Number Placeholder 13"/>
          <p:cNvSpPr>
            <a:spLocks noGrp="1"/>
          </p:cNvSpPr>
          <p:nvPr>
            <p:ph type="sldNum" sz="quarter" idx="12"/>
          </p:nvPr>
        </p:nvSpPr>
        <p:spPr/>
        <p:txBody>
          <a:bodyPr/>
          <a:lstStyle/>
          <a:p>
            <a:fld id="{B6F15528-21DE-4FAA-801E-634DDDAF4B2B}"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
            </a:r>
            <a:br>
              <a:rPr lang="en-US" smtClean="0"/>
            </a:br>
            <a:r>
              <a:rPr lang="en-US" smtClean="0"/>
              <a:t/>
            </a:r>
            <a:br>
              <a:rPr lang="en-US" smtClean="0"/>
            </a:br>
            <a:r>
              <a:rPr lang="en-US" smtClean="0"/>
              <a:t>Contoh</a:t>
            </a:r>
            <a:endParaRPr lang="en-US"/>
          </a:p>
        </p:txBody>
      </p:sp>
      <p:sp>
        <p:nvSpPr>
          <p:cNvPr id="3" name="Content Placeholder 2"/>
          <p:cNvSpPr>
            <a:spLocks noGrp="1"/>
          </p:cNvSpPr>
          <p:nvPr>
            <p:ph sz="quarter" idx="1"/>
          </p:nvPr>
        </p:nvSpPr>
        <p:spPr/>
        <p:txBody>
          <a:bodyPr/>
          <a:lstStyle/>
          <a:p>
            <a:r>
              <a:rPr lang="en-US" smtClean="0"/>
              <a:t>Bahan Sumber Al</a:t>
            </a:r>
            <a:r>
              <a:rPr lang="en-US" baseline="-25000" smtClean="0"/>
              <a:t>x</a:t>
            </a:r>
            <a:r>
              <a:rPr lang="en-US" smtClean="0"/>
              <a:t>Ga</a:t>
            </a:r>
            <a:r>
              <a:rPr lang="en-US" baseline="-25000" smtClean="0"/>
              <a:t>1-x</a:t>
            </a:r>
            <a:r>
              <a:rPr lang="en-US" smtClean="0"/>
              <a:t>As dengan x = 0,07</a:t>
            </a:r>
          </a:p>
          <a:p>
            <a:pPr>
              <a:buNone/>
            </a:pPr>
            <a:r>
              <a:rPr lang="en-US" smtClean="0"/>
              <a:t>	Berapa Eg dan </a:t>
            </a:r>
            <a:r>
              <a:rPr lang="el-GR" smtClean="0"/>
              <a:t>λ ?</a:t>
            </a:r>
            <a:endParaRPr lang="en-US" smtClean="0"/>
          </a:p>
          <a:p>
            <a:pPr>
              <a:buNone/>
            </a:pPr>
            <a:endParaRPr lang="en-US" smtClean="0"/>
          </a:p>
          <a:p>
            <a:pPr>
              <a:buNone/>
            </a:pPr>
            <a:endParaRPr lang="en-US" smtClean="0"/>
          </a:p>
          <a:p>
            <a:pPr>
              <a:buNone/>
            </a:pPr>
            <a:endParaRPr lang="el-GR" smtClean="0"/>
          </a:p>
          <a:p>
            <a:r>
              <a:rPr lang="en-US" smtClean="0"/>
              <a:t>Bahan Sumber In</a:t>
            </a:r>
            <a:r>
              <a:rPr lang="en-US" baseline="-25000" smtClean="0"/>
              <a:t>1-x</a:t>
            </a:r>
            <a:r>
              <a:rPr lang="en-US" smtClean="0"/>
              <a:t>Ga</a:t>
            </a:r>
            <a:r>
              <a:rPr lang="en-US" baseline="-25000" smtClean="0"/>
              <a:t>x</a:t>
            </a:r>
            <a:r>
              <a:rPr lang="en-US" smtClean="0"/>
              <a:t>As</a:t>
            </a:r>
            <a:r>
              <a:rPr lang="en-US" baseline="-25000" smtClean="0"/>
              <a:t>y</a:t>
            </a:r>
            <a:r>
              <a:rPr lang="en-US" smtClean="0"/>
              <a:t>P</a:t>
            </a:r>
            <a:r>
              <a:rPr lang="en-US" baseline="-25000" smtClean="0"/>
              <a:t>1-y</a:t>
            </a:r>
            <a:r>
              <a:rPr lang="en-US" smtClean="0"/>
              <a:t>, dengan x = 0,26 Berapa Eg dan </a:t>
            </a:r>
            <a:r>
              <a:rPr lang="el-GR" smtClean="0"/>
              <a:t>λ ?</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Efisiensi Kuantum Internal </a:t>
            </a:r>
            <a:endParaRPr lang="en-US"/>
          </a:p>
        </p:txBody>
      </p:sp>
      <p:sp>
        <p:nvSpPr>
          <p:cNvPr id="3" name="Content Placeholder 2"/>
          <p:cNvSpPr>
            <a:spLocks noGrp="1"/>
          </p:cNvSpPr>
          <p:nvPr>
            <p:ph sz="quarter" idx="1"/>
          </p:nvPr>
        </p:nvSpPr>
        <p:spPr/>
        <p:txBody>
          <a:bodyPr>
            <a:noAutofit/>
          </a:bodyPr>
          <a:lstStyle/>
          <a:p>
            <a:r>
              <a:rPr lang="en-US" sz="2000" smtClean="0"/>
              <a:t>Ekses elektron di bahan p-type dan hole di bahan n-type (</a:t>
            </a:r>
            <a:r>
              <a:rPr lang="en-US" sz="2000" i="1" smtClean="0"/>
              <a:t>minority carrier</a:t>
            </a:r>
            <a:r>
              <a:rPr lang="en-US" sz="2000" smtClean="0"/>
              <a:t>) terjadi di sumber cahaya semikonduktor (LED) </a:t>
            </a:r>
            <a:r>
              <a:rPr lang="nn-NO" sz="2000" smtClean="0"/>
              <a:t>karena injeksi pembawa di permukaan kontak perangkat tersebut (LED)</a:t>
            </a:r>
          </a:p>
          <a:p>
            <a:r>
              <a:rPr lang="en-US" sz="2000" smtClean="0"/>
              <a:t>Kepadatan ekses elektron </a:t>
            </a:r>
            <a:r>
              <a:rPr lang="el-GR" sz="2000" smtClean="0"/>
              <a:t>Δ</a:t>
            </a:r>
            <a:r>
              <a:rPr lang="en-US" sz="2000" smtClean="0"/>
              <a:t>n sama dengan ekses hole </a:t>
            </a:r>
            <a:r>
              <a:rPr lang="el-GR" sz="2000" smtClean="0"/>
              <a:t>Δ</a:t>
            </a:r>
            <a:r>
              <a:rPr lang="en-US" sz="2000" smtClean="0"/>
              <a:t>p, karena pembawa diinjeksikan terbentuk (dimasukan kedalam LED) dan berekombinasi dalam pasangan elektron hole untuk keperluan netralitas muatan kristal</a:t>
            </a:r>
          </a:p>
          <a:p>
            <a:r>
              <a:rPr lang="en-US" sz="2000" smtClean="0"/>
              <a:t>Jika injeksi pembawa (carrier) berhenti </a:t>
            </a:r>
            <a:r>
              <a:rPr lang="en-US" sz="2000" smtClean="0">
                <a:sym typeface="Wingdings" pitchFamily="2" charset="2"/>
              </a:rPr>
              <a:t> </a:t>
            </a:r>
            <a:r>
              <a:rPr lang="en-US" sz="2000" smtClean="0"/>
              <a:t>kepadatan pembawa kembali ke nilai keseimbangan</a:t>
            </a:r>
          </a:p>
          <a:p>
            <a:r>
              <a:rPr lang="en-US" sz="2000" smtClean="0"/>
              <a:t>Kepadatan ekses pembawa (</a:t>
            </a:r>
            <a:r>
              <a:rPr lang="en-US" sz="2000" i="1" smtClean="0"/>
              <a:t>minority carrier</a:t>
            </a:r>
            <a:r>
              <a:rPr lang="en-US" sz="2000" smtClean="0"/>
              <a:t>):</a:t>
            </a:r>
          </a:p>
          <a:p>
            <a:pPr>
              <a:buNone/>
            </a:pPr>
            <a:endParaRPr lang="en-US" sz="2000" smtClean="0"/>
          </a:p>
          <a:p>
            <a:pPr>
              <a:buNone/>
            </a:pPr>
            <a:endParaRPr lang="en-US" sz="2000" smtClean="0"/>
          </a:p>
          <a:p>
            <a:pPr>
              <a:buNone/>
            </a:pPr>
            <a:r>
              <a:rPr lang="en-US" sz="1600" smtClean="0"/>
              <a:t>	</a:t>
            </a:r>
            <a:r>
              <a:rPr lang="el-GR" sz="1600" smtClean="0"/>
              <a:t>Δ</a:t>
            </a:r>
            <a:r>
              <a:rPr lang="en-US" sz="1600" smtClean="0"/>
              <a:t>n</a:t>
            </a:r>
            <a:r>
              <a:rPr lang="en-US" sz="1600" baseline="-25000" smtClean="0"/>
              <a:t>o	</a:t>
            </a:r>
            <a:r>
              <a:rPr lang="en-US" sz="1600" smtClean="0"/>
              <a:t>: kepadatan ekses elektron yang diinjeksikan diawal</a:t>
            </a:r>
          </a:p>
          <a:p>
            <a:pPr>
              <a:buNone/>
            </a:pPr>
            <a:r>
              <a:rPr lang="en-US" sz="1600" smtClean="0"/>
              <a:t>      </a:t>
            </a:r>
            <a:r>
              <a:rPr lang="el-GR" sz="1600" smtClean="0">
                <a:latin typeface="Calibri"/>
              </a:rPr>
              <a:t>τ</a:t>
            </a:r>
            <a:r>
              <a:rPr lang="en-US" sz="1600" smtClean="0"/>
              <a:t>	: carrier lifetime bergantung kepada komposisi material</a:t>
            </a:r>
          </a:p>
          <a:p>
            <a:pPr>
              <a:buNone/>
            </a:pPr>
            <a:r>
              <a:rPr lang="en-US" sz="1600" smtClean="0"/>
              <a:t>      t	: waktu/ lamanya injeksi</a:t>
            </a:r>
            <a:endParaRPr lang="en-US" sz="1600"/>
          </a:p>
        </p:txBody>
      </p:sp>
      <p:sp>
        <p:nvSpPr>
          <p:cNvPr id="624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nvGraphicFramePr>
        <p:xfrm>
          <a:off x="2819400" y="4724400"/>
          <a:ext cx="1571625" cy="838200"/>
        </p:xfrm>
        <a:graphic>
          <a:graphicData uri="http://schemas.openxmlformats.org/presentationml/2006/ole">
            <p:oleObj spid="_x0000_s15361" name="Equation" r:id="rId3" imgW="761760" imgH="406080" progId="Equation.3">
              <p:embed/>
            </p:oleObj>
          </a:graphicData>
        </a:graphic>
      </p:graphicFrame>
      <p:sp>
        <p:nvSpPr>
          <p:cNvPr id="7" name="Slide Number Placeholder 6"/>
          <p:cNvSpPr>
            <a:spLocks noGrp="1"/>
          </p:cNvSpPr>
          <p:nvPr>
            <p:ph type="sldNum" sz="quarter" idx="12"/>
          </p:nvPr>
        </p:nvSpPr>
        <p:spPr/>
        <p:txBody>
          <a:bodyPr/>
          <a:lstStyle/>
          <a:p>
            <a:fld id="{B6F15528-21DE-4FAA-801E-634DDDAF4B2B}"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lnSpcReduction="10000"/>
          </a:bodyPr>
          <a:lstStyle/>
          <a:p>
            <a:r>
              <a:rPr lang="en-US" sz="2000" smtClean="0"/>
              <a:t>Ekses pembawa dapat berekombinasi secara radiatif maupun non radiatif</a:t>
            </a:r>
          </a:p>
          <a:p>
            <a:r>
              <a:rPr lang="en-US" sz="2000" smtClean="0"/>
              <a:t>Pada rekombinasi radiatif akan menghasilkan emisi photon</a:t>
            </a:r>
          </a:p>
          <a:p>
            <a:r>
              <a:rPr lang="en-US" sz="2000" smtClean="0"/>
              <a:t>Jika elektron-hole berekombinasi nonradiatif </a:t>
            </a:r>
            <a:r>
              <a:rPr lang="en-US" sz="2000" smtClean="0">
                <a:sym typeface="Wingdings" pitchFamily="2" charset="2"/>
              </a:rPr>
              <a:t></a:t>
            </a:r>
            <a:r>
              <a:rPr lang="en-US" sz="2000" smtClean="0"/>
              <a:t> melepaskan energi dalam bentuk panas (</a:t>
            </a:r>
            <a:r>
              <a:rPr lang="en-US" sz="2000" i="1" smtClean="0"/>
              <a:t>vibrasi lattice</a:t>
            </a:r>
            <a:r>
              <a:rPr lang="en-US" sz="2000" smtClean="0"/>
              <a:t>)</a:t>
            </a:r>
          </a:p>
          <a:p>
            <a:r>
              <a:rPr lang="sv-SE" sz="2000" smtClean="0"/>
              <a:t>Efisensi kuantum internal yang terjadi di </a:t>
            </a:r>
            <a:r>
              <a:rPr lang="sv-SE" sz="2000" i="1" smtClean="0"/>
              <a:t>active region </a:t>
            </a:r>
            <a:r>
              <a:rPr lang="sv-SE" sz="2000" smtClean="0"/>
              <a:t>(</a:t>
            </a:r>
            <a:r>
              <a:rPr lang="sv-SE" sz="2000" i="1" smtClean="0"/>
              <a:t>depletion region</a:t>
            </a:r>
            <a:r>
              <a:rPr lang="sv-SE" sz="2000" smtClean="0"/>
              <a:t>) adalah bagian pasangan elektron-hole yang </a:t>
            </a:r>
            <a:r>
              <a:rPr lang="en-US" sz="2000" smtClean="0"/>
              <a:t>berekombinasi  secara radiatif</a:t>
            </a:r>
          </a:p>
          <a:p>
            <a:r>
              <a:rPr lang="en-US" sz="2000" smtClean="0"/>
              <a:t>Efisiensi kuantum internal (</a:t>
            </a:r>
            <a:r>
              <a:rPr lang="el-GR" sz="2000" i="1" smtClean="0"/>
              <a:t>η</a:t>
            </a:r>
            <a:r>
              <a:rPr lang="en-US" sz="2000" i="1" baseline="-25000" smtClean="0"/>
              <a:t>int</a:t>
            </a:r>
            <a:r>
              <a:rPr lang="en-US" sz="2000" smtClean="0"/>
              <a:t>):</a:t>
            </a:r>
          </a:p>
          <a:p>
            <a:endParaRPr lang="en-US" sz="2000" smtClean="0"/>
          </a:p>
          <a:p>
            <a:endParaRPr lang="en-US" sz="2000" smtClean="0"/>
          </a:p>
          <a:p>
            <a:endParaRPr lang="en-US" sz="2000" smtClean="0"/>
          </a:p>
          <a:p>
            <a:pPr lvl="1"/>
            <a:r>
              <a:rPr lang="en-US" sz="1500" i="1" smtClean="0"/>
              <a:t>R</a:t>
            </a:r>
            <a:r>
              <a:rPr lang="en-US" sz="1500" i="1" baseline="-25000" smtClean="0"/>
              <a:t>r </a:t>
            </a:r>
            <a:r>
              <a:rPr lang="en-US" sz="1500" baseline="-25000" smtClean="0"/>
              <a:t>	</a:t>
            </a:r>
            <a:r>
              <a:rPr lang="en-US" sz="1500" smtClean="0"/>
              <a:t>: laju rekombinasi radiatif per satuan volume (jumlah photon yang dihasilkan secara 		   radiatif setiap detiknya/ jumlah photon per detik)</a:t>
            </a:r>
          </a:p>
          <a:p>
            <a:pPr lvl="1"/>
            <a:r>
              <a:rPr lang="en-US" sz="1500" i="1" smtClean="0"/>
              <a:t>R</a:t>
            </a:r>
            <a:r>
              <a:rPr lang="en-US" sz="1500" i="1" baseline="-25000" smtClean="0"/>
              <a:t>nr</a:t>
            </a:r>
            <a:r>
              <a:rPr lang="en-US" sz="1500" smtClean="0"/>
              <a:t> 	: laju rekombinasi nonradiatif</a:t>
            </a:r>
            <a:endParaRPr lang="en-US" sz="150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nvGraphicFramePr>
        <p:xfrm>
          <a:off x="1752600" y="4572000"/>
          <a:ext cx="1668780" cy="685800"/>
        </p:xfrm>
        <a:graphic>
          <a:graphicData uri="http://schemas.openxmlformats.org/presentationml/2006/ole">
            <p:oleObj spid="_x0000_s1033" name="Equation" r:id="rId3" imgW="927000" imgH="380880" progId="Equation.3">
              <p:embed/>
            </p:oleObj>
          </a:graphicData>
        </a:graphic>
      </p:graphicFrame>
      <p:sp>
        <p:nvSpPr>
          <p:cNvPr id="8" name="Slide Number Placeholder 7"/>
          <p:cNvSpPr>
            <a:spLocks noGrp="1"/>
          </p:cNvSpPr>
          <p:nvPr>
            <p:ph type="sldNum" sz="quarter" idx="12"/>
          </p:nvPr>
        </p:nvSpPr>
        <p:spPr/>
        <p:txBody>
          <a:bodyPr/>
          <a:lstStyle/>
          <a:p>
            <a:fld id="{B6F15528-21DE-4FAA-801E-634DDDAF4B2B}"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a:srcRect/>
          <a:stretch>
            <a:fillRect/>
          </a:stretch>
        </p:blipFill>
        <p:spPr bwMode="auto">
          <a:xfrm>
            <a:off x="3886200" y="2057400"/>
            <a:ext cx="876300" cy="590550"/>
          </a:xfrm>
          <a:prstGeom prst="rect">
            <a:avLst/>
          </a:prstGeom>
          <a:ln>
            <a:noFill/>
          </a:ln>
          <a:effectLst>
            <a:outerShdw blurRad="190500" algn="tl" rotWithShape="0">
              <a:srgbClr val="000000">
                <a:alpha val="70000"/>
              </a:srgbClr>
            </a:outerShdw>
          </a:effectLst>
        </p:spPr>
      </p:pic>
      <p:pic>
        <p:nvPicPr>
          <p:cNvPr id="65539" name="Picture 3"/>
          <p:cNvPicPr>
            <a:picLocks noChangeAspect="1" noChangeArrowheads="1"/>
          </p:cNvPicPr>
          <p:nvPr/>
        </p:nvPicPr>
        <p:blipFill>
          <a:blip r:embed="rId3"/>
          <a:srcRect/>
          <a:stretch>
            <a:fillRect/>
          </a:stretch>
        </p:blipFill>
        <p:spPr bwMode="auto">
          <a:xfrm>
            <a:off x="4419600" y="2933700"/>
            <a:ext cx="866775" cy="571500"/>
          </a:xfrm>
          <a:prstGeom prst="rect">
            <a:avLst/>
          </a:prstGeom>
          <a:ln>
            <a:noFill/>
          </a:ln>
          <a:effectLst>
            <a:outerShdw blurRad="190500" algn="tl" rotWithShape="0">
              <a:srgbClr val="000000">
                <a:alpha val="70000"/>
              </a:srgbClr>
            </a:outerShdw>
          </a:effectLst>
        </p:spPr>
      </p:pic>
      <p:pic>
        <p:nvPicPr>
          <p:cNvPr id="65540" name="Picture 4"/>
          <p:cNvPicPr>
            <a:picLocks noChangeAspect="1" noChangeArrowheads="1"/>
          </p:cNvPicPr>
          <p:nvPr/>
        </p:nvPicPr>
        <p:blipFill>
          <a:blip r:embed="rId4"/>
          <a:srcRect/>
          <a:stretch>
            <a:fillRect/>
          </a:stretch>
        </p:blipFill>
        <p:spPr bwMode="auto">
          <a:xfrm>
            <a:off x="3657600" y="3762375"/>
            <a:ext cx="2000250" cy="657225"/>
          </a:xfrm>
          <a:prstGeom prst="rect">
            <a:avLst/>
          </a:prstGeom>
          <a:ln>
            <a:noFill/>
          </a:ln>
          <a:effectLst>
            <a:outerShdw blurRad="190500" algn="tl" rotWithShape="0">
              <a:srgbClr val="000000">
                <a:alpha val="70000"/>
              </a:srgbClr>
            </a:outerShdw>
          </a:effectLst>
        </p:spPr>
      </p:pic>
      <p:pic>
        <p:nvPicPr>
          <p:cNvPr id="65541" name="Picture 5"/>
          <p:cNvPicPr>
            <a:picLocks noChangeAspect="1" noChangeArrowheads="1"/>
          </p:cNvPicPr>
          <p:nvPr/>
        </p:nvPicPr>
        <p:blipFill>
          <a:blip r:embed="rId5"/>
          <a:srcRect/>
          <a:stretch>
            <a:fillRect/>
          </a:stretch>
        </p:blipFill>
        <p:spPr bwMode="auto">
          <a:xfrm>
            <a:off x="3657600" y="4886325"/>
            <a:ext cx="1181100" cy="676275"/>
          </a:xfrm>
          <a:prstGeom prst="rect">
            <a:avLst/>
          </a:prstGeom>
          <a:ln>
            <a:noFill/>
          </a:ln>
          <a:effectLst>
            <a:outerShdw blurRad="190500" algn="tl" rotWithShape="0">
              <a:srgbClr val="000000">
                <a:alpha val="70000"/>
              </a:srgbClr>
            </a:outerShdw>
          </a:effectLst>
        </p:spPr>
      </p:pic>
      <p:sp>
        <p:nvSpPr>
          <p:cNvPr id="8" name="Rectangle 7"/>
          <p:cNvSpPr/>
          <p:nvPr/>
        </p:nvSpPr>
        <p:spPr>
          <a:xfrm>
            <a:off x="533400" y="1611868"/>
            <a:ext cx="8229600" cy="369332"/>
          </a:xfrm>
          <a:prstGeom prst="rect">
            <a:avLst/>
          </a:prstGeom>
        </p:spPr>
        <p:txBody>
          <a:bodyPr wrap="square">
            <a:spAutoFit/>
          </a:bodyPr>
          <a:lstStyle/>
          <a:p>
            <a:r>
              <a:rPr lang="en-US" smtClean="0"/>
              <a:t>Untuk penurunan eksponensial ekses pembawa, lifetime rekombinasi radiatif :</a:t>
            </a:r>
            <a:endParaRPr lang="en-US"/>
          </a:p>
        </p:txBody>
      </p:sp>
      <p:sp>
        <p:nvSpPr>
          <p:cNvPr id="9" name="Rectangle 8"/>
          <p:cNvSpPr/>
          <p:nvPr/>
        </p:nvSpPr>
        <p:spPr>
          <a:xfrm>
            <a:off x="609600" y="2983468"/>
            <a:ext cx="4572000" cy="369332"/>
          </a:xfrm>
          <a:prstGeom prst="rect">
            <a:avLst/>
          </a:prstGeom>
        </p:spPr>
        <p:txBody>
          <a:bodyPr>
            <a:spAutoFit/>
          </a:bodyPr>
          <a:lstStyle/>
          <a:p>
            <a:r>
              <a:rPr lang="en-US" smtClean="0"/>
              <a:t>Lifetime rekombinasi non radiatif :</a:t>
            </a:r>
            <a:endParaRPr lang="en-US"/>
          </a:p>
        </p:txBody>
      </p:sp>
      <p:sp>
        <p:nvSpPr>
          <p:cNvPr id="10" name="Rectangle 9"/>
          <p:cNvSpPr/>
          <p:nvPr/>
        </p:nvSpPr>
        <p:spPr>
          <a:xfrm>
            <a:off x="609600" y="3886200"/>
            <a:ext cx="4572000" cy="369332"/>
          </a:xfrm>
          <a:prstGeom prst="rect">
            <a:avLst/>
          </a:prstGeom>
        </p:spPr>
        <p:txBody>
          <a:bodyPr>
            <a:spAutoFit/>
          </a:bodyPr>
          <a:lstStyle/>
          <a:p>
            <a:r>
              <a:rPr lang="en-US" smtClean="0"/>
              <a:t>Efisiensi kuantum internal :</a:t>
            </a:r>
            <a:endParaRPr lang="en-US"/>
          </a:p>
        </p:txBody>
      </p:sp>
      <p:sp>
        <p:nvSpPr>
          <p:cNvPr id="11" name="Rectangle 10"/>
          <p:cNvSpPr/>
          <p:nvPr/>
        </p:nvSpPr>
        <p:spPr>
          <a:xfrm>
            <a:off x="609600" y="4953000"/>
            <a:ext cx="4572000" cy="369332"/>
          </a:xfrm>
          <a:prstGeom prst="rect">
            <a:avLst/>
          </a:prstGeom>
        </p:spPr>
        <p:txBody>
          <a:bodyPr>
            <a:spAutoFit/>
          </a:bodyPr>
          <a:lstStyle/>
          <a:p>
            <a:r>
              <a:rPr lang="en-US" smtClean="0"/>
              <a:t>Lifetime rekombinasi bulk :</a:t>
            </a:r>
            <a:endParaRPr lang="en-US"/>
          </a:p>
        </p:txBody>
      </p:sp>
      <p:sp>
        <p:nvSpPr>
          <p:cNvPr id="12" name="Slide Number Placeholder 11"/>
          <p:cNvSpPr>
            <a:spLocks noGrp="1"/>
          </p:cNvSpPr>
          <p:nvPr>
            <p:ph type="sldNum" sz="quarter" idx="12"/>
          </p:nvPr>
        </p:nvSpPr>
        <p:spPr/>
        <p:txBody>
          <a:bodyPr/>
          <a:lstStyle/>
          <a:p>
            <a:fld id="{B6F15528-21DE-4FAA-801E-634DDDAF4B2B}"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r>
              <a:rPr lang="en-US" sz="2000" smtClean="0"/>
              <a:t>Jika besar arus yang diinjeksikan ke LED adalah sebesar </a:t>
            </a:r>
            <a:r>
              <a:rPr lang="en-US" sz="2000" i="1" smtClean="0"/>
              <a:t>I</a:t>
            </a:r>
            <a:r>
              <a:rPr lang="en-US" sz="2000" smtClean="0"/>
              <a:t>, maka jumlah rekombinasi yang terjadi setiap sekon nya adalah:</a:t>
            </a:r>
          </a:p>
          <a:p>
            <a:endParaRPr lang="en-US" sz="2000" smtClean="0"/>
          </a:p>
          <a:p>
            <a:endParaRPr lang="en-US" sz="2000" smtClean="0"/>
          </a:p>
          <a:p>
            <a:r>
              <a:rPr lang="en-US" sz="2000" smtClean="0"/>
              <a:t>Dengan melakukan substitusi dari persamaan sebelumnya, sehingga didapatkan: </a:t>
            </a:r>
          </a:p>
          <a:p>
            <a:endParaRPr lang="en-US" sz="2000" smtClean="0"/>
          </a:p>
          <a:p>
            <a:endParaRPr lang="en-US" sz="2000" i="1" smtClean="0"/>
          </a:p>
          <a:p>
            <a:r>
              <a:rPr lang="en-US" sz="2000" i="1" smtClean="0"/>
              <a:t>R</a:t>
            </a:r>
            <a:r>
              <a:rPr lang="en-US" sz="2000" i="1" baseline="-25000" smtClean="0"/>
              <a:t>r</a:t>
            </a:r>
            <a:r>
              <a:rPr lang="en-US" sz="2000" smtClean="0"/>
              <a:t> adalah jumlah photon yang dihasilkan setiap sekon nya dimana setiap photon memiliki energi sebesar </a:t>
            </a:r>
            <a:r>
              <a:rPr lang="en-US" sz="2000" i="1" smtClean="0"/>
              <a:t>hv</a:t>
            </a:r>
            <a:r>
              <a:rPr lang="en-US" sz="2000" smtClean="0"/>
              <a:t>, sehingga daya optik internal (</a:t>
            </a:r>
            <a:r>
              <a:rPr lang="en-US" sz="2000" i="1" smtClean="0"/>
              <a:t>P</a:t>
            </a:r>
            <a:r>
              <a:rPr lang="en-US" sz="2000" i="1" baseline="-25000" smtClean="0"/>
              <a:t>int</a:t>
            </a:r>
            <a:r>
              <a:rPr lang="en-US" sz="2000" smtClean="0"/>
              <a:t>) yang dihasilkan didalam LED adalah sebesar:</a:t>
            </a:r>
          </a:p>
          <a:p>
            <a:endParaRPr lang="en-US" smtClean="0"/>
          </a:p>
          <a:p>
            <a:endParaRPr lang="en-US" smtClean="0"/>
          </a:p>
          <a:p>
            <a:pPr>
              <a:buNone/>
            </a:pPr>
            <a:endParaRPr lang="en-US"/>
          </a:p>
        </p:txBody>
      </p:sp>
      <p:graphicFrame>
        <p:nvGraphicFramePr>
          <p:cNvPr id="69634" name="Object 2"/>
          <p:cNvGraphicFramePr>
            <a:graphicFrameLocks noChangeAspect="1"/>
          </p:cNvGraphicFramePr>
          <p:nvPr/>
        </p:nvGraphicFramePr>
        <p:xfrm>
          <a:off x="1524000" y="2209800"/>
          <a:ext cx="1524000" cy="762000"/>
        </p:xfrm>
        <a:graphic>
          <a:graphicData uri="http://schemas.openxmlformats.org/presentationml/2006/ole">
            <p:oleObj spid="_x0000_s69634" name="Equation" r:id="rId3" imgW="761760" imgH="380880" progId="Equation.3">
              <p:embed/>
            </p:oleObj>
          </a:graphicData>
        </a:graphic>
      </p:graphicFrame>
      <p:sp>
        <p:nvSpPr>
          <p:cNvPr id="5" name="TextBox 4"/>
          <p:cNvSpPr txBox="1"/>
          <p:nvPr/>
        </p:nvSpPr>
        <p:spPr>
          <a:xfrm>
            <a:off x="3240963" y="2362200"/>
            <a:ext cx="5376793" cy="369332"/>
          </a:xfrm>
          <a:prstGeom prst="rect">
            <a:avLst/>
          </a:prstGeom>
          <a:noFill/>
        </p:spPr>
        <p:txBody>
          <a:bodyPr wrap="none" rtlCol="0">
            <a:spAutoFit/>
          </a:bodyPr>
          <a:lstStyle/>
          <a:p>
            <a:r>
              <a:rPr lang="en-US" smtClean="0"/>
              <a:t>dimana, </a:t>
            </a:r>
            <a:r>
              <a:rPr lang="en-US" i="1" smtClean="0"/>
              <a:t>q</a:t>
            </a:r>
            <a:r>
              <a:rPr lang="en-US" smtClean="0"/>
              <a:t> adalah muatan photon (1.602 x 10</a:t>
            </a:r>
            <a:r>
              <a:rPr lang="en-US" baseline="30000" smtClean="0"/>
              <a:t>-19</a:t>
            </a:r>
            <a:r>
              <a:rPr lang="en-US" smtClean="0"/>
              <a:t> C)</a:t>
            </a:r>
            <a:endParaRPr lang="en-US"/>
          </a:p>
        </p:txBody>
      </p:sp>
      <p:graphicFrame>
        <p:nvGraphicFramePr>
          <p:cNvPr id="6" name="Object 5"/>
          <p:cNvGraphicFramePr>
            <a:graphicFrameLocks noChangeAspect="1"/>
          </p:cNvGraphicFramePr>
          <p:nvPr/>
        </p:nvGraphicFramePr>
        <p:xfrm>
          <a:off x="3448050" y="3436938"/>
          <a:ext cx="1398588" cy="822325"/>
        </p:xfrm>
        <a:graphic>
          <a:graphicData uri="http://schemas.openxmlformats.org/presentationml/2006/ole">
            <p:oleObj spid="_x0000_s69635" name="Equation" r:id="rId4" imgW="647640" imgH="380880" progId="Equation.3">
              <p:embed/>
            </p:oleObj>
          </a:graphicData>
        </a:graphic>
      </p:graphicFrame>
      <p:graphicFrame>
        <p:nvGraphicFramePr>
          <p:cNvPr id="7" name="Object 6"/>
          <p:cNvGraphicFramePr>
            <a:graphicFrameLocks noChangeAspect="1"/>
          </p:cNvGraphicFramePr>
          <p:nvPr/>
        </p:nvGraphicFramePr>
        <p:xfrm>
          <a:off x="4521200" y="3333750"/>
          <a:ext cx="101600" cy="190500"/>
        </p:xfrm>
        <a:graphic>
          <a:graphicData uri="http://schemas.openxmlformats.org/presentationml/2006/ole">
            <p:oleObj spid="_x0000_s69636" name="Equation" r:id="rId5" imgW="101520" imgH="190440" progId="Equation.3">
              <p:embed/>
            </p:oleObj>
          </a:graphicData>
        </a:graphic>
      </p:graphicFrame>
      <p:graphicFrame>
        <p:nvGraphicFramePr>
          <p:cNvPr id="69638" name="Object 6"/>
          <p:cNvGraphicFramePr>
            <a:graphicFrameLocks noChangeAspect="1"/>
          </p:cNvGraphicFramePr>
          <p:nvPr/>
        </p:nvGraphicFramePr>
        <p:xfrm>
          <a:off x="914400" y="5299764"/>
          <a:ext cx="1981200" cy="872436"/>
        </p:xfrm>
        <a:graphic>
          <a:graphicData uri="http://schemas.openxmlformats.org/presentationml/2006/ole">
            <p:oleObj spid="_x0000_s69638" name="Equation" r:id="rId6" imgW="863280" imgH="380880" progId="Equation.3">
              <p:embed/>
            </p:oleObj>
          </a:graphicData>
        </a:graphic>
      </p:graphicFrame>
      <p:sp>
        <p:nvSpPr>
          <p:cNvPr id="10" name="TextBox 9"/>
          <p:cNvSpPr txBox="1"/>
          <p:nvPr/>
        </p:nvSpPr>
        <p:spPr>
          <a:xfrm>
            <a:off x="4172538" y="5370493"/>
            <a:ext cx="4666662" cy="954107"/>
          </a:xfrm>
          <a:prstGeom prst="rect">
            <a:avLst/>
          </a:prstGeom>
          <a:noFill/>
        </p:spPr>
        <p:txBody>
          <a:bodyPr wrap="none" rtlCol="0">
            <a:spAutoFit/>
          </a:bodyPr>
          <a:lstStyle/>
          <a:p>
            <a:r>
              <a:rPr lang="en-US" sz="1400" i="1" smtClean="0"/>
              <a:t>h</a:t>
            </a:r>
            <a:r>
              <a:rPr lang="en-US" sz="1400" smtClean="0"/>
              <a:t>	: konstanta planck (6.6256 x 10</a:t>
            </a:r>
            <a:r>
              <a:rPr lang="en-US" sz="1400" baseline="30000" smtClean="0"/>
              <a:t>-34</a:t>
            </a:r>
            <a:r>
              <a:rPr lang="en-US" sz="1400" smtClean="0"/>
              <a:t> J.s)</a:t>
            </a:r>
          </a:p>
          <a:p>
            <a:r>
              <a:rPr lang="en-US" sz="1400" i="1" smtClean="0"/>
              <a:t>c</a:t>
            </a:r>
            <a:r>
              <a:rPr lang="en-US" sz="1400" smtClean="0"/>
              <a:t>	: kecepatan cahaya (3 x 10</a:t>
            </a:r>
            <a:r>
              <a:rPr lang="en-US" sz="1400" baseline="30000" smtClean="0"/>
              <a:t>8</a:t>
            </a:r>
            <a:r>
              <a:rPr lang="en-US" sz="1400" smtClean="0"/>
              <a:t> m/s)</a:t>
            </a:r>
          </a:p>
          <a:p>
            <a:r>
              <a:rPr lang="en-US" sz="1400" i="1" smtClean="0"/>
              <a:t>λ</a:t>
            </a:r>
            <a:r>
              <a:rPr lang="en-US" sz="1400" smtClean="0"/>
              <a:t>	: panjang gelombang (m)</a:t>
            </a:r>
          </a:p>
          <a:p>
            <a:r>
              <a:rPr lang="en-US" sz="1400" i="1" smtClean="0"/>
              <a:t>I	</a:t>
            </a:r>
            <a:r>
              <a:rPr lang="en-US" sz="1400" smtClean="0"/>
              <a:t>: besarnya arus yang diinjeksikan ke LED (</a:t>
            </a:r>
            <a:r>
              <a:rPr lang="en-US" sz="1400" i="1" smtClean="0"/>
              <a:t>A</a:t>
            </a:r>
            <a:r>
              <a:rPr lang="en-US" sz="1400" smtClean="0"/>
              <a:t>)</a:t>
            </a:r>
            <a:endParaRPr lang="en-US" sz="1400"/>
          </a:p>
        </p:txBody>
      </p:sp>
      <p:sp>
        <p:nvSpPr>
          <p:cNvPr id="9" name="Slide Number Placeholder 8"/>
          <p:cNvSpPr>
            <a:spLocks noGrp="1"/>
          </p:cNvSpPr>
          <p:nvPr>
            <p:ph type="sldNum" sz="quarter" idx="12"/>
          </p:nvPr>
        </p:nvSpPr>
        <p:spPr/>
        <p:txBody>
          <a:bodyPr/>
          <a:lstStyle/>
          <a:p>
            <a:fld id="{B6F15528-21DE-4FAA-801E-634DDDAF4B2B}"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Contoh</a:t>
            </a:r>
            <a:endParaRPr lang="en-US"/>
          </a:p>
        </p:txBody>
      </p:sp>
      <p:sp>
        <p:nvSpPr>
          <p:cNvPr id="3" name="Content Placeholder 2"/>
          <p:cNvSpPr>
            <a:spLocks noGrp="1"/>
          </p:cNvSpPr>
          <p:nvPr>
            <p:ph sz="quarter" idx="1"/>
          </p:nvPr>
        </p:nvSpPr>
        <p:spPr/>
        <p:txBody>
          <a:bodyPr/>
          <a:lstStyle/>
          <a:p>
            <a:r>
              <a:rPr lang="en-US" sz="2000" smtClean="0"/>
              <a:t>Sumber optik LED yang terbuat dari bahan semikonduktor InGaAs mampu  menghasilkan emisi cahaya dengan panjang gelombang puncak 1310 nm yang memiliki waktu rekombinasi radiatif dan nonradiatif sebesar 30 dan 100 ns. Arus pacu (</a:t>
            </a:r>
            <a:r>
              <a:rPr lang="en-US" sz="2000" i="1" smtClean="0"/>
              <a:t>drive current</a:t>
            </a:r>
            <a:r>
              <a:rPr lang="en-US" sz="2000" smtClean="0"/>
              <a:t>) yang digunakan adalah 40 mA. Berapakah lifetime rekombinasi bulk (</a:t>
            </a:r>
            <a:r>
              <a:rPr lang="el-GR" sz="2000" i="1" smtClean="0">
                <a:latin typeface="Calibri"/>
              </a:rPr>
              <a:t>τ</a:t>
            </a:r>
            <a:r>
              <a:rPr lang="en-US" sz="2000" smtClean="0"/>
              <a:t>), efisiensi kuantum internal (</a:t>
            </a:r>
            <a:r>
              <a:rPr lang="el-GR" sz="2000" i="1" smtClean="0"/>
              <a:t>η</a:t>
            </a:r>
            <a:r>
              <a:rPr lang="en-US" sz="2000" i="1" baseline="-25000" smtClean="0"/>
              <a:t>int</a:t>
            </a:r>
            <a:r>
              <a:rPr lang="en-US" sz="2000" smtClean="0"/>
              <a:t>), daya power internal (</a:t>
            </a:r>
            <a:r>
              <a:rPr lang="en-US" sz="2000" i="1" smtClean="0"/>
              <a:t>P</a:t>
            </a:r>
            <a:r>
              <a:rPr lang="en-US" sz="2000" i="1" baseline="-25000" smtClean="0"/>
              <a:t>int</a:t>
            </a:r>
            <a:r>
              <a:rPr lang="en-US" sz="2000" smtClean="0"/>
              <a:t>) </a:t>
            </a:r>
          </a:p>
          <a:p>
            <a:r>
              <a:rPr lang="en-US" sz="2000" smtClean="0"/>
              <a:t>Jawaban:</a:t>
            </a:r>
          </a:p>
          <a:p>
            <a:endParaRPr lang="en-US" smtClean="0"/>
          </a:p>
          <a:p>
            <a:endParaRPr lang="en-US" smtClean="0"/>
          </a:p>
          <a:p>
            <a:endParaRPr lang="en-US"/>
          </a:p>
        </p:txBody>
      </p:sp>
      <p:graphicFrame>
        <p:nvGraphicFramePr>
          <p:cNvPr id="6" name="Object 5"/>
          <p:cNvGraphicFramePr>
            <a:graphicFrameLocks noChangeAspect="1"/>
          </p:cNvGraphicFramePr>
          <p:nvPr/>
        </p:nvGraphicFramePr>
        <p:xfrm>
          <a:off x="1371600" y="3886200"/>
          <a:ext cx="3006725" cy="609600"/>
        </p:xfrm>
        <a:graphic>
          <a:graphicData uri="http://schemas.openxmlformats.org/presentationml/2006/ole">
            <p:oleObj spid="_x0000_s66564" name="Equation" r:id="rId3" imgW="1879560" imgH="380880" progId="Equation.3">
              <p:embed/>
            </p:oleObj>
          </a:graphicData>
        </a:graphic>
      </p:graphicFrame>
      <p:graphicFrame>
        <p:nvGraphicFramePr>
          <p:cNvPr id="7" name="Object 6"/>
          <p:cNvGraphicFramePr>
            <a:graphicFrameLocks noChangeAspect="1"/>
          </p:cNvGraphicFramePr>
          <p:nvPr/>
        </p:nvGraphicFramePr>
        <p:xfrm>
          <a:off x="1371600" y="4648200"/>
          <a:ext cx="2641600" cy="762000"/>
        </p:xfrm>
        <a:graphic>
          <a:graphicData uri="http://schemas.openxmlformats.org/presentationml/2006/ole">
            <p:oleObj spid="_x0000_s66565" name="Equation" r:id="rId4" imgW="1320480" imgH="380880" progId="Equation.3">
              <p:embed/>
            </p:oleObj>
          </a:graphicData>
        </a:graphic>
      </p:graphicFrame>
      <p:graphicFrame>
        <p:nvGraphicFramePr>
          <p:cNvPr id="8" name="Object 7"/>
          <p:cNvGraphicFramePr>
            <a:graphicFrameLocks noChangeAspect="1"/>
          </p:cNvGraphicFramePr>
          <p:nvPr/>
        </p:nvGraphicFramePr>
        <p:xfrm>
          <a:off x="1371600" y="5397500"/>
          <a:ext cx="6386041" cy="774700"/>
        </p:xfrm>
        <a:graphic>
          <a:graphicData uri="http://schemas.openxmlformats.org/presentationml/2006/ole">
            <p:oleObj spid="_x0000_s66566" name="Equation" r:id="rId5" imgW="3873240" imgH="469800" progId="Equation.3">
              <p:embed/>
            </p:oleObj>
          </a:graphicData>
        </a:graphic>
      </p:graphicFrame>
      <p:sp>
        <p:nvSpPr>
          <p:cNvPr id="9" name="Slide Number Placeholder 8"/>
          <p:cNvSpPr>
            <a:spLocks noGrp="1"/>
          </p:cNvSpPr>
          <p:nvPr>
            <p:ph type="sldNum" sz="quarter" idx="12"/>
          </p:nvPr>
        </p:nvSpPr>
        <p:spPr/>
        <p:txBody>
          <a:bodyPr/>
          <a:lstStyle/>
          <a:p>
            <a:fld id="{B6F15528-21DE-4FAA-801E-634DDDAF4B2B}"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342900" y="1600200"/>
            <a:ext cx="3848100" cy="2971800"/>
          </a:xfrm>
          <a:prstGeom prst="rect">
            <a:avLst/>
          </a:prstGeom>
          <a:ln>
            <a:noFill/>
          </a:ln>
          <a:effectLst>
            <a:outerShdw blurRad="190500" algn="tl" rotWithShape="0">
              <a:srgbClr val="000000">
                <a:alpha val="70000"/>
              </a:srgbClr>
            </a:outerShdw>
          </a:effectLst>
        </p:spPr>
      </p:pic>
      <p:pic>
        <p:nvPicPr>
          <p:cNvPr id="1027" name="Picture 3"/>
          <p:cNvPicPr>
            <a:picLocks noChangeAspect="1" noChangeArrowheads="1"/>
          </p:cNvPicPr>
          <p:nvPr/>
        </p:nvPicPr>
        <p:blipFill>
          <a:blip r:embed="rId3"/>
          <a:srcRect/>
          <a:stretch>
            <a:fillRect/>
          </a:stretch>
        </p:blipFill>
        <p:spPr bwMode="auto">
          <a:xfrm>
            <a:off x="4676775" y="3352800"/>
            <a:ext cx="4162425" cy="2886075"/>
          </a:xfrm>
          <a:prstGeom prst="rect">
            <a:avLst/>
          </a:prstGeom>
          <a:ln>
            <a:noFill/>
          </a:ln>
          <a:effectLst>
            <a:outerShdw blurRad="190500" algn="tl" rotWithShape="0">
              <a:srgbClr val="000000">
                <a:alpha val="70000"/>
              </a:srgbClr>
            </a:outerShdw>
          </a:effectLst>
        </p:spPr>
      </p:pic>
      <p:sp>
        <p:nvSpPr>
          <p:cNvPr id="6" name="TextBox 5"/>
          <p:cNvSpPr txBox="1"/>
          <p:nvPr/>
        </p:nvSpPr>
        <p:spPr>
          <a:xfrm>
            <a:off x="1828800" y="4648200"/>
            <a:ext cx="837089" cy="369332"/>
          </a:xfrm>
          <a:prstGeom prst="rect">
            <a:avLst/>
          </a:prstGeom>
          <a:noFill/>
        </p:spPr>
        <p:txBody>
          <a:bodyPr wrap="none" rtlCol="0">
            <a:spAutoFit/>
          </a:bodyPr>
          <a:lstStyle/>
          <a:p>
            <a:r>
              <a:rPr lang="en-US" smtClean="0"/>
              <a:t>“LED”</a:t>
            </a:r>
            <a:endParaRPr lang="en-US"/>
          </a:p>
        </p:txBody>
      </p:sp>
      <p:sp>
        <p:nvSpPr>
          <p:cNvPr id="7" name="TextBox 6"/>
          <p:cNvSpPr txBox="1"/>
          <p:nvPr/>
        </p:nvSpPr>
        <p:spPr>
          <a:xfrm>
            <a:off x="6096000" y="2819400"/>
            <a:ext cx="1111202" cy="369332"/>
          </a:xfrm>
          <a:prstGeom prst="rect">
            <a:avLst/>
          </a:prstGeom>
          <a:noFill/>
        </p:spPr>
        <p:txBody>
          <a:bodyPr wrap="none" rtlCol="0">
            <a:spAutoFit/>
          </a:bodyPr>
          <a:lstStyle/>
          <a:p>
            <a:r>
              <a:rPr lang="en-US" smtClean="0"/>
              <a:t>“LASER”</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Tanggapan transien</a:t>
            </a:r>
            <a:endParaRPr lang="en-US"/>
          </a:p>
        </p:txBody>
      </p:sp>
      <p:sp>
        <p:nvSpPr>
          <p:cNvPr id="3" name="Content Placeholder 2"/>
          <p:cNvSpPr>
            <a:spLocks noGrp="1"/>
          </p:cNvSpPr>
          <p:nvPr>
            <p:ph sz="quarter" idx="1"/>
          </p:nvPr>
        </p:nvSpPr>
        <p:spPr/>
        <p:txBody>
          <a:bodyPr>
            <a:normAutofit/>
          </a:bodyPr>
          <a:lstStyle/>
          <a:p>
            <a:r>
              <a:rPr lang="en-US" sz="2000" smtClean="0"/>
              <a:t>Asumsi dasar pendekatan tanggapan transien :</a:t>
            </a:r>
          </a:p>
          <a:p>
            <a:pPr lvl="1"/>
            <a:r>
              <a:rPr lang="sv-SE" sz="2000" smtClean="0"/>
              <a:t>Kapasitansi muatan ruang junction C</a:t>
            </a:r>
            <a:r>
              <a:rPr lang="sv-SE" sz="2000" baseline="-25000" smtClean="0"/>
              <a:t>s </a:t>
            </a:r>
            <a:r>
              <a:rPr lang="sv-SE" sz="2000" smtClean="0"/>
              <a:t>bervariasi lebih lambat karena </a:t>
            </a:r>
            <a:r>
              <a:rPr lang="en-US" sz="2000" smtClean="0"/>
              <a:t>arus dibanding dengan kapasitansi difusi C</a:t>
            </a:r>
            <a:r>
              <a:rPr lang="en-US" sz="2000" baseline="-25000" smtClean="0"/>
              <a:t>d</a:t>
            </a:r>
            <a:r>
              <a:rPr lang="en-US" sz="2000" smtClean="0"/>
              <a:t> </a:t>
            </a:r>
            <a:r>
              <a:rPr lang="en-US" sz="2000" smtClean="0">
                <a:sym typeface="Wingdings" pitchFamily="2" charset="2"/>
              </a:rPr>
              <a:t></a:t>
            </a:r>
            <a:r>
              <a:rPr lang="en-US" sz="2000" smtClean="0"/>
              <a:t>dipandang konstan</a:t>
            </a:r>
          </a:p>
          <a:p>
            <a:pPr lvl="1"/>
            <a:r>
              <a:rPr lang="pt-BR" sz="2000" smtClean="0"/>
              <a:t>Harga C</a:t>
            </a:r>
            <a:r>
              <a:rPr lang="pt-BR" sz="2000" baseline="-25000" smtClean="0"/>
              <a:t>s</a:t>
            </a:r>
            <a:r>
              <a:rPr lang="pt-BR" sz="2000" smtClean="0"/>
              <a:t> antara 350 s/d 1000 pF untuk arus menengah sampai besar</a:t>
            </a:r>
          </a:p>
          <a:p>
            <a:r>
              <a:rPr lang="en-US" sz="2000" smtClean="0"/>
              <a:t>Berdasar asumsi tersebut, rise time sampai titik setengah arus (juga titik setengah daya) LED:</a:t>
            </a:r>
          </a:p>
          <a:p>
            <a:endParaRPr lang="en-US" sz="2000" smtClean="0"/>
          </a:p>
          <a:p>
            <a:endParaRPr lang="en-US" sz="2000" smtClean="0"/>
          </a:p>
          <a:p>
            <a:r>
              <a:rPr lang="en-US" sz="2000" smtClean="0"/>
              <a:t>Rise time 10 s/d 90 %: </a:t>
            </a:r>
            <a:endParaRPr lang="en-US" sz="2000"/>
          </a:p>
        </p:txBody>
      </p:sp>
      <p:graphicFrame>
        <p:nvGraphicFramePr>
          <p:cNvPr id="4" name="Object 3"/>
          <p:cNvGraphicFramePr>
            <a:graphicFrameLocks noChangeAspect="1"/>
          </p:cNvGraphicFramePr>
          <p:nvPr/>
        </p:nvGraphicFramePr>
        <p:xfrm>
          <a:off x="685801" y="3581400"/>
          <a:ext cx="2362199" cy="750606"/>
        </p:xfrm>
        <a:graphic>
          <a:graphicData uri="http://schemas.openxmlformats.org/presentationml/2006/ole">
            <p:oleObj spid="_x0000_s67586" name="Equation" r:id="rId3" imgW="1358640" imgH="431640" progId="Equation.3">
              <p:embed/>
            </p:oleObj>
          </a:graphicData>
        </a:graphic>
      </p:graphicFrame>
      <p:graphicFrame>
        <p:nvGraphicFramePr>
          <p:cNvPr id="5" name="Object 4"/>
          <p:cNvGraphicFramePr>
            <a:graphicFrameLocks noChangeAspect="1"/>
          </p:cNvGraphicFramePr>
          <p:nvPr/>
        </p:nvGraphicFramePr>
        <p:xfrm>
          <a:off x="3429000" y="4191000"/>
          <a:ext cx="1680519" cy="609600"/>
        </p:xfrm>
        <a:graphic>
          <a:graphicData uri="http://schemas.openxmlformats.org/presentationml/2006/ole">
            <p:oleObj spid="_x0000_s67587" name="Equation" r:id="rId4" imgW="1295280" imgH="469800" progId="Equation.3">
              <p:embed/>
            </p:oleObj>
          </a:graphicData>
        </a:graphic>
      </p:graphicFrame>
      <p:graphicFrame>
        <p:nvGraphicFramePr>
          <p:cNvPr id="6" name="Object 5"/>
          <p:cNvGraphicFramePr>
            <a:graphicFrameLocks noChangeAspect="1"/>
          </p:cNvGraphicFramePr>
          <p:nvPr/>
        </p:nvGraphicFramePr>
        <p:xfrm>
          <a:off x="5486400" y="4189379"/>
          <a:ext cx="838200" cy="535021"/>
        </p:xfrm>
        <a:graphic>
          <a:graphicData uri="http://schemas.openxmlformats.org/presentationml/2006/ole">
            <p:oleObj spid="_x0000_s67588" name="Equation" r:id="rId5" imgW="596880" imgH="380880" progId="Equation.3">
              <p:embed/>
            </p:oleObj>
          </a:graphicData>
        </a:graphic>
      </p:graphicFrame>
      <p:sp>
        <p:nvSpPr>
          <p:cNvPr id="7" name="Rectangle 6"/>
          <p:cNvSpPr/>
          <p:nvPr/>
        </p:nvSpPr>
        <p:spPr>
          <a:xfrm>
            <a:off x="914400" y="4831140"/>
            <a:ext cx="7924800" cy="1569660"/>
          </a:xfrm>
          <a:prstGeom prst="rect">
            <a:avLst/>
          </a:prstGeom>
        </p:spPr>
        <p:txBody>
          <a:bodyPr wrap="square">
            <a:spAutoFit/>
          </a:bodyPr>
          <a:lstStyle/>
          <a:p>
            <a:r>
              <a:rPr lang="en-US" sz="1600" i="1" smtClean="0"/>
              <a:t>I</a:t>
            </a:r>
            <a:r>
              <a:rPr lang="en-US" sz="1600" i="1" baseline="-25000" smtClean="0"/>
              <a:t>p</a:t>
            </a:r>
            <a:r>
              <a:rPr lang="en-US" sz="1600" smtClean="0"/>
              <a:t>	 : amplitudo fungsi tangga arus utk memacu LED</a:t>
            </a:r>
          </a:p>
          <a:p>
            <a:r>
              <a:rPr lang="en-US" sz="1600" i="1" smtClean="0"/>
              <a:t>I</a:t>
            </a:r>
            <a:r>
              <a:rPr lang="en-US" sz="1600" i="1" baseline="-25000" smtClean="0"/>
              <a:t>s</a:t>
            </a:r>
            <a:r>
              <a:rPr lang="en-US" sz="1600" i="1" smtClean="0"/>
              <a:t> </a:t>
            </a:r>
            <a:r>
              <a:rPr lang="en-US" sz="1600" smtClean="0"/>
              <a:t>	: arus saturasi dioda</a:t>
            </a:r>
          </a:p>
          <a:p>
            <a:r>
              <a:rPr lang="el-GR" sz="1600" i="1" smtClean="0">
                <a:latin typeface="Calibri"/>
              </a:rPr>
              <a:t>τ</a:t>
            </a:r>
            <a:r>
              <a:rPr lang="en-US" sz="1600" smtClean="0">
                <a:latin typeface="Calibri"/>
              </a:rPr>
              <a:t>	</a:t>
            </a:r>
            <a:r>
              <a:rPr lang="en-US" sz="1600" smtClean="0"/>
              <a:t>: lifetime pembawa minoritas</a:t>
            </a:r>
          </a:p>
          <a:p>
            <a:r>
              <a:rPr lang="en-US" sz="1600" i="1" smtClean="0"/>
              <a:t>k</a:t>
            </a:r>
            <a:r>
              <a:rPr lang="en-US" sz="1600" i="1" baseline="-25000" smtClean="0"/>
              <a:t>B</a:t>
            </a:r>
            <a:r>
              <a:rPr lang="en-US" sz="1600" smtClean="0"/>
              <a:t>	: konstanta boltzman (1.38 x 10</a:t>
            </a:r>
            <a:r>
              <a:rPr lang="en-US" sz="1600" baseline="30000" smtClean="0"/>
              <a:t>-23</a:t>
            </a:r>
            <a:r>
              <a:rPr lang="en-US" sz="1600" smtClean="0"/>
              <a:t> J/K)</a:t>
            </a:r>
          </a:p>
          <a:p>
            <a:r>
              <a:rPr lang="en-US" sz="1600" smtClean="0"/>
              <a:t>T	: absolut temperatur pada </a:t>
            </a:r>
            <a:r>
              <a:rPr lang="en-US" sz="1600" i="1" smtClean="0"/>
              <a:t>pn junction</a:t>
            </a:r>
          </a:p>
          <a:p>
            <a:r>
              <a:rPr lang="en-US" sz="1600" smtClean="0"/>
              <a:t>q	: muatan photon (1.602 x 10</a:t>
            </a:r>
            <a:r>
              <a:rPr lang="en-US" sz="1600" baseline="30000" smtClean="0"/>
              <a:t>-19</a:t>
            </a:r>
            <a:r>
              <a:rPr lang="en-US" sz="1600" smtClean="0"/>
              <a:t> C)</a:t>
            </a:r>
            <a:endParaRPr lang="en-US" sz="1600"/>
          </a:p>
        </p:txBody>
      </p:sp>
      <p:sp>
        <p:nvSpPr>
          <p:cNvPr id="8" name="Slide Number Placeholder 7"/>
          <p:cNvSpPr>
            <a:spLocks noGrp="1"/>
          </p:cNvSpPr>
          <p:nvPr>
            <p:ph type="sldNum" sz="quarter" idx="12"/>
          </p:nvPr>
        </p:nvSpPr>
        <p:spPr/>
        <p:txBody>
          <a:bodyPr/>
          <a:lstStyle/>
          <a:p>
            <a:fld id="{B6F15528-21DE-4FAA-801E-634DDDAF4B2B}"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a:srcRect/>
          <a:stretch>
            <a:fillRect/>
          </a:stretch>
        </p:blipFill>
        <p:spPr bwMode="auto">
          <a:xfrm>
            <a:off x="2022687" y="1828800"/>
            <a:ext cx="5140113" cy="3962400"/>
          </a:xfrm>
          <a:prstGeom prst="rect">
            <a:avLst/>
          </a:prstGeom>
          <a:ln>
            <a:noFill/>
          </a:ln>
          <a:effectLst>
            <a:outerShdw blurRad="190500" algn="tl" rotWithShape="0">
              <a:srgbClr val="000000">
                <a:alpha val="70000"/>
              </a:srgbClr>
            </a:outerShdw>
          </a:effectLst>
        </p:spPr>
      </p:pic>
      <p:sp>
        <p:nvSpPr>
          <p:cNvPr id="3" name="Slide Number Placeholder 2"/>
          <p:cNvSpPr>
            <a:spLocks noGrp="1"/>
          </p:cNvSpPr>
          <p:nvPr>
            <p:ph type="sldNum" sz="quarter" idx="12"/>
          </p:nvPr>
        </p:nvSpPr>
        <p:spPr/>
        <p:txBody>
          <a:bodyPr/>
          <a:lstStyle/>
          <a:p>
            <a:fld id="{B6F15528-21DE-4FAA-801E-634DDDAF4B2B}"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smtClean="0">
                <a:solidFill>
                  <a:srgbClr val="FF0000"/>
                </a:solidFill>
              </a:rPr>
              <a:t>L</a:t>
            </a:r>
            <a:r>
              <a:rPr lang="en-US" smtClean="0"/>
              <a:t>ight </a:t>
            </a:r>
            <a:r>
              <a:rPr lang="en-US" smtClean="0">
                <a:solidFill>
                  <a:srgbClr val="FF0000"/>
                </a:solidFill>
              </a:rPr>
              <a:t>A</a:t>
            </a:r>
            <a:r>
              <a:rPr lang="en-US" smtClean="0"/>
              <a:t>mplification by </a:t>
            </a:r>
            <a:r>
              <a:rPr lang="en-US" smtClean="0">
                <a:solidFill>
                  <a:srgbClr val="FF0000"/>
                </a:solidFill>
              </a:rPr>
              <a:t>S</a:t>
            </a:r>
            <a:r>
              <a:rPr lang="en-US" smtClean="0"/>
              <a:t>timulated </a:t>
            </a:r>
            <a:r>
              <a:rPr lang="en-US" smtClean="0">
                <a:solidFill>
                  <a:srgbClr val="FF0000"/>
                </a:solidFill>
              </a:rPr>
              <a:t>E</a:t>
            </a:r>
            <a:r>
              <a:rPr lang="en-US" smtClean="0"/>
              <a:t>mission of </a:t>
            </a:r>
            <a:r>
              <a:rPr lang="en-US" smtClean="0">
                <a:solidFill>
                  <a:srgbClr val="FF0000"/>
                </a:solidFill>
              </a:rPr>
              <a:t>R</a:t>
            </a:r>
            <a:r>
              <a:rPr lang="en-US" smtClean="0"/>
              <a:t>adiation</a:t>
            </a:r>
            <a:endParaRPr lang="en-US"/>
          </a:p>
        </p:txBody>
      </p:sp>
      <p:sp>
        <p:nvSpPr>
          <p:cNvPr id="3" name="Title 2"/>
          <p:cNvSpPr>
            <a:spLocks noGrp="1"/>
          </p:cNvSpPr>
          <p:nvPr>
            <p:ph type="title"/>
          </p:nvPr>
        </p:nvSpPr>
        <p:spPr/>
        <p:txBody>
          <a:bodyPr/>
          <a:lstStyle/>
          <a:p>
            <a:r>
              <a:rPr lang="en-US" smtClean="0">
                <a:solidFill>
                  <a:schemeClr val="tx1">
                    <a:lumMod val="75000"/>
                    <a:lumOff val="25000"/>
                  </a:schemeClr>
                </a:solidFill>
              </a:rPr>
              <a:t>LASER Diodes</a:t>
            </a:r>
            <a:endParaRPr lang="en-US">
              <a:solidFill>
                <a:schemeClr val="tx1">
                  <a:lumMod val="75000"/>
                  <a:lumOff val="2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Autofit/>
          </a:bodyPr>
          <a:lstStyle/>
          <a:p>
            <a:r>
              <a:rPr lang="en-US" sz="2000" smtClean="0"/>
              <a:t>Ukuran sumber laser dari sebesar butiran garam s/d sebesar ruangan</a:t>
            </a:r>
          </a:p>
          <a:p>
            <a:pPr>
              <a:buNone/>
            </a:pPr>
            <a:endParaRPr lang="en-US" sz="2000" smtClean="0"/>
          </a:p>
          <a:p>
            <a:r>
              <a:rPr lang="es-ES" sz="2000" smtClean="0"/>
              <a:t>Media lasing bisa berasal dari gas, cairan, </a:t>
            </a:r>
            <a:r>
              <a:rPr lang="en-US" sz="2000" smtClean="0"/>
              <a:t>padat atau semikonduktor</a:t>
            </a:r>
          </a:p>
          <a:p>
            <a:endParaRPr lang="en-US" sz="2000" smtClean="0"/>
          </a:p>
          <a:p>
            <a:r>
              <a:rPr lang="en-US" sz="2000" smtClean="0"/>
              <a:t>Untuk sistem fiber optik secara eksklusif menggunakan sumber laser yang berasal dari bahan semikonduktor (dioda laser semikonduktor)</a:t>
            </a:r>
          </a:p>
          <a:p>
            <a:endParaRPr lang="en-US" sz="2000" smtClean="0"/>
          </a:p>
          <a:p>
            <a:r>
              <a:rPr lang="fi-FI" sz="2000" smtClean="0"/>
              <a:t>Dioda laser semikonduktor ini memiliki karakteristik yang sama dengan sumber laser konvensional lainnya (seperti dari padatan ataupun gas) yang mana memiliki radiasi emisi (pancaran cahaya) yang coherent (fasa dan periode) sehingga menyebabkan pancaran optik (cahaya) nya sangat monochromatis </a:t>
            </a:r>
            <a:r>
              <a:rPr lang="en-US" sz="2000" smtClean="0"/>
              <a:t>dan sangat terarah</a:t>
            </a:r>
            <a:endParaRPr lang="en-US" sz="2000"/>
          </a:p>
        </p:txBody>
      </p:sp>
      <p:sp>
        <p:nvSpPr>
          <p:cNvPr id="4" name="Slide Number Placeholder 3"/>
          <p:cNvSpPr>
            <a:spLocks noGrp="1"/>
          </p:cNvSpPr>
          <p:nvPr>
            <p:ph type="sldNum" sz="quarter" idx="12"/>
          </p:nvPr>
        </p:nvSpPr>
        <p:spPr/>
        <p:txBody>
          <a:bodyPr/>
          <a:lstStyle/>
          <a:p>
            <a:fld id="{B6F15528-21DE-4FAA-801E-634DDDAF4B2B}"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ChangeAspect="1" noChangeArrowheads="1"/>
          </p:cNvPicPr>
          <p:nvPr/>
        </p:nvPicPr>
        <p:blipFill>
          <a:blip r:embed="rId2"/>
          <a:srcRect/>
          <a:stretch>
            <a:fillRect/>
          </a:stretch>
        </p:blipFill>
        <p:spPr bwMode="auto">
          <a:xfrm>
            <a:off x="1143000" y="1905000"/>
            <a:ext cx="6670014" cy="2743200"/>
          </a:xfrm>
          <a:prstGeom prst="rect">
            <a:avLst/>
          </a:prstGeom>
          <a:ln>
            <a:noFill/>
          </a:ln>
          <a:effectLst>
            <a:outerShdw blurRad="190500" algn="tl" rotWithShape="0">
              <a:srgbClr val="000000">
                <a:alpha val="70000"/>
              </a:srgbClr>
            </a:outerShdw>
          </a:effectLst>
        </p:spPr>
      </p:pic>
      <p:sp>
        <p:nvSpPr>
          <p:cNvPr id="5" name="Rectangle 4"/>
          <p:cNvSpPr/>
          <p:nvPr/>
        </p:nvSpPr>
        <p:spPr>
          <a:xfrm>
            <a:off x="3733800" y="5105400"/>
            <a:ext cx="1580882" cy="369332"/>
          </a:xfrm>
          <a:prstGeom prst="rect">
            <a:avLst/>
          </a:prstGeom>
        </p:spPr>
        <p:txBody>
          <a:bodyPr wrap="none">
            <a:spAutoFit/>
          </a:bodyPr>
          <a:lstStyle/>
          <a:p>
            <a:r>
              <a:rPr lang="en-US" smtClean="0"/>
              <a:t>“Emisi Laser”</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ChangeAspect="1" noChangeArrowheads="1"/>
          </p:cNvPicPr>
          <p:nvPr/>
        </p:nvPicPr>
        <p:blipFill>
          <a:blip r:embed="rId2"/>
          <a:srcRect/>
          <a:stretch>
            <a:fillRect/>
          </a:stretch>
        </p:blipFill>
        <p:spPr bwMode="auto">
          <a:xfrm>
            <a:off x="304800" y="2133600"/>
            <a:ext cx="8501063" cy="2857500"/>
          </a:xfrm>
          <a:prstGeom prst="rect">
            <a:avLst/>
          </a:prstGeom>
          <a:ln>
            <a:noFill/>
          </a:ln>
          <a:effectLst>
            <a:outerShdw blurRad="190500" algn="tl" rotWithShape="0">
              <a:srgbClr val="000000">
                <a:alpha val="70000"/>
              </a:srgbClr>
            </a:outerShdw>
          </a:effectLst>
        </p:spPr>
      </p:pic>
      <p:sp>
        <p:nvSpPr>
          <p:cNvPr id="5" name="Rectangle 4"/>
          <p:cNvSpPr/>
          <p:nvPr/>
        </p:nvSpPr>
        <p:spPr>
          <a:xfrm>
            <a:off x="2438400" y="5955268"/>
            <a:ext cx="4060727" cy="369332"/>
          </a:xfrm>
          <a:prstGeom prst="rect">
            <a:avLst/>
          </a:prstGeom>
        </p:spPr>
        <p:txBody>
          <a:bodyPr wrap="none">
            <a:spAutoFit/>
          </a:bodyPr>
          <a:lstStyle/>
          <a:p>
            <a:r>
              <a:rPr lang="en-US" smtClean="0"/>
              <a:t>“Tiga proses utama pada Emisi Laser”</a:t>
            </a:r>
            <a:endParaRPr lang="en-US"/>
          </a:p>
        </p:txBody>
      </p:sp>
      <p:sp>
        <p:nvSpPr>
          <p:cNvPr id="6" name="Rectangle 5"/>
          <p:cNvSpPr/>
          <p:nvPr/>
        </p:nvSpPr>
        <p:spPr>
          <a:xfrm>
            <a:off x="3429000" y="4976336"/>
            <a:ext cx="2133600" cy="738664"/>
          </a:xfrm>
          <a:prstGeom prst="rect">
            <a:avLst/>
          </a:prstGeom>
        </p:spPr>
        <p:txBody>
          <a:bodyPr wrap="square">
            <a:spAutoFit/>
          </a:bodyPr>
          <a:lstStyle/>
          <a:p>
            <a:pPr algn="ctr"/>
            <a:r>
              <a:rPr lang="en-US" sz="1400" smtClean="0">
                <a:solidFill>
                  <a:srgbClr val="FF0000"/>
                </a:solidFill>
              </a:rPr>
              <a:t>isotropic, random</a:t>
            </a:r>
          </a:p>
          <a:p>
            <a:pPr algn="ctr"/>
            <a:r>
              <a:rPr lang="en-US" sz="1400" smtClean="0">
                <a:solidFill>
                  <a:srgbClr val="FF0000"/>
                </a:solidFill>
              </a:rPr>
              <a:t>phase, narrowband gaussian</a:t>
            </a:r>
            <a:endParaRPr lang="en-US" sz="1400">
              <a:solidFill>
                <a:srgbClr val="FF0000"/>
              </a:solidFill>
            </a:endParaRPr>
          </a:p>
        </p:txBody>
      </p:sp>
      <p:cxnSp>
        <p:nvCxnSpPr>
          <p:cNvPr id="8" name="Curved Connector 7"/>
          <p:cNvCxnSpPr/>
          <p:nvPr/>
        </p:nvCxnSpPr>
        <p:spPr>
          <a:xfrm rot="5400000">
            <a:off x="5334000" y="4876800"/>
            <a:ext cx="381000" cy="228600"/>
          </a:xfrm>
          <a:prstGeom prst="curved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Curved Connector 8"/>
          <p:cNvCxnSpPr/>
          <p:nvPr/>
        </p:nvCxnSpPr>
        <p:spPr>
          <a:xfrm rot="5400000">
            <a:off x="8153400" y="4876800"/>
            <a:ext cx="381000" cy="228600"/>
          </a:xfrm>
          <a:prstGeom prst="curved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781800" y="5029200"/>
            <a:ext cx="1524000" cy="523220"/>
          </a:xfrm>
          <a:prstGeom prst="rect">
            <a:avLst/>
          </a:prstGeom>
        </p:spPr>
        <p:txBody>
          <a:bodyPr wrap="square">
            <a:spAutoFit/>
          </a:bodyPr>
          <a:lstStyle/>
          <a:p>
            <a:pPr algn="ctr"/>
            <a:r>
              <a:rPr lang="en-US" sz="1400" smtClean="0">
                <a:solidFill>
                  <a:srgbClr val="FF0000"/>
                </a:solidFill>
              </a:rPr>
              <a:t>In phase with</a:t>
            </a:r>
          </a:p>
          <a:p>
            <a:pPr algn="ctr"/>
            <a:r>
              <a:rPr lang="en-US" sz="1400" smtClean="0">
                <a:solidFill>
                  <a:srgbClr val="FF0000"/>
                </a:solidFill>
              </a:rPr>
              <a:t>incident photon</a:t>
            </a:r>
            <a:endParaRPr lang="en-US" sz="1400">
              <a:solidFill>
                <a:srgbClr val="FF0000"/>
              </a:solidFill>
            </a:endParaRPr>
          </a:p>
        </p:txBody>
      </p:sp>
      <p:sp>
        <p:nvSpPr>
          <p:cNvPr id="11" name="Slide Number Placeholder 10"/>
          <p:cNvSpPr>
            <a:spLocks noGrp="1"/>
          </p:cNvSpPr>
          <p:nvPr>
            <p:ph type="sldNum" sz="quarter" idx="12"/>
          </p:nvPr>
        </p:nvSpPr>
        <p:spPr/>
        <p:txBody>
          <a:bodyPr/>
          <a:lstStyle/>
          <a:p>
            <a:fld id="{B6F15528-21DE-4FAA-801E-634DDDAF4B2B}"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Mode dioda laser dan Kondisi batas</a:t>
            </a:r>
            <a:endParaRPr lang="en-US"/>
          </a:p>
        </p:txBody>
      </p:sp>
      <p:sp>
        <p:nvSpPr>
          <p:cNvPr id="3" name="Content Placeholder 2"/>
          <p:cNvSpPr>
            <a:spLocks noGrp="1"/>
          </p:cNvSpPr>
          <p:nvPr>
            <p:ph sz="quarter" idx="1"/>
          </p:nvPr>
        </p:nvSpPr>
        <p:spPr/>
        <p:txBody>
          <a:bodyPr>
            <a:normAutofit fontScale="85000" lnSpcReduction="20000"/>
          </a:bodyPr>
          <a:lstStyle/>
          <a:p>
            <a:r>
              <a:rPr lang="en-US" smtClean="0"/>
              <a:t>Radiasi pada dioda laser terjadi dalam ruang resonator Fabry-Perot</a:t>
            </a:r>
          </a:p>
          <a:p>
            <a:r>
              <a:rPr lang="en-US" smtClean="0"/>
              <a:t>Ukuran ruang panjang (longitudinal) 250 s/d 500 </a:t>
            </a:r>
            <a:r>
              <a:rPr lang="el-GR" smtClean="0"/>
              <a:t>μ</a:t>
            </a:r>
            <a:r>
              <a:rPr lang="en-US" smtClean="0"/>
              <a:t>m, lebar (lateral) 5 s/d 15 </a:t>
            </a:r>
            <a:r>
              <a:rPr lang="el-GR" smtClean="0"/>
              <a:t>μ</a:t>
            </a:r>
            <a:r>
              <a:rPr lang="en-US" smtClean="0"/>
              <a:t>m tebal (transverse) 0,1 s/d 0,2 </a:t>
            </a:r>
            <a:r>
              <a:rPr lang="el-GR" smtClean="0"/>
              <a:t>μ</a:t>
            </a:r>
            <a:r>
              <a:rPr lang="en-US" smtClean="0"/>
              <a:t>m</a:t>
            </a:r>
          </a:p>
          <a:p>
            <a:endParaRPr lang="en-US" smtClean="0"/>
          </a:p>
          <a:p>
            <a:r>
              <a:rPr lang="en-US" smtClean="0"/>
              <a:t>Dioda laser jenis lain adalah </a:t>
            </a:r>
            <a:r>
              <a:rPr lang="en-US" i="1" smtClean="0"/>
              <a:t>Distributed FeedBack </a:t>
            </a:r>
            <a:r>
              <a:rPr lang="en-US" smtClean="0"/>
              <a:t>(DFB), tidak perlu permukaan terpisah untuk optical feedback, tetapi menggunakan </a:t>
            </a:r>
            <a:r>
              <a:rPr lang="en-US" i="1" smtClean="0"/>
              <a:t>Bragg reflector </a:t>
            </a:r>
            <a:r>
              <a:rPr lang="en-US" smtClean="0"/>
              <a:t>(</a:t>
            </a:r>
            <a:r>
              <a:rPr lang="en-US" i="1" smtClean="0"/>
              <a:t>grating</a:t>
            </a:r>
            <a:r>
              <a:rPr lang="en-US" smtClean="0"/>
              <a:t>) atau variasi indeks bias (</a:t>
            </a:r>
            <a:r>
              <a:rPr lang="en-US" i="1" smtClean="0"/>
              <a:t>distributed-feedback corrugation</a:t>
            </a:r>
            <a:r>
              <a:rPr lang="en-US" smtClean="0"/>
              <a:t>) pada struktur multilayer sepanjang dioda</a:t>
            </a:r>
          </a:p>
          <a:p>
            <a:endParaRPr lang="en-US" smtClean="0"/>
          </a:p>
          <a:p>
            <a:r>
              <a:rPr lang="en-US" smtClean="0"/>
              <a:t>Reflektor dielektrik disisi belakang laser digunakan untuk mengurangi loss di ruangan, mengurangi kepadatan arus threshold dan meningkatkan efisiensi kuantum eksternal</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762000" y="1981200"/>
            <a:ext cx="7619380" cy="3733800"/>
          </a:xfrm>
          <a:prstGeom prst="rect">
            <a:avLst/>
          </a:prstGeom>
          <a:ln>
            <a:noFill/>
          </a:ln>
          <a:effectLst>
            <a:outerShdw blurRad="190500" algn="tl" rotWithShape="0">
              <a:srgbClr val="000000">
                <a:alpha val="70000"/>
              </a:srgbClr>
            </a:outerShdw>
          </a:effectLst>
        </p:spPr>
      </p:pic>
      <p:sp>
        <p:nvSpPr>
          <p:cNvPr id="5" name="Rectangle 4"/>
          <p:cNvSpPr/>
          <p:nvPr/>
        </p:nvSpPr>
        <p:spPr>
          <a:xfrm>
            <a:off x="2819400" y="5715000"/>
            <a:ext cx="3368230" cy="369332"/>
          </a:xfrm>
          <a:prstGeom prst="rect">
            <a:avLst/>
          </a:prstGeom>
        </p:spPr>
        <p:txBody>
          <a:bodyPr wrap="none">
            <a:spAutoFit/>
          </a:bodyPr>
          <a:lstStyle/>
          <a:p>
            <a:r>
              <a:rPr lang="en-US" smtClean="0"/>
              <a:t>“Ruang resonator Fabry-Perot”</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762000" y="2133600"/>
            <a:ext cx="7525265" cy="2667000"/>
          </a:xfrm>
          <a:prstGeom prst="rect">
            <a:avLst/>
          </a:prstGeom>
          <a:ln>
            <a:noFill/>
          </a:ln>
          <a:effectLst>
            <a:outerShdw blurRad="190500" algn="tl" rotWithShape="0">
              <a:srgbClr val="000000">
                <a:alpha val="70000"/>
              </a:srgbClr>
            </a:outerShdw>
          </a:effectLst>
        </p:spPr>
      </p:pic>
      <p:sp>
        <p:nvSpPr>
          <p:cNvPr id="5" name="Rectangle 4"/>
          <p:cNvSpPr/>
          <p:nvPr/>
        </p:nvSpPr>
        <p:spPr>
          <a:xfrm>
            <a:off x="2895600" y="5117068"/>
            <a:ext cx="3377848" cy="369332"/>
          </a:xfrm>
          <a:prstGeom prst="rect">
            <a:avLst/>
          </a:prstGeom>
        </p:spPr>
        <p:txBody>
          <a:bodyPr wrap="none">
            <a:spAutoFit/>
          </a:bodyPr>
          <a:lstStyle/>
          <a:p>
            <a:r>
              <a:rPr lang="en-US" smtClean="0"/>
              <a:t>“Ruang Resonator/ cavity side”</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70000" lnSpcReduction="20000"/>
          </a:bodyPr>
          <a:lstStyle/>
          <a:p>
            <a:r>
              <a:rPr lang="en-US" smtClean="0"/>
              <a:t>Radiasi optis dalam ruang resonansi menentukan pola garis medan listrik dan magnet disebut </a:t>
            </a:r>
            <a:r>
              <a:rPr lang="en-US" smtClean="0">
                <a:solidFill>
                  <a:srgbClr val="FF0000"/>
                </a:solidFill>
              </a:rPr>
              <a:t>mode</a:t>
            </a:r>
            <a:r>
              <a:rPr lang="en-US" smtClean="0"/>
              <a:t> dari cavity (</a:t>
            </a:r>
            <a:r>
              <a:rPr lang="en-US" i="1" smtClean="0"/>
              <a:t>modes of  the cavity</a:t>
            </a:r>
            <a:r>
              <a:rPr lang="en-US" smtClean="0"/>
              <a:t>)</a:t>
            </a:r>
          </a:p>
          <a:p>
            <a:endParaRPr lang="en-US" smtClean="0"/>
          </a:p>
          <a:p>
            <a:r>
              <a:rPr lang="en-US" smtClean="0"/>
              <a:t>Mode longitudinal:</a:t>
            </a:r>
          </a:p>
          <a:p>
            <a:pPr lvl="1"/>
            <a:r>
              <a:rPr lang="en-US" smtClean="0"/>
              <a:t>Berkaitan dng panjang ruangan L</a:t>
            </a:r>
          </a:p>
          <a:p>
            <a:pPr lvl="1"/>
            <a:r>
              <a:rPr lang="en-US" smtClean="0"/>
              <a:t>Menentukan spektrum frekuensi radiasi optis yg diemisikan</a:t>
            </a:r>
          </a:p>
          <a:p>
            <a:pPr lvl="1"/>
            <a:r>
              <a:rPr lang="fr-FR" smtClean="0"/>
              <a:t>Jika L &gt; λ maka &gt; 1 modus longitudinal</a:t>
            </a:r>
          </a:p>
          <a:p>
            <a:r>
              <a:rPr lang="en-US" smtClean="0"/>
              <a:t>Mode lateral:</a:t>
            </a:r>
          </a:p>
          <a:p>
            <a:pPr lvl="1"/>
            <a:r>
              <a:rPr lang="en-US" smtClean="0"/>
              <a:t>Terletak pada bidang </a:t>
            </a:r>
            <a:r>
              <a:rPr lang="en-US" i="1" smtClean="0"/>
              <a:t>pn junction</a:t>
            </a:r>
          </a:p>
          <a:p>
            <a:pPr lvl="1"/>
            <a:r>
              <a:rPr lang="en-US" smtClean="0"/>
              <a:t>Tergantung dinding sisi samping dan lebar ruang resonator (</a:t>
            </a:r>
            <a:r>
              <a:rPr lang="en-US" i="1" smtClean="0"/>
              <a:t>cavity</a:t>
            </a:r>
            <a:r>
              <a:rPr lang="en-US" smtClean="0"/>
              <a:t>)</a:t>
            </a:r>
          </a:p>
          <a:p>
            <a:pPr lvl="1"/>
            <a:r>
              <a:rPr lang="en-US" smtClean="0"/>
              <a:t> Menentukan bentuk profil lateral berkas laser (</a:t>
            </a:r>
            <a:r>
              <a:rPr lang="en-US" i="1" smtClean="0"/>
              <a:t>laser beam</a:t>
            </a:r>
            <a:r>
              <a:rPr lang="en-US" smtClean="0"/>
              <a:t>)</a:t>
            </a:r>
          </a:p>
          <a:p>
            <a:r>
              <a:rPr lang="en-US" smtClean="0"/>
              <a:t>Mode transverse: </a:t>
            </a:r>
          </a:p>
          <a:p>
            <a:pPr lvl="1"/>
            <a:r>
              <a:rPr lang="en-US" smtClean="0"/>
              <a:t>Berkaitan dengan medan elektromagnet dan profil berkas laser  yang  arah nya tegak lurus bidang pn junction</a:t>
            </a:r>
          </a:p>
          <a:p>
            <a:pPr lvl="1"/>
            <a:endParaRPr lang="en-US" smtClean="0"/>
          </a:p>
          <a:p>
            <a:r>
              <a:rPr lang="en-US" smtClean="0"/>
              <a:t>Moda tersebut menentukan karakteristik laser seperti pola radiasi dan kepadatan arus threshold</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Semikonduktor</a:t>
            </a:r>
            <a:endParaRPr lang="en-US"/>
          </a:p>
        </p:txBody>
      </p:sp>
      <p:sp>
        <p:nvSpPr>
          <p:cNvPr id="3" name="Content Placeholder 2"/>
          <p:cNvSpPr>
            <a:spLocks noGrp="1"/>
          </p:cNvSpPr>
          <p:nvPr>
            <p:ph sz="quarter" idx="1"/>
          </p:nvPr>
        </p:nvSpPr>
        <p:spPr/>
        <p:txBody>
          <a:bodyPr>
            <a:noAutofit/>
          </a:bodyPr>
          <a:lstStyle/>
          <a:p>
            <a:pPr algn="just"/>
            <a:r>
              <a:rPr lang="en-US" sz="1800" smtClean="0"/>
              <a:t>Material semikonduktor memiliki </a:t>
            </a:r>
            <a:r>
              <a:rPr lang="en-US" sz="1800" smtClean="0">
                <a:solidFill>
                  <a:srgbClr val="0070C0"/>
                </a:solidFill>
              </a:rPr>
              <a:t>sifat konduksi </a:t>
            </a:r>
            <a:r>
              <a:rPr lang="en-US" sz="1800" smtClean="0"/>
              <a:t>terletak diantara logam dan isolator</a:t>
            </a:r>
          </a:p>
          <a:p>
            <a:pPr algn="just"/>
            <a:r>
              <a:rPr lang="it-IT" sz="1800" smtClean="0">
                <a:solidFill>
                  <a:srgbClr val="0070C0"/>
                </a:solidFill>
              </a:rPr>
              <a:t>Contoh</a:t>
            </a:r>
            <a:r>
              <a:rPr lang="it-IT" sz="1800" smtClean="0"/>
              <a:t> material semikonduktor adalah silikon (Si) terletak di grup IV (memiliki 4 elektron </a:t>
            </a:r>
            <a:r>
              <a:rPr lang="en-US" sz="1800" smtClean="0"/>
              <a:t>terluar) yang bisa berikatan  kovalen dengan atom lainnya sehingga membentuk kristal </a:t>
            </a:r>
          </a:p>
          <a:p>
            <a:pPr algn="just"/>
            <a:r>
              <a:rPr lang="en-US" sz="1800" smtClean="0"/>
              <a:t>Sifat konduksi dapat diinterpretasikan dengan bantuan </a:t>
            </a:r>
            <a:r>
              <a:rPr lang="en-US" sz="1800" smtClean="0">
                <a:solidFill>
                  <a:srgbClr val="0070C0"/>
                </a:solidFill>
              </a:rPr>
              <a:t>diagram pita energi</a:t>
            </a:r>
          </a:p>
          <a:p>
            <a:pPr algn="just"/>
            <a:r>
              <a:rPr lang="nn-NO" sz="1800" smtClean="0"/>
              <a:t>Untuk kristal murni pada suhu rendah, di </a:t>
            </a:r>
            <a:r>
              <a:rPr lang="nn-NO" sz="1800" smtClean="0">
                <a:solidFill>
                  <a:srgbClr val="0070C0"/>
                </a:solidFill>
              </a:rPr>
              <a:t>pita konduksi </a:t>
            </a:r>
            <a:r>
              <a:rPr lang="nn-NO" sz="1800" smtClean="0"/>
              <a:t>tidak ada elektron </a:t>
            </a:r>
            <a:r>
              <a:rPr lang="fi-FI" sz="1800" smtClean="0"/>
              <a:t>sama sekali dan di </a:t>
            </a:r>
            <a:r>
              <a:rPr lang="fi-FI" sz="1800" smtClean="0">
                <a:solidFill>
                  <a:srgbClr val="0070C0"/>
                </a:solidFill>
              </a:rPr>
              <a:t>pita valensi </a:t>
            </a:r>
            <a:r>
              <a:rPr lang="fi-FI" sz="1800" smtClean="0"/>
              <a:t>sangat penuh elektron</a:t>
            </a:r>
          </a:p>
          <a:p>
            <a:pPr algn="just"/>
            <a:r>
              <a:rPr lang="en-US" sz="1800" smtClean="0"/>
              <a:t>Kedua pita tersebut dipisahkan oleh celah energi (</a:t>
            </a:r>
            <a:r>
              <a:rPr lang="en-US" sz="1800" i="1" smtClean="0"/>
              <a:t>energy gap</a:t>
            </a:r>
            <a:r>
              <a:rPr lang="en-US" sz="1800" smtClean="0"/>
              <a:t>/ </a:t>
            </a:r>
            <a:r>
              <a:rPr lang="en-US" sz="1800" i="1" smtClean="0">
                <a:solidFill>
                  <a:srgbClr val="0070C0"/>
                </a:solidFill>
              </a:rPr>
              <a:t>band gap</a:t>
            </a:r>
            <a:r>
              <a:rPr lang="en-US" sz="1800" smtClean="0"/>
              <a:t>) yang tidak terdapat level energi didalamnya</a:t>
            </a:r>
          </a:p>
          <a:p>
            <a:pPr algn="just"/>
            <a:r>
              <a:rPr lang="sv-SE" sz="1800" smtClean="0"/>
              <a:t>Jika suhu </a:t>
            </a:r>
            <a:r>
              <a:rPr lang="sv-SE" sz="1800" smtClean="0"/>
              <a:t>dinaikan (atau energi ditambah), </a:t>
            </a:r>
            <a:r>
              <a:rPr lang="sv-SE" sz="1800" smtClean="0"/>
              <a:t>beberapa elektron berpindah/ melintasi celah energi dari pita valensi </a:t>
            </a:r>
            <a:r>
              <a:rPr lang="en-US" sz="1800" smtClean="0"/>
              <a:t>menuju ke pita konduksi</a:t>
            </a:r>
          </a:p>
          <a:p>
            <a:pPr algn="just"/>
            <a:r>
              <a:rPr lang="en-US" sz="1800" smtClean="0"/>
              <a:t>Perpindahan itu menyebabkan bertambahnya konsentrasi (</a:t>
            </a:r>
            <a:r>
              <a:rPr lang="en-US" sz="1800" i="1" smtClean="0">
                <a:solidFill>
                  <a:srgbClr val="0070C0"/>
                </a:solidFill>
              </a:rPr>
              <a:t>n)</a:t>
            </a:r>
            <a:r>
              <a:rPr lang="en-US" sz="1800" smtClean="0"/>
              <a:t> elektron  pada pita konduksi dan meninggalkan konsentrasi (</a:t>
            </a:r>
            <a:r>
              <a:rPr lang="en-US" sz="1800" i="1" smtClean="0">
                <a:solidFill>
                  <a:srgbClr val="0070C0"/>
                </a:solidFill>
              </a:rPr>
              <a:t>p)</a:t>
            </a:r>
            <a:r>
              <a:rPr lang="en-US" sz="1800" smtClean="0"/>
              <a:t> hole yang nilainya sama pada pita valensi </a:t>
            </a:r>
            <a:endParaRPr lang="en-US" sz="180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sz="2000" smtClean="0"/>
              <a:t>Lasing: kondisi dimana memungkinkan terjadinya penguatan cahaya di dalam laser diode</a:t>
            </a:r>
          </a:p>
          <a:p>
            <a:r>
              <a:rPr lang="en-US" sz="2000" smtClean="0"/>
              <a:t>Syarat terjadi lasing: ada inversi populasi (</a:t>
            </a:r>
            <a:r>
              <a:rPr lang="en-US" sz="2000" i="1" smtClean="0"/>
              <a:t>population inversion</a:t>
            </a:r>
            <a:r>
              <a:rPr lang="en-US" sz="2000" smtClean="0"/>
              <a:t>)</a:t>
            </a:r>
          </a:p>
          <a:p>
            <a:r>
              <a:rPr lang="en-US" sz="2000" smtClean="0"/>
              <a:t>Inversi populasi bisa terjadi kalau memiliki  gain g&gt;g</a:t>
            </a:r>
            <a:r>
              <a:rPr lang="en-US" sz="2000" baseline="-25000" smtClean="0"/>
              <a:t>th</a:t>
            </a:r>
          </a:p>
          <a:p>
            <a:endParaRPr lang="en-US" sz="2000"/>
          </a:p>
        </p:txBody>
      </p:sp>
      <p:sp>
        <p:nvSpPr>
          <p:cNvPr id="7" name="Rectangle 6"/>
          <p:cNvSpPr/>
          <p:nvPr/>
        </p:nvSpPr>
        <p:spPr>
          <a:xfrm>
            <a:off x="1143000" y="4419600"/>
            <a:ext cx="7543800" cy="1754326"/>
          </a:xfrm>
          <a:prstGeom prst="rect">
            <a:avLst/>
          </a:prstGeom>
        </p:spPr>
        <p:txBody>
          <a:bodyPr wrap="square">
            <a:spAutoFit/>
          </a:bodyPr>
          <a:lstStyle/>
          <a:p>
            <a:r>
              <a:rPr lang="en-US" i="1" smtClean="0"/>
              <a:t>g</a:t>
            </a:r>
            <a:r>
              <a:rPr lang="en-US" i="1" baseline="-25000" smtClean="0"/>
              <a:t>th</a:t>
            </a:r>
            <a:r>
              <a:rPr lang="en-US" smtClean="0"/>
              <a:t> 	: penguatan optis lasing (threshold)</a:t>
            </a:r>
          </a:p>
          <a:p>
            <a:r>
              <a:rPr lang="el-GR" i="1" smtClean="0"/>
              <a:t>α</a:t>
            </a:r>
            <a:r>
              <a:rPr lang="en-US" i="1" baseline="-25000" smtClean="0"/>
              <a:t>t</a:t>
            </a:r>
            <a:r>
              <a:rPr lang="en-US" smtClean="0"/>
              <a:t>	: loss total</a:t>
            </a:r>
          </a:p>
          <a:p>
            <a:r>
              <a:rPr lang="en-US" smtClean="0"/>
              <a:t>	: koefisien absorbsi efektif bahan pada lintasan optis</a:t>
            </a:r>
          </a:p>
          <a:p>
            <a:r>
              <a:rPr lang="pt-BR" i="1" smtClean="0"/>
              <a:t>R</a:t>
            </a:r>
            <a:r>
              <a:rPr lang="pt-BR" i="1" baseline="-25000" smtClean="0"/>
              <a:t>1</a:t>
            </a:r>
            <a:r>
              <a:rPr lang="pt-BR" i="1" smtClean="0"/>
              <a:t>, R</a:t>
            </a:r>
            <a:r>
              <a:rPr lang="pt-BR" i="1" baseline="-25000" smtClean="0"/>
              <a:t>2</a:t>
            </a:r>
            <a:r>
              <a:rPr lang="pt-BR" i="1" smtClean="0"/>
              <a:t> </a:t>
            </a:r>
            <a:r>
              <a:rPr lang="pt-BR" smtClean="0"/>
              <a:t>	: Reflektifitas ujung laser 1 dan 2</a:t>
            </a:r>
          </a:p>
          <a:p>
            <a:r>
              <a:rPr lang="en-US" i="1" smtClean="0"/>
              <a:t>L</a:t>
            </a:r>
            <a:r>
              <a:rPr lang="en-US" smtClean="0"/>
              <a:t> 	: panjang ruang resonansi</a:t>
            </a:r>
          </a:p>
          <a:p>
            <a:r>
              <a:rPr lang="el-GR" i="1" smtClean="0"/>
              <a:t>Γ</a:t>
            </a:r>
            <a:r>
              <a:rPr lang="en-US" smtClean="0"/>
              <a:t>	</a:t>
            </a:r>
            <a:r>
              <a:rPr lang="el-GR" smtClean="0"/>
              <a:t>: </a:t>
            </a:r>
            <a:r>
              <a:rPr lang="en-US" smtClean="0"/>
              <a:t>faktor optical confinement (bagian daya optis di active layer)</a:t>
            </a:r>
            <a:endParaRPr lang="en-US"/>
          </a:p>
        </p:txBody>
      </p:sp>
      <p:sp>
        <p:nvSpPr>
          <p:cNvPr id="819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196"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219200" y="5029200"/>
            <a:ext cx="167640" cy="372533"/>
          </a:xfrm>
          <a:prstGeom prst="rect">
            <a:avLst/>
          </a:prstGeom>
          <a:noFill/>
        </p:spPr>
      </p:pic>
      <p:pic>
        <p:nvPicPr>
          <p:cNvPr id="8198" name="Picture 6"/>
          <p:cNvPicPr>
            <a:picLocks noChangeAspect="1" noChangeArrowheads="1"/>
          </p:cNvPicPr>
          <p:nvPr/>
        </p:nvPicPr>
        <p:blipFill>
          <a:blip r:embed="rId3"/>
          <a:srcRect/>
          <a:stretch>
            <a:fillRect/>
          </a:stretch>
        </p:blipFill>
        <p:spPr bwMode="auto">
          <a:xfrm>
            <a:off x="2286000" y="2971800"/>
            <a:ext cx="4114800" cy="1206596"/>
          </a:xfrm>
          <a:prstGeom prst="rect">
            <a:avLst/>
          </a:prstGeom>
          <a:ln>
            <a:noFill/>
          </a:ln>
          <a:effectLst>
            <a:outerShdw blurRad="190500" algn="tl" rotWithShape="0">
              <a:srgbClr val="000000">
                <a:alpha val="70000"/>
              </a:srgbClr>
            </a:outerShdw>
          </a:effectLst>
        </p:spPr>
      </p:pic>
      <p:sp>
        <p:nvSpPr>
          <p:cNvPr id="8" name="Slide Number Placeholder 7"/>
          <p:cNvSpPr>
            <a:spLocks noGrp="1"/>
          </p:cNvSpPr>
          <p:nvPr>
            <p:ph type="sldNum" sz="quarter" idx="12"/>
          </p:nvPr>
        </p:nvSpPr>
        <p:spPr/>
        <p:txBody>
          <a:bodyPr/>
          <a:lstStyle/>
          <a:p>
            <a:fld id="{B6F15528-21DE-4FAA-801E-634DDDAF4B2B}"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srcRect/>
          <a:stretch>
            <a:fillRect/>
          </a:stretch>
        </p:blipFill>
        <p:spPr bwMode="auto">
          <a:xfrm>
            <a:off x="840166" y="1524000"/>
            <a:ext cx="5484434" cy="4233862"/>
          </a:xfrm>
          <a:prstGeom prst="rect">
            <a:avLst/>
          </a:prstGeom>
          <a:ln>
            <a:noFill/>
          </a:ln>
          <a:effectLst>
            <a:outerShdw blurRad="190500" algn="tl" rotWithShape="0">
              <a:srgbClr val="000000">
                <a:alpha val="70000"/>
              </a:srgbClr>
            </a:outerShdw>
          </a:effectLst>
        </p:spPr>
      </p:pic>
      <p:sp>
        <p:nvSpPr>
          <p:cNvPr id="5" name="TextBox 4"/>
          <p:cNvSpPr txBox="1"/>
          <p:nvPr/>
        </p:nvSpPr>
        <p:spPr>
          <a:xfrm>
            <a:off x="685800" y="5867400"/>
            <a:ext cx="7340471" cy="369332"/>
          </a:xfrm>
          <a:prstGeom prst="rect">
            <a:avLst/>
          </a:prstGeom>
          <a:noFill/>
        </p:spPr>
        <p:txBody>
          <a:bodyPr wrap="none" rtlCol="0">
            <a:spAutoFit/>
          </a:bodyPr>
          <a:lstStyle/>
          <a:p>
            <a:r>
              <a:rPr lang="en-US" smtClean="0"/>
              <a:t>“Hubungan antara daya keluaran optik dengan arus pacu dioda laser” </a:t>
            </a:r>
            <a:endParaRPr lang="en-US"/>
          </a:p>
        </p:txBody>
      </p:sp>
      <p:sp>
        <p:nvSpPr>
          <p:cNvPr id="6" name="Rectangle 5"/>
          <p:cNvSpPr/>
          <p:nvPr/>
        </p:nvSpPr>
        <p:spPr>
          <a:xfrm>
            <a:off x="6629400" y="2971800"/>
            <a:ext cx="2209800" cy="1200329"/>
          </a:xfrm>
          <a:prstGeom prst="rect">
            <a:avLst/>
          </a:prstGeom>
        </p:spPr>
        <p:txBody>
          <a:bodyPr wrap="square">
            <a:spAutoFit/>
          </a:bodyPr>
          <a:lstStyle/>
          <a:p>
            <a:r>
              <a:rPr lang="en-US" smtClean="0"/>
              <a:t>Arus threshold I</a:t>
            </a:r>
            <a:r>
              <a:rPr lang="en-US" baseline="-25000" smtClean="0"/>
              <a:t>th</a:t>
            </a:r>
            <a:r>
              <a:rPr lang="en-US" smtClean="0"/>
              <a:t>: ekstrapolasi daerah lasing dari kurva daya terhadap arus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Efisiensi kuantum diferensial eksternal</a:t>
            </a:r>
            <a:endParaRPr lang="en-US"/>
          </a:p>
        </p:txBody>
      </p:sp>
      <p:sp>
        <p:nvSpPr>
          <p:cNvPr id="3" name="Content Placeholder 2"/>
          <p:cNvSpPr>
            <a:spLocks noGrp="1"/>
          </p:cNvSpPr>
          <p:nvPr>
            <p:ph sz="quarter" idx="1"/>
          </p:nvPr>
        </p:nvSpPr>
        <p:spPr/>
        <p:txBody>
          <a:bodyPr/>
          <a:lstStyle/>
          <a:p>
            <a:r>
              <a:rPr lang="en-US" smtClean="0"/>
              <a:t>Efisiensi kuantum diferensial eksternal </a:t>
            </a:r>
            <a:r>
              <a:rPr lang="el-GR" i="1" smtClean="0"/>
              <a:t>η</a:t>
            </a:r>
            <a:r>
              <a:rPr lang="en-US" i="1" baseline="-25000" smtClean="0"/>
              <a:t>ext </a:t>
            </a:r>
            <a:r>
              <a:rPr lang="en-US" smtClean="0">
                <a:latin typeface="Calibri"/>
              </a:rPr>
              <a:t>adalah</a:t>
            </a:r>
            <a:r>
              <a:rPr lang="en-US" smtClean="0"/>
              <a:t> jumlah photon yg diemisikan setiap rekombinasi pasangan elektron-hole radiatif diatas threshold</a:t>
            </a:r>
            <a:endParaRPr lang="en-US"/>
          </a:p>
        </p:txBody>
      </p:sp>
      <p:sp>
        <p:nvSpPr>
          <p:cNvPr id="337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3793"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276600" y="3048000"/>
            <a:ext cx="2039815" cy="685800"/>
          </a:xfrm>
          <a:prstGeom prst="rect">
            <a:avLst/>
          </a:prstGeom>
          <a:noFill/>
        </p:spPr>
      </p:pic>
      <p:sp>
        <p:nvSpPr>
          <p:cNvPr id="6" name="Rectangle 5"/>
          <p:cNvSpPr/>
          <p:nvPr/>
        </p:nvSpPr>
        <p:spPr>
          <a:xfrm>
            <a:off x="1752600" y="3886200"/>
            <a:ext cx="6248400" cy="646331"/>
          </a:xfrm>
          <a:prstGeom prst="rect">
            <a:avLst/>
          </a:prstGeom>
        </p:spPr>
        <p:txBody>
          <a:bodyPr wrap="square">
            <a:spAutoFit/>
          </a:bodyPr>
          <a:lstStyle/>
          <a:p>
            <a:r>
              <a:rPr lang="el-GR" i="1" smtClean="0"/>
              <a:t>η</a:t>
            </a:r>
            <a:r>
              <a:rPr lang="en-US" i="1" baseline="-25000" smtClean="0"/>
              <a:t>i</a:t>
            </a:r>
            <a:r>
              <a:rPr lang="en-US" smtClean="0"/>
              <a:t> : efisiensi kuantum internal, hasil pengukuran pada</a:t>
            </a:r>
          </a:p>
          <a:p>
            <a:r>
              <a:rPr lang="pt-BR" smtClean="0"/>
              <a:t>suhu ruang bernilai antara 0,6 s/d 0,7</a:t>
            </a:r>
            <a:endParaRPr lang="en-US"/>
          </a:p>
        </p:txBody>
      </p:sp>
      <p:sp>
        <p:nvSpPr>
          <p:cNvPr id="112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1265"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286000" y="5400675"/>
            <a:ext cx="4121073" cy="695325"/>
          </a:xfrm>
          <a:prstGeom prst="rect">
            <a:avLst/>
          </a:prstGeom>
          <a:noFill/>
        </p:spPr>
      </p:pic>
      <p:sp>
        <p:nvSpPr>
          <p:cNvPr id="9" name="TextBox 8"/>
          <p:cNvSpPr txBox="1"/>
          <p:nvPr/>
        </p:nvSpPr>
        <p:spPr>
          <a:xfrm>
            <a:off x="609600" y="4953000"/>
            <a:ext cx="1888659" cy="369332"/>
          </a:xfrm>
          <a:prstGeom prst="rect">
            <a:avLst/>
          </a:prstGeom>
          <a:noFill/>
        </p:spPr>
        <p:txBody>
          <a:bodyPr wrap="none" rtlCol="0">
            <a:spAutoFit/>
          </a:bodyPr>
          <a:lstStyle/>
          <a:p>
            <a:r>
              <a:rPr lang="en-US" smtClean="0"/>
              <a:t>Dari percobaan: </a:t>
            </a:r>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Frekuensi resonansi</a:t>
            </a:r>
            <a:endParaRPr lang="en-US"/>
          </a:p>
        </p:txBody>
      </p:sp>
      <p:sp>
        <p:nvSpPr>
          <p:cNvPr id="3" name="Content Placeholder 2"/>
          <p:cNvSpPr>
            <a:spLocks noGrp="1"/>
          </p:cNvSpPr>
          <p:nvPr>
            <p:ph sz="quarter" idx="1"/>
          </p:nvPr>
        </p:nvSpPr>
        <p:spPr/>
        <p:txBody>
          <a:bodyPr/>
          <a:lstStyle/>
          <a:p>
            <a:r>
              <a:rPr lang="en-US" smtClean="0"/>
              <a:t>Kondisi steady state jika:</a:t>
            </a:r>
          </a:p>
          <a:p>
            <a:pPr lvl="1"/>
            <a:r>
              <a:rPr lang="en-US" smtClean="0"/>
              <a:t>Amplitudo: I (2L) = I (0)</a:t>
            </a:r>
            <a:endParaRPr lang="en-US" baseline="-25000" smtClean="0"/>
          </a:p>
          <a:p>
            <a:pPr lvl="1"/>
            <a:r>
              <a:rPr lang="en-US" smtClean="0"/>
              <a:t>Phasa: e</a:t>
            </a:r>
            <a:r>
              <a:rPr lang="en-US" i="1" baseline="30000" smtClean="0"/>
              <a:t>-j2</a:t>
            </a:r>
            <a:r>
              <a:rPr lang="el-GR" i="1" baseline="30000" smtClean="0"/>
              <a:t>β</a:t>
            </a:r>
            <a:r>
              <a:rPr lang="en-US" i="1" baseline="30000" smtClean="0"/>
              <a:t>L </a:t>
            </a:r>
            <a:r>
              <a:rPr lang="en-US" smtClean="0"/>
              <a:t>= 1    </a:t>
            </a:r>
            <a:r>
              <a:rPr lang="en-US" smtClean="0">
                <a:sym typeface="Wingdings" pitchFamily="2" charset="2"/>
              </a:rPr>
              <a:t>    </a:t>
            </a:r>
            <a:r>
              <a:rPr lang="en-US" i="1" smtClean="0"/>
              <a:t>2</a:t>
            </a:r>
            <a:r>
              <a:rPr lang="el-GR" i="1" smtClean="0"/>
              <a:t>β</a:t>
            </a:r>
            <a:r>
              <a:rPr lang="en-US" i="1" smtClean="0"/>
              <a:t>L</a:t>
            </a:r>
            <a:r>
              <a:rPr lang="en-US" smtClean="0"/>
              <a:t> = </a:t>
            </a:r>
            <a:r>
              <a:rPr lang="en-US" i="1" smtClean="0"/>
              <a:t>2</a:t>
            </a:r>
            <a:r>
              <a:rPr lang="el-GR" i="1" smtClean="0"/>
              <a:t>π</a:t>
            </a:r>
            <a:r>
              <a:rPr lang="en-US" i="1" smtClean="0"/>
              <a:t>m</a:t>
            </a:r>
          </a:p>
          <a:p>
            <a:pPr lvl="2"/>
            <a:endParaRPr lang="en-US" smtClean="0"/>
          </a:p>
          <a:p>
            <a:pPr lvl="2">
              <a:buNone/>
            </a:pPr>
            <a:r>
              <a:rPr lang="en-US" smtClean="0"/>
              <a:t>Jika:	</a:t>
            </a:r>
            <a:r>
              <a:rPr lang="en-US" i="1" smtClean="0"/>
              <a:t> </a:t>
            </a:r>
            <a:r>
              <a:rPr lang="el-GR" i="1" smtClean="0"/>
              <a:t>β</a:t>
            </a:r>
            <a:r>
              <a:rPr lang="en-US" i="1" smtClean="0"/>
              <a:t> = 2</a:t>
            </a:r>
            <a:r>
              <a:rPr lang="az-Cyrl-AZ" i="1" smtClean="0">
                <a:latin typeface="Times New Roman" pitchFamily="18" charset="0"/>
                <a:cs typeface="Times New Roman" pitchFamily="18" charset="0"/>
              </a:rPr>
              <a:t>л</a:t>
            </a:r>
            <a:r>
              <a:rPr lang="en-US" i="1" smtClean="0">
                <a:cs typeface="Times New Roman"/>
              </a:rPr>
              <a:t>n/</a:t>
            </a:r>
            <a:r>
              <a:rPr lang="el-GR" i="1" smtClean="0">
                <a:cs typeface="Times New Roman"/>
              </a:rPr>
              <a:t>λ</a:t>
            </a:r>
            <a:endParaRPr lang="en-US" i="1" smtClean="0">
              <a:cs typeface="Times New Roman"/>
            </a:endParaRPr>
          </a:p>
          <a:p>
            <a:pPr lvl="2">
              <a:buNone/>
            </a:pPr>
            <a:endParaRPr lang="en-US" smtClean="0">
              <a:cs typeface="Times New Roman"/>
            </a:endParaRPr>
          </a:p>
          <a:p>
            <a:pPr lvl="2">
              <a:buNone/>
            </a:pPr>
            <a:r>
              <a:rPr lang="en-US" smtClean="0">
                <a:cs typeface="Times New Roman"/>
              </a:rPr>
              <a:t>Maka:	</a:t>
            </a:r>
          </a:p>
          <a:p>
            <a:pPr lvl="2">
              <a:buNone/>
            </a:pPr>
            <a:endParaRPr lang="en-US" smtClean="0">
              <a:latin typeface="Calibri"/>
              <a:cs typeface="Times New Roman"/>
            </a:endParaRPr>
          </a:p>
          <a:p>
            <a:pPr lvl="2">
              <a:buNone/>
            </a:pPr>
            <a:endParaRPr lang="en-US"/>
          </a:p>
        </p:txBody>
      </p:sp>
      <p:pic>
        <p:nvPicPr>
          <p:cNvPr id="34819" name="Picture 3"/>
          <p:cNvPicPr>
            <a:picLocks noChangeAspect="1" noChangeArrowheads="1"/>
          </p:cNvPicPr>
          <p:nvPr/>
        </p:nvPicPr>
        <p:blipFill>
          <a:blip r:embed="rId2"/>
          <a:srcRect/>
          <a:stretch>
            <a:fillRect/>
          </a:stretch>
        </p:blipFill>
        <p:spPr bwMode="auto">
          <a:xfrm>
            <a:off x="2220446" y="3810000"/>
            <a:ext cx="1818154" cy="561975"/>
          </a:xfrm>
          <a:prstGeom prst="rect">
            <a:avLst/>
          </a:prstGeom>
          <a:noFill/>
          <a:ln w="9525">
            <a:noFill/>
            <a:miter lim="800000"/>
            <a:headEnd/>
            <a:tailEnd/>
          </a:ln>
          <a:effectLst/>
        </p:spPr>
      </p:pic>
      <p:sp>
        <p:nvSpPr>
          <p:cNvPr id="6" name="Rectangle 5"/>
          <p:cNvSpPr/>
          <p:nvPr/>
        </p:nvSpPr>
        <p:spPr>
          <a:xfrm>
            <a:off x="609600" y="4971871"/>
            <a:ext cx="8305800" cy="1200329"/>
          </a:xfrm>
          <a:prstGeom prst="rect">
            <a:avLst/>
          </a:prstGeom>
        </p:spPr>
        <p:txBody>
          <a:bodyPr wrap="square">
            <a:spAutoFit/>
          </a:bodyPr>
          <a:lstStyle/>
          <a:p>
            <a:r>
              <a:rPr lang="en-US" sz="2400" smtClean="0"/>
              <a:t>Setiap frekuensi berkaitan dengan modus osilasi.</a:t>
            </a:r>
          </a:p>
          <a:p>
            <a:r>
              <a:rPr lang="en-US" sz="2400" smtClean="0"/>
              <a:t>Tergantung pada struktur laser akan terdapat beberapa frekuensi  </a:t>
            </a:r>
            <a:r>
              <a:rPr lang="en-US" sz="2400" smtClean="0">
                <a:sym typeface="Wingdings" pitchFamily="2" charset="2"/>
              </a:rPr>
              <a:t> </a:t>
            </a:r>
            <a:r>
              <a:rPr lang="en-US" sz="2400" smtClean="0"/>
              <a:t>laser </a:t>
            </a:r>
            <a:r>
              <a:rPr lang="en-US" sz="2400" i="1" smtClean="0"/>
              <a:t>singlemode</a:t>
            </a:r>
            <a:r>
              <a:rPr lang="en-US" sz="2400" smtClean="0"/>
              <a:t> dan </a:t>
            </a:r>
            <a:r>
              <a:rPr lang="en-US" sz="2400" i="1" smtClean="0"/>
              <a:t>multimode</a:t>
            </a:r>
            <a:endParaRPr lang="en-US" sz="2400" i="1"/>
          </a:p>
        </p:txBody>
      </p:sp>
      <p:sp>
        <p:nvSpPr>
          <p:cNvPr id="7" name="TextBox 6"/>
          <p:cNvSpPr txBox="1"/>
          <p:nvPr/>
        </p:nvSpPr>
        <p:spPr>
          <a:xfrm>
            <a:off x="4876800" y="2971800"/>
            <a:ext cx="3962400"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200" smtClean="0"/>
              <a:t>Keterangan</a:t>
            </a:r>
          </a:p>
          <a:p>
            <a:r>
              <a:rPr lang="en-US" sz="1200" i="1" smtClean="0"/>
              <a:t>L</a:t>
            </a:r>
            <a:r>
              <a:rPr lang="en-US" sz="1200" smtClean="0"/>
              <a:t>	: panjang ruang resonansi</a:t>
            </a:r>
          </a:p>
          <a:p>
            <a:r>
              <a:rPr lang="en-US" sz="1200" i="1" smtClean="0"/>
              <a:t>β</a:t>
            </a:r>
            <a:r>
              <a:rPr lang="en-US" sz="1200" smtClean="0"/>
              <a:t>	: konstanta yang nilainya bergantung pada 	  spesifikasi konstruksi dari Laser</a:t>
            </a:r>
          </a:p>
          <a:p>
            <a:r>
              <a:rPr lang="en-US" sz="1200" i="1" smtClean="0"/>
              <a:t>n</a:t>
            </a:r>
            <a:r>
              <a:rPr lang="en-US" sz="1200" smtClean="0"/>
              <a:t>	: indeks bias</a:t>
            </a:r>
          </a:p>
          <a:p>
            <a:r>
              <a:rPr lang="en-US" sz="1200" i="1" smtClean="0"/>
              <a:t>f</a:t>
            </a:r>
            <a:r>
              <a:rPr lang="en-US" sz="1200" smtClean="0"/>
              <a:t>	: frekuensi</a:t>
            </a:r>
          </a:p>
          <a:p>
            <a:r>
              <a:rPr lang="en-US" sz="1200" i="1" smtClean="0"/>
              <a:t>λ</a:t>
            </a:r>
            <a:r>
              <a:rPr lang="en-US" sz="1200" smtClean="0"/>
              <a:t>	: panjang gelombang</a:t>
            </a:r>
          </a:p>
          <a:p>
            <a:r>
              <a:rPr lang="en-US" sz="1200" i="1" smtClean="0"/>
              <a:t>m</a:t>
            </a:r>
            <a:r>
              <a:rPr lang="en-US" sz="1200" smtClean="0"/>
              <a:t>	: integer</a:t>
            </a:r>
          </a:p>
          <a:p>
            <a:r>
              <a:rPr lang="en-US" sz="1200" i="1" smtClean="0"/>
              <a:t>c</a:t>
            </a:r>
            <a:r>
              <a:rPr lang="en-US" sz="1200" smtClean="0"/>
              <a:t>	: kecepatan cahaya (3 x 10</a:t>
            </a:r>
            <a:r>
              <a:rPr lang="en-US" sz="1200" baseline="30000" smtClean="0"/>
              <a:t>8</a:t>
            </a:r>
            <a:r>
              <a:rPr lang="en-US" sz="1200" smtClean="0"/>
              <a:t> m/s)</a:t>
            </a:r>
            <a:endParaRPr lang="en-US" sz="1200"/>
          </a:p>
        </p:txBody>
      </p:sp>
      <p:sp>
        <p:nvSpPr>
          <p:cNvPr id="8" name="Slide Number Placeholder 7"/>
          <p:cNvSpPr>
            <a:spLocks noGrp="1"/>
          </p:cNvSpPr>
          <p:nvPr>
            <p:ph type="sldNum" sz="quarter" idx="12"/>
          </p:nvPr>
        </p:nvSpPr>
        <p:spPr/>
        <p:txBody>
          <a:bodyPr/>
          <a:lstStyle/>
          <a:p>
            <a:fld id="{B6F15528-21DE-4FAA-801E-634DDDAF4B2B}" type="slidenum">
              <a:rPr lang="en-US" smtClean="0"/>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sz="2000" smtClean="0"/>
              <a:t>Relasi antara penguatan dan panjang gelombang dapat diasumsikan berbentuk gaussian:</a:t>
            </a:r>
            <a:endParaRPr lang="en-US" sz="2000"/>
          </a:p>
        </p:txBody>
      </p:sp>
      <p:graphicFrame>
        <p:nvGraphicFramePr>
          <p:cNvPr id="4" name="Object 3"/>
          <p:cNvGraphicFramePr>
            <a:graphicFrameLocks noChangeAspect="1"/>
          </p:cNvGraphicFramePr>
          <p:nvPr/>
        </p:nvGraphicFramePr>
        <p:xfrm>
          <a:off x="939800" y="2209800"/>
          <a:ext cx="2717800" cy="1185862"/>
        </p:xfrm>
        <a:graphic>
          <a:graphicData uri="http://schemas.openxmlformats.org/presentationml/2006/ole">
            <p:oleObj spid="_x0000_s71682" name="Equation" r:id="rId3" imgW="1396800" imgH="609480" progId="Equation.3">
              <p:embed/>
            </p:oleObj>
          </a:graphicData>
        </a:graphic>
      </p:graphicFrame>
      <p:sp>
        <p:nvSpPr>
          <p:cNvPr id="5" name="TextBox 4"/>
          <p:cNvSpPr txBox="1"/>
          <p:nvPr/>
        </p:nvSpPr>
        <p:spPr>
          <a:xfrm>
            <a:off x="4343400" y="2209800"/>
            <a:ext cx="4495800" cy="116955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smtClean="0"/>
              <a:t>keterangan:</a:t>
            </a:r>
          </a:p>
          <a:p>
            <a:r>
              <a:rPr lang="en-US" sz="1400" i="1" smtClean="0"/>
              <a:t>λ</a:t>
            </a:r>
            <a:r>
              <a:rPr lang="en-US" sz="1400" i="1" baseline="-25000" smtClean="0"/>
              <a:t>o</a:t>
            </a:r>
            <a:r>
              <a:rPr lang="en-US" sz="1400" smtClean="0"/>
              <a:t>	: panjang gelombang di pusat spektrum</a:t>
            </a:r>
          </a:p>
          <a:p>
            <a:r>
              <a:rPr lang="el-GR" sz="1400" i="1" smtClean="0"/>
              <a:t>σ</a:t>
            </a:r>
            <a:r>
              <a:rPr lang="en-US" sz="1400" smtClean="0"/>
              <a:t>	: lebar spektral penguatan</a:t>
            </a:r>
          </a:p>
          <a:p>
            <a:r>
              <a:rPr lang="en-US" sz="1400" i="1" smtClean="0"/>
              <a:t>g(0)</a:t>
            </a:r>
            <a:r>
              <a:rPr lang="en-US" sz="1400" smtClean="0"/>
              <a:t>	: penguatan maksimum yang sebanding dengan 	   inversi populasi</a:t>
            </a:r>
            <a:endParaRPr lang="en-US" sz="1400"/>
          </a:p>
        </p:txBody>
      </p:sp>
      <p:sp>
        <p:nvSpPr>
          <p:cNvPr id="6" name="Rectangle 5"/>
          <p:cNvSpPr/>
          <p:nvPr/>
        </p:nvSpPr>
        <p:spPr>
          <a:xfrm>
            <a:off x="533400" y="4171890"/>
            <a:ext cx="6019800" cy="400110"/>
          </a:xfrm>
          <a:prstGeom prst="rect">
            <a:avLst/>
          </a:prstGeom>
        </p:spPr>
        <p:txBody>
          <a:bodyPr wrap="square">
            <a:spAutoFit/>
          </a:bodyPr>
          <a:lstStyle/>
          <a:p>
            <a:r>
              <a:rPr lang="en-US" sz="2000" smtClean="0"/>
              <a:t>Jarak antara 2 frekuensi yang berdekatan:</a:t>
            </a:r>
            <a:endParaRPr lang="en-US" sz="2000"/>
          </a:p>
        </p:txBody>
      </p:sp>
      <p:sp>
        <p:nvSpPr>
          <p:cNvPr id="7" name="Rectangle 6"/>
          <p:cNvSpPr/>
          <p:nvPr/>
        </p:nvSpPr>
        <p:spPr>
          <a:xfrm>
            <a:off x="533400" y="5105400"/>
            <a:ext cx="7543800" cy="400110"/>
          </a:xfrm>
          <a:prstGeom prst="rect">
            <a:avLst/>
          </a:prstGeom>
        </p:spPr>
        <p:txBody>
          <a:bodyPr wrap="square">
            <a:spAutoFit/>
          </a:bodyPr>
          <a:lstStyle/>
          <a:p>
            <a:r>
              <a:rPr lang="en-US" sz="2000" smtClean="0"/>
              <a:t>Jarak antara 2 panjang gelombang yang berdekatan: </a:t>
            </a:r>
            <a:endParaRPr lang="en-US" sz="2000"/>
          </a:p>
        </p:txBody>
      </p:sp>
      <p:graphicFrame>
        <p:nvGraphicFramePr>
          <p:cNvPr id="8" name="Object 7"/>
          <p:cNvGraphicFramePr>
            <a:graphicFrameLocks noChangeAspect="1"/>
          </p:cNvGraphicFramePr>
          <p:nvPr/>
        </p:nvGraphicFramePr>
        <p:xfrm>
          <a:off x="5943600" y="3948545"/>
          <a:ext cx="1219200" cy="775855"/>
        </p:xfrm>
        <a:graphic>
          <a:graphicData uri="http://schemas.openxmlformats.org/presentationml/2006/ole">
            <p:oleObj spid="_x0000_s71683" name="Equation" r:id="rId4" imgW="558720" imgH="355320" progId="Equation.3">
              <p:embed/>
            </p:oleObj>
          </a:graphicData>
        </a:graphic>
      </p:graphicFrame>
      <p:graphicFrame>
        <p:nvGraphicFramePr>
          <p:cNvPr id="71684" name="Object 4"/>
          <p:cNvGraphicFramePr>
            <a:graphicFrameLocks noChangeAspect="1"/>
          </p:cNvGraphicFramePr>
          <p:nvPr/>
        </p:nvGraphicFramePr>
        <p:xfrm>
          <a:off x="6754812" y="4827588"/>
          <a:ext cx="1246188" cy="887412"/>
        </p:xfrm>
        <a:graphic>
          <a:graphicData uri="http://schemas.openxmlformats.org/presentationml/2006/ole">
            <p:oleObj spid="_x0000_s71684" name="Equation" r:id="rId5" imgW="571320" imgH="406080" progId="Equation.3">
              <p:embed/>
            </p:oleObj>
          </a:graphicData>
        </a:graphic>
      </p:graphicFrame>
      <p:sp>
        <p:nvSpPr>
          <p:cNvPr id="10" name="Slide Number Placeholder 9"/>
          <p:cNvSpPr>
            <a:spLocks noGrp="1"/>
          </p:cNvSpPr>
          <p:nvPr>
            <p:ph type="sldNum" sz="quarter" idx="12"/>
          </p:nvPr>
        </p:nvSpPr>
        <p:spPr/>
        <p:txBody>
          <a:bodyPr/>
          <a:lstStyle/>
          <a:p>
            <a:fld id="{B6F15528-21DE-4FAA-801E-634DDDAF4B2B}" type="slidenum">
              <a:rPr lang="en-US" smtClean="0"/>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2"/>
          <a:srcRect/>
          <a:stretch>
            <a:fillRect/>
          </a:stretch>
        </p:blipFill>
        <p:spPr bwMode="auto">
          <a:xfrm>
            <a:off x="304800" y="1554350"/>
            <a:ext cx="5410201" cy="4691898"/>
          </a:xfrm>
          <a:prstGeom prst="rect">
            <a:avLst/>
          </a:prstGeom>
          <a:ln>
            <a:noFill/>
          </a:ln>
          <a:effectLst>
            <a:outerShdw blurRad="190500" algn="tl" rotWithShape="0">
              <a:srgbClr val="000000">
                <a:alpha val="70000"/>
              </a:srgbClr>
            </a:outerShdw>
          </a:effectLst>
        </p:spPr>
      </p:pic>
      <p:sp>
        <p:nvSpPr>
          <p:cNvPr id="5" name="TextBox 4"/>
          <p:cNvSpPr txBox="1"/>
          <p:nvPr/>
        </p:nvSpPr>
        <p:spPr>
          <a:xfrm>
            <a:off x="5867400" y="5325070"/>
            <a:ext cx="3200400" cy="923330"/>
          </a:xfrm>
          <a:prstGeom prst="rect">
            <a:avLst/>
          </a:prstGeom>
          <a:noFill/>
        </p:spPr>
        <p:txBody>
          <a:bodyPr wrap="square" rtlCol="0">
            <a:spAutoFit/>
          </a:bodyPr>
          <a:lstStyle/>
          <a:p>
            <a:r>
              <a:rPr lang="en-US" smtClean="0"/>
              <a:t>“spektrum dari multimode dioda laser dengan material GaAlAs atau GaAs”</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Contoh</a:t>
            </a:r>
            <a:endParaRPr lang="en-US"/>
          </a:p>
        </p:txBody>
      </p:sp>
      <p:sp>
        <p:nvSpPr>
          <p:cNvPr id="3" name="Content Placeholder 2"/>
          <p:cNvSpPr>
            <a:spLocks noGrp="1"/>
          </p:cNvSpPr>
          <p:nvPr>
            <p:ph sz="quarter" idx="1"/>
          </p:nvPr>
        </p:nvSpPr>
        <p:spPr/>
        <p:txBody>
          <a:bodyPr/>
          <a:lstStyle/>
          <a:p>
            <a:r>
              <a:rPr lang="en-US" sz="2000" smtClean="0"/>
              <a:t>Laser GaAs yang dioperasikan pada 850 nm memiliki resonator dengan </a:t>
            </a:r>
            <a:r>
              <a:rPr lang="nl-NL" sz="2000" smtClean="0"/>
              <a:t>panjang 500 μm dan indeks bias n = 3.7</a:t>
            </a:r>
          </a:p>
          <a:p>
            <a:pPr marL="731520" lvl="1" indent="-457200">
              <a:buFont typeface="+mj-lt"/>
              <a:buAutoNum type="alphaLcParenR"/>
            </a:pPr>
            <a:r>
              <a:rPr lang="en-US" sz="2000" smtClean="0"/>
              <a:t>Berapa jarak frekuensi (</a:t>
            </a:r>
            <a:r>
              <a:rPr lang="en-US" sz="2000" i="1" smtClean="0">
                <a:latin typeface="Georgia"/>
              </a:rPr>
              <a:t>∆f</a:t>
            </a:r>
            <a:r>
              <a:rPr lang="en-US" sz="2000" smtClean="0">
                <a:latin typeface="Georgia"/>
              </a:rPr>
              <a:t>) </a:t>
            </a:r>
            <a:r>
              <a:rPr lang="en-US" sz="2000" smtClean="0"/>
              <a:t>dan panjang gelombang (</a:t>
            </a:r>
            <a:r>
              <a:rPr lang="en-US" sz="2000" i="1" smtClean="0">
                <a:latin typeface="Georgia"/>
              </a:rPr>
              <a:t>∆</a:t>
            </a:r>
            <a:r>
              <a:rPr lang="el-GR" sz="2000" i="1" smtClean="0">
                <a:latin typeface="Calibri"/>
              </a:rPr>
              <a:t>λ</a:t>
            </a:r>
            <a:r>
              <a:rPr lang="en-US" sz="2000" smtClean="0">
                <a:latin typeface="Calibri"/>
              </a:rPr>
              <a:t>)</a:t>
            </a:r>
            <a:r>
              <a:rPr lang="en-US" sz="2000" smtClean="0"/>
              <a:t>terdekatnya ?</a:t>
            </a:r>
          </a:p>
          <a:p>
            <a:pPr marL="731520" lvl="1" indent="-457200">
              <a:buFont typeface="+mj-lt"/>
              <a:buAutoNum type="alphaLcParenR"/>
            </a:pPr>
            <a:r>
              <a:rPr lang="en-US" sz="2000" smtClean="0"/>
              <a:t>Jika pada titik setengah daya, </a:t>
            </a:r>
            <a:r>
              <a:rPr lang="el-GR" sz="2000" smtClean="0"/>
              <a:t>λ – λ</a:t>
            </a:r>
            <a:r>
              <a:rPr lang="en-US" sz="2000" smtClean="0"/>
              <a:t>o = 2 nm, berapa lebar spektral (</a:t>
            </a:r>
            <a:r>
              <a:rPr lang="el-GR" sz="2000" i="1" smtClean="0"/>
              <a:t>σ</a:t>
            </a:r>
            <a:r>
              <a:rPr lang="en-US" sz="2000" smtClean="0"/>
              <a:t>)</a:t>
            </a:r>
            <a:r>
              <a:rPr lang="el-GR" sz="2000" smtClean="0"/>
              <a:t> </a:t>
            </a:r>
            <a:r>
              <a:rPr lang="en-US" sz="2000" smtClean="0"/>
              <a:t> dari penguatan tersebut</a:t>
            </a:r>
            <a:r>
              <a:rPr lang="el-GR" sz="2000" smtClean="0"/>
              <a:t>?</a:t>
            </a:r>
            <a:endParaRPr lang="en-US" sz="2000" smtClean="0"/>
          </a:p>
          <a:p>
            <a:pPr marL="731520" lvl="1" indent="-457200">
              <a:buNone/>
            </a:pPr>
            <a:r>
              <a:rPr lang="en-US" smtClean="0"/>
              <a:t>Jawaban:</a:t>
            </a:r>
          </a:p>
          <a:p>
            <a:pPr marL="731520" lvl="1" indent="-457200">
              <a:buNone/>
            </a:pPr>
            <a:endParaRPr lang="en-US"/>
          </a:p>
        </p:txBody>
      </p:sp>
      <p:graphicFrame>
        <p:nvGraphicFramePr>
          <p:cNvPr id="73730" name="Object 2"/>
          <p:cNvGraphicFramePr>
            <a:graphicFrameLocks noChangeAspect="1"/>
          </p:cNvGraphicFramePr>
          <p:nvPr/>
        </p:nvGraphicFramePr>
        <p:xfrm>
          <a:off x="838200" y="3962400"/>
          <a:ext cx="3657600" cy="748674"/>
        </p:xfrm>
        <a:graphic>
          <a:graphicData uri="http://schemas.openxmlformats.org/presentationml/2006/ole">
            <p:oleObj spid="_x0000_s73730" name="Equation" r:id="rId3" imgW="2171520" imgH="444240" progId="Equation.3">
              <p:embed/>
            </p:oleObj>
          </a:graphicData>
        </a:graphic>
      </p:graphicFrame>
      <p:graphicFrame>
        <p:nvGraphicFramePr>
          <p:cNvPr id="73731" name="Object 3"/>
          <p:cNvGraphicFramePr>
            <a:graphicFrameLocks noChangeAspect="1"/>
          </p:cNvGraphicFramePr>
          <p:nvPr/>
        </p:nvGraphicFramePr>
        <p:xfrm>
          <a:off x="762000" y="4904509"/>
          <a:ext cx="3810000" cy="1039091"/>
        </p:xfrm>
        <a:graphic>
          <a:graphicData uri="http://schemas.openxmlformats.org/presentationml/2006/ole">
            <p:oleObj spid="_x0000_s73731" name="Equation" r:id="rId4" imgW="2145960" imgH="583920" progId="Equation.3">
              <p:embed/>
            </p:oleObj>
          </a:graphicData>
        </a:graphic>
      </p:graphicFrame>
      <p:graphicFrame>
        <p:nvGraphicFramePr>
          <p:cNvPr id="73732" name="Object 4"/>
          <p:cNvGraphicFramePr>
            <a:graphicFrameLocks noChangeAspect="1"/>
          </p:cNvGraphicFramePr>
          <p:nvPr/>
        </p:nvGraphicFramePr>
        <p:xfrm>
          <a:off x="5791199" y="3352800"/>
          <a:ext cx="2902787" cy="3284538"/>
        </p:xfrm>
        <a:graphic>
          <a:graphicData uri="http://schemas.openxmlformats.org/presentationml/2006/ole">
            <p:oleObj spid="_x0000_s73732" name="Equation" r:id="rId5" imgW="1930320" imgH="2184120" progId="Equation.3">
              <p:embed/>
            </p:oleObj>
          </a:graphicData>
        </a:graphic>
      </p:graphicFrame>
      <p:sp>
        <p:nvSpPr>
          <p:cNvPr id="7" name="Slide Number Placeholder 6"/>
          <p:cNvSpPr>
            <a:spLocks noGrp="1"/>
          </p:cNvSpPr>
          <p:nvPr>
            <p:ph type="sldNum" sz="quarter" idx="12"/>
          </p:nvPr>
        </p:nvSpPr>
        <p:spPr/>
        <p:txBody>
          <a:bodyPr/>
          <a:lstStyle/>
          <a:p>
            <a:fld id="{B6F15528-21DE-4FAA-801E-634DDDAF4B2B}"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Struktur dioda laser dan pola radiasi</a:t>
            </a:r>
            <a:endParaRPr lang="en-US"/>
          </a:p>
        </p:txBody>
      </p:sp>
      <p:sp>
        <p:nvSpPr>
          <p:cNvPr id="3" name="Content Placeholder 2"/>
          <p:cNvSpPr>
            <a:spLocks noGrp="1"/>
          </p:cNvSpPr>
          <p:nvPr>
            <p:ph sz="quarter" idx="1"/>
          </p:nvPr>
        </p:nvSpPr>
        <p:spPr/>
        <p:txBody>
          <a:bodyPr>
            <a:normAutofit lnSpcReduction="10000"/>
          </a:bodyPr>
          <a:lstStyle/>
          <a:p>
            <a:r>
              <a:rPr lang="en-US" smtClean="0"/>
              <a:t>Cara membatasi gelombang optis:</a:t>
            </a:r>
          </a:p>
          <a:p>
            <a:pPr lvl="1"/>
            <a:r>
              <a:rPr lang="en-US" smtClean="0"/>
              <a:t>Gain-guided, pita elektrode sempit (&lt; 8 </a:t>
            </a:r>
            <a:r>
              <a:rPr lang="el-GR" smtClean="0"/>
              <a:t>μ</a:t>
            </a:r>
            <a:r>
              <a:rPr lang="en-US" smtClean="0"/>
              <a:t>m) diletakkan sepanjang dioda</a:t>
            </a:r>
          </a:p>
          <a:p>
            <a:pPr lvl="1"/>
            <a:r>
              <a:rPr lang="en-US" smtClean="0"/>
              <a:t>Index-guided :</a:t>
            </a:r>
          </a:p>
          <a:p>
            <a:pPr lvl="2"/>
            <a:r>
              <a:rPr lang="en-US" smtClean="0"/>
              <a:t>Positive-index waveguide, daerah tengah memiliki indeks bias lebih tinggi dibandingkan dengan daerah pinggir </a:t>
            </a:r>
            <a:r>
              <a:rPr lang="en-US" smtClean="0">
                <a:sym typeface="Wingdings" pitchFamily="2" charset="2"/>
              </a:rPr>
              <a:t></a:t>
            </a:r>
            <a:r>
              <a:rPr lang="en-US" smtClean="0"/>
              <a:t> semua cahaya terpandu dipantulkan pada batas dielektrik. Pemilihan nilai indeks bias dan lebar daerah indeks bias yang tinggi akan dapat menghasilkan laser yang hanya memiliki modus lateral fundamental</a:t>
            </a:r>
          </a:p>
          <a:p>
            <a:pPr lvl="2"/>
            <a:r>
              <a:rPr lang="en-US" smtClean="0"/>
              <a:t>Negative-index waveguide, daerah tengah memiliki indeks bias lebih rendah dibandingkan dengan daerah pinggir </a:t>
            </a:r>
            <a:r>
              <a:rPr lang="en-US" smtClean="0">
                <a:sym typeface="Wingdings" pitchFamily="2" charset="2"/>
              </a:rPr>
              <a:t></a:t>
            </a:r>
            <a:r>
              <a:rPr lang="en-US" smtClean="0"/>
              <a:t> sebagian cahaya dipantulkan dan sebagian dibiaskan keluar sehingga terjadi menimbulkan </a:t>
            </a:r>
            <a:r>
              <a:rPr lang="en-US" i="1" smtClean="0"/>
              <a:t>loss</a:t>
            </a:r>
            <a:r>
              <a:rPr lang="en-US" smtClean="0"/>
              <a:t> (redaman)</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2"/>
          <a:srcRect/>
          <a:stretch>
            <a:fillRect/>
          </a:stretch>
        </p:blipFill>
        <p:spPr bwMode="auto">
          <a:xfrm>
            <a:off x="1447800" y="1770512"/>
            <a:ext cx="6248400" cy="3334888"/>
          </a:xfrm>
          <a:prstGeom prst="rect">
            <a:avLst/>
          </a:prstGeom>
          <a:ln>
            <a:noFill/>
          </a:ln>
          <a:effectLst>
            <a:outerShdw blurRad="190500" algn="tl" rotWithShape="0">
              <a:srgbClr val="000000">
                <a:alpha val="70000"/>
              </a:srgbClr>
            </a:outerShdw>
          </a:effectLst>
        </p:spPr>
      </p:pic>
      <p:sp>
        <p:nvSpPr>
          <p:cNvPr id="5" name="Rectangle 4"/>
          <p:cNvSpPr/>
          <p:nvPr/>
        </p:nvSpPr>
        <p:spPr>
          <a:xfrm>
            <a:off x="838200" y="5181600"/>
            <a:ext cx="7620000" cy="1200329"/>
          </a:xfrm>
          <a:prstGeom prst="rect">
            <a:avLst/>
          </a:prstGeom>
        </p:spPr>
        <p:txBody>
          <a:bodyPr wrap="square">
            <a:spAutoFit/>
          </a:bodyPr>
          <a:lstStyle/>
          <a:p>
            <a:pPr algn="ctr"/>
            <a:r>
              <a:rPr lang="en-US" smtClean="0"/>
              <a:t>Tiga struktur dasar cara membatasi gelombang optis pada arah lateral</a:t>
            </a:r>
          </a:p>
          <a:p>
            <a:r>
              <a:rPr lang="en-US" smtClean="0"/>
              <a:t>		(a) </a:t>
            </a:r>
            <a:r>
              <a:rPr lang="en-US" i="1" smtClean="0"/>
              <a:t>Gain-guided laser</a:t>
            </a:r>
          </a:p>
          <a:p>
            <a:r>
              <a:rPr lang="en-US" smtClean="0"/>
              <a:t>		(b) Pandu gel </a:t>
            </a:r>
            <a:r>
              <a:rPr lang="en-US" i="1" smtClean="0"/>
              <a:t>positive-index</a:t>
            </a:r>
          </a:p>
          <a:p>
            <a:r>
              <a:rPr lang="en-US" smtClean="0"/>
              <a:t>		(c) Pandu gel </a:t>
            </a:r>
            <a:r>
              <a:rPr lang="en-US" i="1" smtClean="0"/>
              <a:t>negative-index</a:t>
            </a:r>
            <a:endParaRPr lang="en-US" i="1"/>
          </a:p>
        </p:txBody>
      </p:sp>
      <p:sp>
        <p:nvSpPr>
          <p:cNvPr id="4" name="Slide Number Placeholder 3"/>
          <p:cNvSpPr>
            <a:spLocks noGrp="1"/>
          </p:cNvSpPr>
          <p:nvPr>
            <p:ph type="sldNum" sz="quarter" idx="12"/>
          </p:nvPr>
        </p:nvSpPr>
        <p:spPr/>
        <p:txBody>
          <a:bodyPr/>
          <a:lstStyle/>
          <a:p>
            <a:fld id="{B6F15528-21DE-4FAA-801E-634DDDAF4B2B}" type="slidenum">
              <a:rPr lang="en-US" smtClean="0"/>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92500" lnSpcReduction="10000"/>
          </a:bodyPr>
          <a:lstStyle/>
          <a:p>
            <a:r>
              <a:rPr lang="en-US" smtClean="0"/>
              <a:t>Index-guided, dapat dibuat menggunakan salah satu dari 4 struktur dasar berikut:</a:t>
            </a:r>
          </a:p>
          <a:p>
            <a:pPr lvl="1"/>
            <a:r>
              <a:rPr lang="en-US" b="1" smtClean="0"/>
              <a:t>Buried Heterostructure (BH)</a:t>
            </a:r>
          </a:p>
          <a:p>
            <a:pPr lvl="1"/>
            <a:r>
              <a:rPr lang="en-US" b="1" smtClean="0"/>
              <a:t>Selectively diffused construction</a:t>
            </a:r>
          </a:p>
          <a:p>
            <a:pPr lvl="1"/>
            <a:r>
              <a:rPr lang="en-US" b="1" smtClean="0"/>
              <a:t>Varying-thickness structure</a:t>
            </a:r>
          </a:p>
          <a:p>
            <a:pPr lvl="1"/>
            <a:r>
              <a:rPr lang="en-US" b="1" smtClean="0"/>
              <a:t>Bent-layer configuration</a:t>
            </a:r>
          </a:p>
          <a:p>
            <a:pPr lvl="1"/>
            <a:endParaRPr lang="en-US" b="1" smtClean="0"/>
          </a:p>
          <a:p>
            <a:r>
              <a:rPr lang="sv-SE" smtClean="0"/>
              <a:t>Selain melakukan pembatasan gelombang optis, agar bisa didapatkan daya </a:t>
            </a:r>
            <a:r>
              <a:rPr lang="en-US" smtClean="0"/>
              <a:t>keluaran optis yang besar diperlukan juga pembatasan terhadap arus pacu secara ketat pada lapisan aktif sehingga lebih dari 60 % arus berkontribusi terhadap proses lasing</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838200" y="609600"/>
            <a:ext cx="7554817" cy="5588679"/>
          </a:xfrm>
          <a:prstGeom prst="rect">
            <a:avLst/>
          </a:prstGeom>
          <a:ln>
            <a:noFill/>
          </a:ln>
          <a:effectLst>
            <a:outerShdw blurRad="190500" algn="tl" rotWithShape="0">
              <a:srgbClr val="000000">
                <a:alpha val="70000"/>
              </a:srgbClr>
            </a:outerShdw>
          </a:effectLst>
        </p:spPr>
      </p:pic>
      <p:sp>
        <p:nvSpPr>
          <p:cNvPr id="3" name="Slide Number Placeholder 2"/>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1752" y="1527048"/>
            <a:ext cx="8613648" cy="4572000"/>
          </a:xfrm>
        </p:spPr>
        <p:txBody>
          <a:bodyPr/>
          <a:lstStyle/>
          <a:p>
            <a:r>
              <a:rPr lang="en-US" smtClean="0"/>
              <a:t>4 metode dasar yang digunakan dalam </a:t>
            </a:r>
            <a:r>
              <a:rPr lang="en-US" i="1" smtClean="0"/>
              <a:t>current-confinement</a:t>
            </a:r>
            <a:r>
              <a:rPr lang="en-US" smtClean="0"/>
              <a:t> (pembatasan arus pacu) adalah:</a:t>
            </a:r>
          </a:p>
          <a:p>
            <a:pPr lvl="1"/>
            <a:r>
              <a:rPr lang="en-US" smtClean="0"/>
              <a:t>Preferential-dopant diffusion</a:t>
            </a:r>
          </a:p>
          <a:p>
            <a:pPr lvl="1"/>
            <a:r>
              <a:rPr lang="en-US" smtClean="0"/>
              <a:t>Proton implantation</a:t>
            </a:r>
          </a:p>
          <a:p>
            <a:pPr lvl="1"/>
            <a:r>
              <a:rPr lang="en-US" smtClean="0"/>
              <a:t>Inner-stripe confinement</a:t>
            </a:r>
          </a:p>
          <a:p>
            <a:pPr lvl="1"/>
            <a:r>
              <a:rPr lang="en-US" smtClean="0"/>
              <a:t>Regrowth of back-biased pn junction</a:t>
            </a:r>
          </a:p>
          <a:p>
            <a:pPr lvl="1"/>
            <a:endParaRPr lang="en-US" smtClean="0"/>
          </a:p>
          <a:p>
            <a:pPr lvl="1">
              <a:buNone/>
            </a:pPr>
            <a:r>
              <a:rPr lang="en-US" smtClean="0"/>
              <a:t>setiap metode menahan arus pada kedua sisi daerah lasing, dengan cara membuat daerah </a:t>
            </a:r>
            <a:r>
              <a:rPr lang="en-US" i="1" smtClean="0"/>
              <a:t>highresistivity</a:t>
            </a:r>
            <a:r>
              <a:rPr lang="en-US" smtClean="0"/>
              <a:t> atau memberikan tegangan mundur (</a:t>
            </a:r>
            <a:r>
              <a:rPr lang="en-US" i="1" smtClean="0"/>
              <a:t>reverse bias</a:t>
            </a:r>
            <a:r>
              <a:rPr lang="en-US" smtClean="0"/>
              <a:t>) pada </a:t>
            </a:r>
            <a:r>
              <a:rPr lang="en-US" i="1" smtClean="0"/>
              <a:t>pn junction </a:t>
            </a:r>
            <a:endParaRPr lang="en-US" i="1"/>
          </a:p>
        </p:txBody>
      </p:sp>
      <p:sp>
        <p:nvSpPr>
          <p:cNvPr id="4" name="Slide Number Placeholder 3"/>
          <p:cNvSpPr>
            <a:spLocks noGrp="1"/>
          </p:cNvSpPr>
          <p:nvPr>
            <p:ph type="sldNum" sz="quarter" idx="12"/>
          </p:nvPr>
        </p:nvSpPr>
        <p:spPr/>
        <p:txBody>
          <a:bodyPr/>
          <a:lstStyle/>
          <a:p>
            <a:fld id="{B6F15528-21DE-4FAA-801E-634DDDAF4B2B}" type="slidenum">
              <a:rPr lang="en-US" smtClean="0"/>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a:srcRect/>
          <a:stretch>
            <a:fillRect/>
          </a:stretch>
        </p:blipFill>
        <p:spPr bwMode="auto">
          <a:xfrm>
            <a:off x="1219200" y="1600200"/>
            <a:ext cx="6705600" cy="3352800"/>
          </a:xfrm>
          <a:prstGeom prst="rect">
            <a:avLst/>
          </a:prstGeom>
          <a:ln>
            <a:noFill/>
          </a:ln>
          <a:effectLst>
            <a:outerShdw blurRad="190500" algn="tl" rotWithShape="0">
              <a:srgbClr val="000000">
                <a:alpha val="70000"/>
              </a:srgbClr>
            </a:outerShdw>
          </a:effectLst>
        </p:spPr>
      </p:pic>
      <p:sp>
        <p:nvSpPr>
          <p:cNvPr id="5" name="Rectangle 4"/>
          <p:cNvSpPr/>
          <p:nvPr/>
        </p:nvSpPr>
        <p:spPr>
          <a:xfrm>
            <a:off x="1143000" y="5096470"/>
            <a:ext cx="7086600" cy="923330"/>
          </a:xfrm>
          <a:prstGeom prst="rect">
            <a:avLst/>
          </a:prstGeom>
        </p:spPr>
        <p:txBody>
          <a:bodyPr wrap="square">
            <a:spAutoFit/>
          </a:bodyPr>
          <a:lstStyle/>
          <a:p>
            <a:pPr algn="ctr"/>
            <a:r>
              <a:rPr lang="en-US" smtClean="0"/>
              <a:t>Dioda laser </a:t>
            </a:r>
            <a:r>
              <a:rPr lang="en-US" i="1" smtClean="0"/>
              <a:t>Buried Heterostructure</a:t>
            </a:r>
            <a:r>
              <a:rPr lang="en-US" smtClean="0"/>
              <a:t>:</a:t>
            </a:r>
          </a:p>
          <a:p>
            <a:r>
              <a:rPr lang="en-US" smtClean="0"/>
              <a:t>(a) GaAlAs dengan panjang gelombang pendek (800 – 900 nm)</a:t>
            </a:r>
          </a:p>
          <a:p>
            <a:r>
              <a:rPr lang="en-US" smtClean="0"/>
              <a:t>(b) InGaAsP dengan panjang gelombang panjang (1300 – 1600 nm</a:t>
            </a:r>
            <a:r>
              <a:rPr lang="en-US" b="1" smtClean="0"/>
              <a:t>)</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2"/>
          <a:srcRect/>
          <a:stretch>
            <a:fillRect/>
          </a:stretch>
        </p:blipFill>
        <p:spPr bwMode="auto">
          <a:xfrm>
            <a:off x="685800" y="1600200"/>
            <a:ext cx="7772400" cy="3449628"/>
          </a:xfrm>
          <a:prstGeom prst="rect">
            <a:avLst/>
          </a:prstGeom>
          <a:ln>
            <a:noFill/>
          </a:ln>
          <a:effectLst>
            <a:outerShdw blurRad="190500" algn="tl" rotWithShape="0">
              <a:srgbClr val="000000">
                <a:alpha val="70000"/>
              </a:srgbClr>
            </a:outerShdw>
          </a:effectLst>
        </p:spPr>
      </p:pic>
      <p:sp>
        <p:nvSpPr>
          <p:cNvPr id="5" name="Rectangle 4"/>
          <p:cNvSpPr/>
          <p:nvPr/>
        </p:nvSpPr>
        <p:spPr>
          <a:xfrm>
            <a:off x="2133600" y="5105400"/>
            <a:ext cx="4572000" cy="1323439"/>
          </a:xfrm>
          <a:prstGeom prst="rect">
            <a:avLst/>
          </a:prstGeom>
        </p:spPr>
        <p:txBody>
          <a:bodyPr wrap="square">
            <a:spAutoFit/>
          </a:bodyPr>
          <a:lstStyle/>
          <a:p>
            <a:pPr algn="ctr"/>
            <a:r>
              <a:rPr lang="en-US" sz="1600" smtClean="0"/>
              <a:t>Struktur positive-index optical-wave-confining</a:t>
            </a:r>
          </a:p>
          <a:p>
            <a:pPr algn="ctr"/>
            <a:r>
              <a:rPr lang="en-US" sz="1600" smtClean="0"/>
              <a:t> (pembatasan gelombang optis):</a:t>
            </a:r>
          </a:p>
          <a:p>
            <a:r>
              <a:rPr lang="en-US" sz="1600" smtClean="0"/>
              <a:t>	    (a) Selectively diffused</a:t>
            </a:r>
          </a:p>
          <a:p>
            <a:r>
              <a:rPr lang="en-US" sz="1600" smtClean="0"/>
              <a:t>	    (b) Varying-thickness</a:t>
            </a:r>
          </a:p>
          <a:p>
            <a:r>
              <a:rPr lang="en-US" sz="1600" smtClean="0"/>
              <a:t>	    (c) Bent-layer</a:t>
            </a:r>
            <a:endParaRPr lang="en-US" sz="1600"/>
          </a:p>
        </p:txBody>
      </p:sp>
      <p:sp>
        <p:nvSpPr>
          <p:cNvPr id="4" name="Slide Number Placeholder 3"/>
          <p:cNvSpPr>
            <a:spLocks noGrp="1"/>
          </p:cNvSpPr>
          <p:nvPr>
            <p:ph type="sldNum" sz="quarter" idx="12"/>
          </p:nvPr>
        </p:nvSpPr>
        <p:spPr/>
        <p:txBody>
          <a:bodyPr/>
          <a:lstStyle/>
          <a:p>
            <a:fld id="{B6F15528-21DE-4FAA-801E-634DDDAF4B2B}" type="slidenum">
              <a:rPr lang="en-US" smtClean="0"/>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a:srcRect/>
          <a:stretch>
            <a:fillRect/>
          </a:stretch>
        </p:blipFill>
        <p:spPr bwMode="auto">
          <a:xfrm>
            <a:off x="304801" y="1752600"/>
            <a:ext cx="6705600" cy="4252633"/>
          </a:xfrm>
          <a:prstGeom prst="rect">
            <a:avLst/>
          </a:prstGeom>
          <a:ln>
            <a:noFill/>
          </a:ln>
          <a:effectLst>
            <a:outerShdw blurRad="190500" algn="tl" rotWithShape="0">
              <a:srgbClr val="000000">
                <a:alpha val="70000"/>
              </a:srgbClr>
            </a:outerShdw>
          </a:effectLst>
        </p:spPr>
      </p:pic>
      <p:sp>
        <p:nvSpPr>
          <p:cNvPr id="5" name="TextBox 4"/>
          <p:cNvSpPr txBox="1"/>
          <p:nvPr/>
        </p:nvSpPr>
        <p:spPr>
          <a:xfrm>
            <a:off x="7086600" y="3048000"/>
            <a:ext cx="1905000" cy="954107"/>
          </a:xfrm>
          <a:prstGeom prst="rect">
            <a:avLst/>
          </a:prstGeom>
          <a:noFill/>
        </p:spPr>
        <p:txBody>
          <a:bodyPr wrap="square" rtlCol="0">
            <a:spAutoFit/>
          </a:bodyPr>
          <a:lstStyle/>
          <a:p>
            <a:pPr algn="ctr"/>
            <a:r>
              <a:rPr lang="en-US" sz="1400" smtClean="0"/>
              <a:t>“empat metode dasar pembatasan arus (</a:t>
            </a:r>
            <a:r>
              <a:rPr lang="en-US" sz="1400" i="1" smtClean="0"/>
              <a:t>current confinment</a:t>
            </a:r>
            <a:r>
              <a:rPr lang="en-US" sz="1400" smtClean="0"/>
              <a:t>) pada dioda laser”</a:t>
            </a:r>
            <a:endParaRPr lang="en-US" sz="1400"/>
          </a:p>
        </p:txBody>
      </p:sp>
      <p:sp>
        <p:nvSpPr>
          <p:cNvPr id="4" name="Slide Number Placeholder 3"/>
          <p:cNvSpPr>
            <a:spLocks noGrp="1"/>
          </p:cNvSpPr>
          <p:nvPr>
            <p:ph type="sldNum" sz="quarter" idx="12"/>
          </p:nvPr>
        </p:nvSpPr>
        <p:spPr/>
        <p:txBody>
          <a:bodyPr/>
          <a:lstStyle/>
          <a:p>
            <a:fld id="{B6F15528-21DE-4FAA-801E-634DDDAF4B2B}" type="slidenum">
              <a:rPr lang="en-US" smtClean="0"/>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2"/>
          <a:srcRect/>
          <a:stretch>
            <a:fillRect/>
          </a:stretch>
        </p:blipFill>
        <p:spPr bwMode="auto">
          <a:xfrm>
            <a:off x="1295400" y="1905000"/>
            <a:ext cx="6518988" cy="3048000"/>
          </a:xfrm>
          <a:prstGeom prst="rect">
            <a:avLst/>
          </a:prstGeom>
          <a:ln>
            <a:noFill/>
          </a:ln>
          <a:effectLst>
            <a:outerShdw blurRad="190500" algn="tl" rotWithShape="0">
              <a:srgbClr val="000000">
                <a:alpha val="70000"/>
              </a:srgbClr>
            </a:outerShdw>
          </a:effectLst>
        </p:spPr>
      </p:pic>
      <p:sp>
        <p:nvSpPr>
          <p:cNvPr id="3" name="Rectangle 2"/>
          <p:cNvSpPr/>
          <p:nvPr/>
        </p:nvSpPr>
        <p:spPr>
          <a:xfrm>
            <a:off x="990600" y="5105400"/>
            <a:ext cx="7162800" cy="1200329"/>
          </a:xfrm>
          <a:prstGeom prst="rect">
            <a:avLst/>
          </a:prstGeom>
        </p:spPr>
        <p:txBody>
          <a:bodyPr wrap="square">
            <a:spAutoFit/>
          </a:bodyPr>
          <a:lstStyle/>
          <a:p>
            <a:pPr algn="ctr"/>
            <a:r>
              <a:rPr lang="en-US" smtClean="0"/>
              <a:t>Untuk mendapatkan daya keluaran yang besar dapat juga dilakukan dengan teknik:</a:t>
            </a:r>
          </a:p>
          <a:p>
            <a:pPr algn="ctr"/>
            <a:r>
              <a:rPr lang="en-US" smtClean="0"/>
              <a:t>(a) Thin-active-layer (TAL)</a:t>
            </a:r>
          </a:p>
          <a:p>
            <a:pPr algn="ctr"/>
            <a:r>
              <a:rPr lang="en-US" smtClean="0"/>
              <a:t>     (b) Large optical cavity (LOC)</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Single-Mode Laser</a:t>
            </a:r>
            <a:endParaRPr lang="en-US"/>
          </a:p>
        </p:txBody>
      </p:sp>
      <p:sp>
        <p:nvSpPr>
          <p:cNvPr id="3" name="Content Placeholder 2"/>
          <p:cNvSpPr>
            <a:spLocks noGrp="1"/>
          </p:cNvSpPr>
          <p:nvPr>
            <p:ph sz="quarter" idx="1"/>
          </p:nvPr>
        </p:nvSpPr>
        <p:spPr/>
        <p:txBody>
          <a:bodyPr>
            <a:normAutofit/>
          </a:bodyPr>
          <a:lstStyle/>
          <a:p>
            <a:pPr algn="just"/>
            <a:r>
              <a:rPr lang="en-US" i="1" smtClean="0">
                <a:solidFill>
                  <a:srgbClr val="FF0000"/>
                </a:solidFill>
              </a:rPr>
              <a:t>Single mode </a:t>
            </a:r>
            <a:r>
              <a:rPr lang="en-US" smtClean="0"/>
              <a:t>laser, memiliki modus longitudinal tunggal dan modus transverse tunggal</a:t>
            </a:r>
          </a:p>
          <a:p>
            <a:pPr algn="just"/>
            <a:r>
              <a:rPr lang="en-US" smtClean="0"/>
              <a:t>Untuk mendapatkan modus longitudinal tunggal dapat dilakukan dengan beberapa cara:</a:t>
            </a:r>
          </a:p>
          <a:p>
            <a:pPr lvl="1" algn="just"/>
            <a:r>
              <a:rPr lang="en-US" smtClean="0"/>
              <a:t>Mengurangi panjang ruang lasing (L) sehingga jarak frekuensi (</a:t>
            </a:r>
            <a:r>
              <a:rPr lang="el-GR" i="1" smtClean="0"/>
              <a:t>Δ</a:t>
            </a:r>
            <a:r>
              <a:rPr lang="en-US" i="1" smtClean="0"/>
              <a:t>f</a:t>
            </a:r>
            <a:r>
              <a:rPr lang="en-US" smtClean="0"/>
              <a:t> ) lebih besar dari lebar garis transisi laser</a:t>
            </a:r>
          </a:p>
          <a:p>
            <a:pPr lvl="2" algn="just"/>
            <a:r>
              <a:rPr lang="en-US" smtClean="0"/>
              <a:t>Misalnya ruang Fabry-Perot L = 250 </a:t>
            </a:r>
            <a:r>
              <a:rPr lang="el-GR" smtClean="0"/>
              <a:t>μ</a:t>
            </a:r>
            <a:r>
              <a:rPr lang="en-US" smtClean="0"/>
              <a:t>m, </a:t>
            </a:r>
            <a:r>
              <a:rPr lang="el-GR" smtClean="0"/>
              <a:t>Δλ = 1 </a:t>
            </a:r>
            <a:r>
              <a:rPr lang="en-US" smtClean="0"/>
              <a:t>nm, pada </a:t>
            </a:r>
            <a:r>
              <a:rPr lang="el-GR" smtClean="0"/>
              <a:t>λ = 1300 </a:t>
            </a:r>
            <a:r>
              <a:rPr lang="en-US" smtClean="0"/>
              <a:t>nm. Jika L menjadi 25 </a:t>
            </a:r>
            <a:r>
              <a:rPr lang="el-GR" smtClean="0"/>
              <a:t>μ</a:t>
            </a:r>
            <a:r>
              <a:rPr lang="en-US" smtClean="0"/>
              <a:t>m, maka </a:t>
            </a:r>
            <a:r>
              <a:rPr lang="el-GR" smtClean="0"/>
              <a:t>Δλ = 10</a:t>
            </a:r>
            <a:r>
              <a:rPr lang="en-US" smtClean="0"/>
              <a:t> nm. Tetapi membuat panjang tersebut sulit dilakukan.</a:t>
            </a:r>
          </a:p>
          <a:p>
            <a:pPr lvl="1" algn="just"/>
            <a:r>
              <a:rPr lang="en-US" smtClean="0"/>
              <a:t>Laser emisi permukaan (</a:t>
            </a:r>
            <a:r>
              <a:rPr lang="en-US" i="1" smtClean="0">
                <a:solidFill>
                  <a:srgbClr val="FF0000"/>
                </a:solidFill>
              </a:rPr>
              <a:t>SEL-Surface Emitiing Laser</a:t>
            </a:r>
            <a:r>
              <a:rPr lang="en-US" smtClean="0"/>
              <a:t>)</a:t>
            </a:r>
          </a:p>
          <a:p>
            <a:pPr lvl="1" algn="just"/>
            <a:r>
              <a:rPr lang="en-US" smtClean="0"/>
              <a:t>Struktur yang memiliki </a:t>
            </a:r>
            <a:r>
              <a:rPr lang="en-US" i="1" smtClean="0">
                <a:solidFill>
                  <a:srgbClr val="FF0000"/>
                </a:solidFill>
              </a:rPr>
              <a:t>built-in frequency selective resonator</a:t>
            </a:r>
            <a:endParaRPr lang="en-US" i="1">
              <a:solidFill>
                <a:srgbClr val="FF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srcRect/>
          <a:stretch>
            <a:fillRect/>
          </a:stretch>
        </p:blipFill>
        <p:spPr bwMode="auto">
          <a:xfrm>
            <a:off x="304800" y="1871837"/>
            <a:ext cx="6019800" cy="4224163"/>
          </a:xfrm>
          <a:prstGeom prst="rect">
            <a:avLst/>
          </a:prstGeom>
          <a:ln>
            <a:noFill/>
          </a:ln>
          <a:effectLst>
            <a:outerShdw blurRad="190500" algn="tl" rotWithShape="0">
              <a:srgbClr val="000000">
                <a:alpha val="70000"/>
              </a:srgbClr>
            </a:outerShdw>
          </a:effectLst>
        </p:spPr>
      </p:pic>
      <p:sp>
        <p:nvSpPr>
          <p:cNvPr id="5" name="Rectangle 4"/>
          <p:cNvSpPr/>
          <p:nvPr/>
        </p:nvSpPr>
        <p:spPr>
          <a:xfrm>
            <a:off x="6248400" y="5001161"/>
            <a:ext cx="2971800" cy="1323439"/>
          </a:xfrm>
          <a:prstGeom prst="rect">
            <a:avLst/>
          </a:prstGeom>
        </p:spPr>
        <p:txBody>
          <a:bodyPr wrap="square">
            <a:spAutoFit/>
          </a:bodyPr>
          <a:lstStyle/>
          <a:p>
            <a:pPr algn="ctr"/>
            <a:r>
              <a:rPr lang="en-US" sz="1600" smtClean="0"/>
              <a:t>“Struktur laser emisi permukaan </a:t>
            </a:r>
          </a:p>
          <a:p>
            <a:pPr algn="ctr"/>
            <a:r>
              <a:rPr lang="en-US" sz="1600" smtClean="0"/>
              <a:t>(</a:t>
            </a:r>
            <a:r>
              <a:rPr lang="en-US" sz="1600" i="1" smtClean="0">
                <a:solidFill>
                  <a:srgbClr val="FF0000"/>
                </a:solidFill>
              </a:rPr>
              <a:t>SEL -Surface Emitiing Laser</a:t>
            </a:r>
            <a:r>
              <a:rPr lang="en-US" sz="1600" smtClean="0"/>
              <a:t>) untuk bahan  semikonduktor GaAlAs”</a:t>
            </a:r>
            <a:endParaRPr lang="en-US" sz="1600"/>
          </a:p>
        </p:txBody>
      </p:sp>
      <p:sp>
        <p:nvSpPr>
          <p:cNvPr id="4" name="Slide Number Placeholder 3"/>
          <p:cNvSpPr>
            <a:spLocks noGrp="1"/>
          </p:cNvSpPr>
          <p:nvPr>
            <p:ph type="sldNum" sz="quarter" idx="12"/>
          </p:nvPr>
        </p:nvSpPr>
        <p:spPr/>
        <p:txBody>
          <a:bodyPr/>
          <a:lstStyle/>
          <a:p>
            <a:fld id="{B6F15528-21DE-4FAA-801E-634DDDAF4B2B}" type="slidenum">
              <a:rPr lang="en-US" smtClean="0"/>
              <a:pPr/>
              <a:t>66</a:t>
            </a:fld>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2"/>
          <a:srcRect/>
          <a:stretch>
            <a:fillRect/>
          </a:stretch>
        </p:blipFill>
        <p:spPr bwMode="auto">
          <a:xfrm>
            <a:off x="457200" y="1575475"/>
            <a:ext cx="4419600" cy="4901525"/>
          </a:xfrm>
          <a:prstGeom prst="rect">
            <a:avLst/>
          </a:prstGeom>
          <a:ln>
            <a:noFill/>
          </a:ln>
          <a:effectLst>
            <a:outerShdw blurRad="190500" algn="tl" rotWithShape="0">
              <a:srgbClr val="000000">
                <a:alpha val="70000"/>
              </a:srgbClr>
            </a:outerShdw>
          </a:effectLst>
        </p:spPr>
      </p:pic>
      <p:sp>
        <p:nvSpPr>
          <p:cNvPr id="5" name="Rectangle 4"/>
          <p:cNvSpPr/>
          <p:nvPr/>
        </p:nvSpPr>
        <p:spPr>
          <a:xfrm>
            <a:off x="5029200" y="3505200"/>
            <a:ext cx="3886200" cy="1938992"/>
          </a:xfrm>
          <a:prstGeom prst="rect">
            <a:avLst/>
          </a:prstGeom>
        </p:spPr>
        <p:txBody>
          <a:bodyPr wrap="square">
            <a:spAutoFit/>
          </a:bodyPr>
          <a:lstStyle/>
          <a:p>
            <a:pPr algn="ctr"/>
            <a:r>
              <a:rPr lang="en-US" smtClean="0"/>
              <a:t>3 jenis struktur laser menggunakan </a:t>
            </a:r>
            <a:r>
              <a:rPr lang="en-US" i="1" smtClean="0">
                <a:solidFill>
                  <a:srgbClr val="FF0000"/>
                </a:solidFill>
              </a:rPr>
              <a:t>built-in frequency-selective resonator</a:t>
            </a:r>
            <a:r>
              <a:rPr lang="en-US" smtClean="0"/>
              <a:t>:</a:t>
            </a:r>
          </a:p>
          <a:p>
            <a:pPr algn="ctr"/>
            <a:endParaRPr lang="en-US" smtClean="0"/>
          </a:p>
          <a:p>
            <a:r>
              <a:rPr lang="en-US" sz="1600" smtClean="0"/>
              <a:t>     (a) DFB (Distributed Feedback)</a:t>
            </a:r>
          </a:p>
          <a:p>
            <a:r>
              <a:rPr lang="en-US" sz="1600" smtClean="0"/>
              <a:t>     (b) DBR (Distributed Bragg Reflector)</a:t>
            </a:r>
          </a:p>
          <a:p>
            <a:r>
              <a:rPr lang="en-US" sz="1600" smtClean="0"/>
              <a:t>     (c) DR (Distributed Reflector)</a:t>
            </a:r>
            <a:endParaRPr lang="en-US" sz="1600"/>
          </a:p>
        </p:txBody>
      </p:sp>
      <p:sp>
        <p:nvSpPr>
          <p:cNvPr id="4" name="Slide Number Placeholder 3"/>
          <p:cNvSpPr>
            <a:spLocks noGrp="1"/>
          </p:cNvSpPr>
          <p:nvPr>
            <p:ph type="sldNum" sz="quarter" idx="12"/>
          </p:nvPr>
        </p:nvSpPr>
        <p:spPr/>
        <p:txBody>
          <a:bodyPr/>
          <a:lstStyle/>
          <a:p>
            <a:fld id="{B6F15528-21DE-4FAA-801E-634DDDAF4B2B}" type="slidenum">
              <a:rPr lang="en-US" smtClean="0"/>
              <a:pPr/>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smtClean="0"/>
              <a:t>Panjang gelombang Bragg:</a:t>
            </a:r>
          </a:p>
          <a:p>
            <a:endParaRPr lang="en-US" smtClean="0"/>
          </a:p>
          <a:p>
            <a:endParaRPr lang="en-US" smtClean="0"/>
          </a:p>
          <a:p>
            <a:endParaRPr lang="en-US" smtClean="0"/>
          </a:p>
          <a:p>
            <a:endParaRPr lang="en-US" smtClean="0"/>
          </a:p>
          <a:p>
            <a:r>
              <a:rPr lang="en-US" smtClean="0"/>
              <a:t>Modus longitudinal dipisahkan simetris sekitar </a:t>
            </a:r>
            <a:r>
              <a:rPr lang="el-GR" smtClean="0"/>
              <a:t>λ</a:t>
            </a:r>
            <a:r>
              <a:rPr lang="en-US" baseline="-25000" smtClean="0"/>
              <a:t>B</a:t>
            </a:r>
            <a:r>
              <a:rPr lang="en-US" smtClean="0"/>
              <a:t> : </a:t>
            </a:r>
            <a:endParaRPr lang="en-US"/>
          </a:p>
        </p:txBody>
      </p:sp>
      <p:graphicFrame>
        <p:nvGraphicFramePr>
          <p:cNvPr id="4" name="Object 3"/>
          <p:cNvGraphicFramePr>
            <a:graphicFrameLocks noChangeAspect="1"/>
          </p:cNvGraphicFramePr>
          <p:nvPr/>
        </p:nvGraphicFramePr>
        <p:xfrm>
          <a:off x="685800" y="4724400"/>
          <a:ext cx="3124200" cy="1012580"/>
        </p:xfrm>
        <a:graphic>
          <a:graphicData uri="http://schemas.openxmlformats.org/presentationml/2006/ole">
            <p:oleObj spid="_x0000_s90114" name="Equation" r:id="rId3" imgW="1333440" imgH="431640" progId="Equation.3">
              <p:embed/>
            </p:oleObj>
          </a:graphicData>
        </a:graphic>
      </p:graphicFrame>
      <p:sp>
        <p:nvSpPr>
          <p:cNvPr id="5" name="Rectangle 4"/>
          <p:cNvSpPr/>
          <p:nvPr/>
        </p:nvSpPr>
        <p:spPr>
          <a:xfrm>
            <a:off x="3048000" y="2209800"/>
            <a:ext cx="4572000" cy="1015663"/>
          </a:xfrm>
          <a:prstGeom prst="rect">
            <a:avLst/>
          </a:prstGeom>
        </p:spPr>
        <p:txBody>
          <a:bodyPr>
            <a:spAutoFit/>
          </a:bodyPr>
          <a:lstStyle/>
          <a:p>
            <a:r>
              <a:rPr lang="el-GR" sz="2000" i="1" smtClean="0">
                <a:latin typeface="Times New Roman" pitchFamily="18" charset="0"/>
                <a:cs typeface="Times New Roman" pitchFamily="18" charset="0"/>
              </a:rPr>
              <a:t>Λ</a:t>
            </a:r>
            <a:r>
              <a:rPr lang="en-US" sz="2000" smtClean="0">
                <a:latin typeface="Times New Roman" pitchFamily="18" charset="0"/>
                <a:cs typeface="Times New Roman" pitchFamily="18" charset="0"/>
              </a:rPr>
              <a:t>	: perioda gelombang</a:t>
            </a:r>
          </a:p>
          <a:p>
            <a:r>
              <a:rPr lang="fr-FR" sz="2000" i="1" smtClean="0">
                <a:latin typeface="Times New Roman" pitchFamily="18" charset="0"/>
                <a:cs typeface="Times New Roman" pitchFamily="18" charset="0"/>
              </a:rPr>
              <a:t>n</a:t>
            </a:r>
            <a:r>
              <a:rPr lang="fr-FR" sz="2000" i="1" baseline="-25000" smtClean="0">
                <a:latin typeface="Times New Roman" pitchFamily="18" charset="0"/>
                <a:cs typeface="Times New Roman" pitchFamily="18" charset="0"/>
              </a:rPr>
              <a:t>e </a:t>
            </a:r>
            <a:r>
              <a:rPr lang="fr-FR" sz="2000" smtClean="0">
                <a:latin typeface="Times New Roman" pitchFamily="18" charset="0"/>
                <a:cs typeface="Times New Roman" pitchFamily="18" charset="0"/>
              </a:rPr>
              <a:t>	: indeks bias efektif modus</a:t>
            </a:r>
          </a:p>
          <a:p>
            <a:r>
              <a:rPr lang="en-US" sz="2000" i="1" smtClean="0">
                <a:latin typeface="Times New Roman" pitchFamily="18" charset="0"/>
                <a:cs typeface="Times New Roman" pitchFamily="18" charset="0"/>
              </a:rPr>
              <a:t>k</a:t>
            </a:r>
            <a:r>
              <a:rPr lang="en-US" sz="2000" smtClean="0">
                <a:latin typeface="Times New Roman" pitchFamily="18" charset="0"/>
                <a:cs typeface="Times New Roman" pitchFamily="18" charset="0"/>
              </a:rPr>
              <a:t> 	: orde grating</a:t>
            </a:r>
            <a:endParaRPr lang="en-US" sz="2000">
              <a:latin typeface="Times New Roman" pitchFamily="18" charset="0"/>
              <a:cs typeface="Times New Roman" pitchFamily="18" charset="0"/>
            </a:endParaRPr>
          </a:p>
        </p:txBody>
      </p:sp>
      <p:graphicFrame>
        <p:nvGraphicFramePr>
          <p:cNvPr id="90115" name="Object 3"/>
          <p:cNvGraphicFramePr>
            <a:graphicFrameLocks noChangeAspect="1"/>
          </p:cNvGraphicFramePr>
          <p:nvPr/>
        </p:nvGraphicFramePr>
        <p:xfrm>
          <a:off x="685800" y="2209800"/>
          <a:ext cx="1524000" cy="821171"/>
        </p:xfrm>
        <a:graphic>
          <a:graphicData uri="http://schemas.openxmlformats.org/presentationml/2006/ole">
            <p:oleObj spid="_x0000_s90115" name="Equation" r:id="rId4" imgW="660240" imgH="355320" progId="Equation.3">
              <p:embed/>
            </p:oleObj>
          </a:graphicData>
        </a:graphic>
      </p:graphicFrame>
      <p:sp>
        <p:nvSpPr>
          <p:cNvPr id="7" name="Rectangle 6"/>
          <p:cNvSpPr/>
          <p:nvPr/>
        </p:nvSpPr>
        <p:spPr>
          <a:xfrm>
            <a:off x="4343400" y="4800600"/>
            <a:ext cx="4572000" cy="1169551"/>
          </a:xfrm>
          <a:prstGeom prst="rect">
            <a:avLst/>
          </a:prstGeom>
        </p:spPr>
        <p:txBody>
          <a:bodyPr>
            <a:spAutoFit/>
          </a:bodyPr>
          <a:lstStyle/>
          <a:p>
            <a:r>
              <a:rPr lang="en-US" i="1" smtClean="0">
                <a:latin typeface="Times New Roman" pitchFamily="18" charset="0"/>
                <a:cs typeface="Times New Roman" pitchFamily="18" charset="0"/>
              </a:rPr>
              <a:t>m</a:t>
            </a:r>
            <a:r>
              <a:rPr lang="en-US" smtClean="0">
                <a:latin typeface="Times New Roman" pitchFamily="18" charset="0"/>
                <a:cs typeface="Times New Roman" pitchFamily="18" charset="0"/>
              </a:rPr>
              <a:t>	: orde mode (0,1,2….), ex: first- 	  order mode (m=1), zero order (m=0) </a:t>
            </a:r>
            <a:r>
              <a:rPr lang="en-US" i="1" smtClean="0">
                <a:latin typeface="Times New Roman" pitchFamily="18" charset="0"/>
                <a:cs typeface="Times New Roman" pitchFamily="18" charset="0"/>
              </a:rPr>
              <a:t>L</a:t>
            </a:r>
            <a:r>
              <a:rPr lang="en-US" i="1" baseline="-25000" smtClean="0">
                <a:latin typeface="Times New Roman" pitchFamily="18" charset="0"/>
                <a:cs typeface="Times New Roman" pitchFamily="18" charset="0"/>
              </a:rPr>
              <a:t>e</a:t>
            </a:r>
            <a:r>
              <a:rPr lang="en-US" smtClean="0">
                <a:latin typeface="Times New Roman" pitchFamily="18" charset="0"/>
                <a:cs typeface="Times New Roman" pitchFamily="18" charset="0"/>
              </a:rPr>
              <a:t>	</a:t>
            </a:r>
            <a:r>
              <a:rPr lang="fr-FR" smtClean="0">
                <a:latin typeface="Times New Roman" pitchFamily="18" charset="0"/>
                <a:cs typeface="Times New Roman" pitchFamily="18" charset="0"/>
              </a:rPr>
              <a:t>: panjang efektif grating</a:t>
            </a:r>
          </a:p>
          <a:p>
            <a:endParaRPr lang="en-US" sz="1600">
              <a:latin typeface="Times New Roman" pitchFamily="18" charset="0"/>
              <a:cs typeface="Times New Roman" pitchFamily="18" charset="0"/>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68</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a:blip r:embed="rId2"/>
          <a:srcRect/>
          <a:stretch>
            <a:fillRect/>
          </a:stretch>
        </p:blipFill>
        <p:spPr bwMode="auto">
          <a:xfrm>
            <a:off x="1752600" y="1600200"/>
            <a:ext cx="5638800" cy="4283180"/>
          </a:xfrm>
          <a:prstGeom prst="rect">
            <a:avLst/>
          </a:prstGeom>
          <a:ln>
            <a:noFill/>
          </a:ln>
          <a:effectLst>
            <a:outerShdw blurRad="190500" algn="tl" rotWithShape="0">
              <a:srgbClr val="000000">
                <a:alpha val="70000"/>
              </a:srgbClr>
            </a:outerShdw>
          </a:effectLst>
        </p:spPr>
      </p:pic>
      <p:sp>
        <p:nvSpPr>
          <p:cNvPr id="5" name="Rectangle 4"/>
          <p:cNvSpPr/>
          <p:nvPr/>
        </p:nvSpPr>
        <p:spPr>
          <a:xfrm>
            <a:off x="1066800" y="5943600"/>
            <a:ext cx="7162800" cy="369332"/>
          </a:xfrm>
          <a:prstGeom prst="rect">
            <a:avLst/>
          </a:prstGeom>
        </p:spPr>
        <p:txBody>
          <a:bodyPr wrap="square">
            <a:spAutoFit/>
          </a:bodyPr>
          <a:lstStyle/>
          <a:p>
            <a:pPr algn="ctr"/>
            <a:r>
              <a:rPr lang="en-US" smtClean="0"/>
              <a:t>“Spektrum keluaran terdistribusi sekitar </a:t>
            </a:r>
            <a:r>
              <a:rPr lang="el-GR" i="1" smtClean="0"/>
              <a:t>λ</a:t>
            </a:r>
            <a:r>
              <a:rPr lang="en-US" i="1" baseline="-25000" smtClean="0"/>
              <a:t>B</a:t>
            </a:r>
            <a:r>
              <a:rPr lang="en-US" smtClean="0"/>
              <a:t> dari dioda laser DFB”</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69</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ChangeAspect="1" noChangeArrowheads="1"/>
          </p:cNvPicPr>
          <p:nvPr/>
        </p:nvPicPr>
        <p:blipFill>
          <a:blip r:embed="rId2"/>
          <a:srcRect/>
          <a:stretch>
            <a:fillRect/>
          </a:stretch>
        </p:blipFill>
        <p:spPr bwMode="auto">
          <a:xfrm>
            <a:off x="914400" y="1676400"/>
            <a:ext cx="5700335" cy="3657600"/>
          </a:xfrm>
          <a:prstGeom prst="rect">
            <a:avLst/>
          </a:prstGeom>
          <a:ln>
            <a:noFill/>
          </a:ln>
          <a:effectLst>
            <a:outerShdw blurRad="190500" algn="tl" rotWithShape="0">
              <a:srgbClr val="000000">
                <a:alpha val="70000"/>
              </a:srgbClr>
            </a:outerShdw>
          </a:effectLst>
        </p:spPr>
      </p:pic>
      <p:sp>
        <p:nvSpPr>
          <p:cNvPr id="5" name="Rectangle 4"/>
          <p:cNvSpPr/>
          <p:nvPr/>
        </p:nvSpPr>
        <p:spPr>
          <a:xfrm>
            <a:off x="838200" y="5410200"/>
            <a:ext cx="8001000" cy="923330"/>
          </a:xfrm>
          <a:prstGeom prst="rect">
            <a:avLst/>
          </a:prstGeom>
        </p:spPr>
        <p:txBody>
          <a:bodyPr wrap="square">
            <a:spAutoFit/>
          </a:bodyPr>
          <a:lstStyle/>
          <a:p>
            <a:pPr algn="ctr"/>
            <a:r>
              <a:rPr lang="fi-FI" smtClean="0"/>
              <a:t>(a) Diagram pita energi yang menunjukan perpindahan elektron dari pita valensi (</a:t>
            </a:r>
            <a:r>
              <a:rPr lang="fi-FI" i="1" smtClean="0"/>
              <a:t>valence band</a:t>
            </a:r>
            <a:r>
              <a:rPr lang="fi-FI" smtClean="0"/>
              <a:t>) ke pita konduksi (</a:t>
            </a:r>
            <a:r>
              <a:rPr lang="fi-FI" i="1" smtClean="0"/>
              <a:t>conduction band</a:t>
            </a:r>
            <a:r>
              <a:rPr lang="fi-FI" smtClean="0"/>
              <a:t>)</a:t>
            </a:r>
          </a:p>
          <a:p>
            <a:pPr algn="ctr"/>
            <a:r>
              <a:rPr lang="en-US" smtClean="0"/>
              <a:t>(b) Konsentrasi elektron dan hole yang sama pada semikonduktor intrinsik</a:t>
            </a:r>
            <a:endParaRPr lang="en-US"/>
          </a:p>
        </p:txBody>
      </p:sp>
      <p:sp>
        <p:nvSpPr>
          <p:cNvPr id="6" name="TextBox 5"/>
          <p:cNvSpPr txBox="1"/>
          <p:nvPr/>
        </p:nvSpPr>
        <p:spPr>
          <a:xfrm>
            <a:off x="6858000" y="2286000"/>
            <a:ext cx="1981200" cy="18158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smtClean="0"/>
              <a:t>contoh: untuk material </a:t>
            </a:r>
            <a:r>
              <a:rPr lang="en-US" sz="1400" i="1" smtClean="0">
                <a:solidFill>
                  <a:srgbClr val="FF0000"/>
                </a:solidFill>
              </a:rPr>
              <a:t>Si</a:t>
            </a:r>
            <a:r>
              <a:rPr lang="en-US" sz="1400" smtClean="0">
                <a:solidFill>
                  <a:srgbClr val="FF0000"/>
                </a:solidFill>
              </a:rPr>
              <a:t> </a:t>
            </a:r>
            <a:r>
              <a:rPr lang="en-US" sz="1400" smtClean="0"/>
              <a:t>energi yang diperlukan agar elektron berpindah harus lebih besar dari 1.1 eV yang disebut sebagai </a:t>
            </a:r>
            <a:r>
              <a:rPr lang="en-US" sz="1400" i="1" smtClean="0">
                <a:solidFill>
                  <a:srgbClr val="FF0000"/>
                </a:solidFill>
              </a:rPr>
              <a:t>band-gap energy </a:t>
            </a:r>
            <a:endParaRPr lang="en-US" sz="1400" i="1">
              <a:solidFill>
                <a:srgbClr val="FF000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spect="1" noChangeArrowheads="1"/>
          </p:cNvPicPr>
          <p:nvPr/>
        </p:nvPicPr>
        <p:blipFill>
          <a:blip r:embed="rId2"/>
          <a:srcRect/>
          <a:stretch>
            <a:fillRect/>
          </a:stretch>
        </p:blipFill>
        <p:spPr bwMode="auto">
          <a:xfrm>
            <a:off x="1447800" y="1666172"/>
            <a:ext cx="6248400" cy="4277428"/>
          </a:xfrm>
          <a:prstGeom prst="rect">
            <a:avLst/>
          </a:prstGeom>
          <a:ln>
            <a:noFill/>
          </a:ln>
          <a:effectLst>
            <a:outerShdw blurRad="190500" algn="tl" rotWithShape="0">
              <a:srgbClr val="000000">
                <a:alpha val="70000"/>
              </a:srgbClr>
            </a:outerShdw>
          </a:effectLst>
        </p:spPr>
      </p:pic>
      <p:sp>
        <p:nvSpPr>
          <p:cNvPr id="5" name="Rectangle 4"/>
          <p:cNvSpPr/>
          <p:nvPr/>
        </p:nvSpPr>
        <p:spPr>
          <a:xfrm>
            <a:off x="1676400" y="6031468"/>
            <a:ext cx="5791200" cy="369332"/>
          </a:xfrm>
          <a:prstGeom prst="rect">
            <a:avLst/>
          </a:prstGeom>
        </p:spPr>
        <p:txBody>
          <a:bodyPr wrap="square">
            <a:spAutoFit/>
          </a:bodyPr>
          <a:lstStyle/>
          <a:p>
            <a:r>
              <a:rPr lang="sv-SE" smtClean="0"/>
              <a:t>”Sifat daya keluaran optis yang bergantung pada suhu”</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70</a:t>
            </a:fld>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ChangeAspect="1" noChangeArrowheads="1"/>
          </p:cNvPicPr>
          <p:nvPr/>
        </p:nvPicPr>
        <p:blipFill>
          <a:blip r:embed="rId2"/>
          <a:srcRect/>
          <a:stretch>
            <a:fillRect/>
          </a:stretch>
        </p:blipFill>
        <p:spPr bwMode="auto">
          <a:xfrm>
            <a:off x="1066800" y="1600200"/>
            <a:ext cx="6934200" cy="4147055"/>
          </a:xfrm>
          <a:prstGeom prst="rect">
            <a:avLst/>
          </a:prstGeom>
          <a:ln>
            <a:noFill/>
          </a:ln>
          <a:effectLst>
            <a:outerShdw blurRad="190500" algn="tl" rotWithShape="0">
              <a:srgbClr val="000000">
                <a:alpha val="70000"/>
              </a:srgbClr>
            </a:outerShdw>
          </a:effectLst>
        </p:spPr>
      </p:pic>
      <p:sp>
        <p:nvSpPr>
          <p:cNvPr id="5" name="Rectangle 4"/>
          <p:cNvSpPr/>
          <p:nvPr/>
        </p:nvSpPr>
        <p:spPr>
          <a:xfrm>
            <a:off x="1676400" y="5791200"/>
            <a:ext cx="5715000" cy="646331"/>
          </a:xfrm>
          <a:prstGeom prst="rect">
            <a:avLst/>
          </a:prstGeom>
        </p:spPr>
        <p:txBody>
          <a:bodyPr wrap="square">
            <a:spAutoFit/>
          </a:bodyPr>
          <a:lstStyle/>
          <a:p>
            <a:pPr algn="ctr"/>
            <a:r>
              <a:rPr lang="en-US" smtClean="0"/>
              <a:t>“Konstruksi pemancar dioda laser menggunakan</a:t>
            </a:r>
          </a:p>
          <a:p>
            <a:pPr algn="ctr"/>
            <a:r>
              <a:rPr lang="en-US" i="1" smtClean="0">
                <a:solidFill>
                  <a:srgbClr val="FF0000"/>
                </a:solidFill>
              </a:rPr>
              <a:t>thermoelectric cooler </a:t>
            </a:r>
            <a:r>
              <a:rPr lang="en-US" smtClean="0"/>
              <a:t>untuk tujuan stabilisasi”</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71</a:t>
            </a:fld>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p:cNvPicPr>
            <a:picLocks noChangeAspect="1" noChangeArrowheads="1"/>
          </p:cNvPicPr>
          <p:nvPr/>
        </p:nvPicPr>
        <p:blipFill>
          <a:blip r:embed="rId2"/>
          <a:srcRect/>
          <a:stretch>
            <a:fillRect/>
          </a:stretch>
        </p:blipFill>
        <p:spPr bwMode="auto">
          <a:xfrm>
            <a:off x="2666999" y="1600200"/>
            <a:ext cx="3944006" cy="4343400"/>
          </a:xfrm>
          <a:prstGeom prst="rect">
            <a:avLst/>
          </a:prstGeom>
          <a:ln>
            <a:noFill/>
          </a:ln>
          <a:effectLst>
            <a:outerShdw blurRad="190500" algn="tl" rotWithShape="0">
              <a:srgbClr val="000000">
                <a:alpha val="70000"/>
              </a:srgbClr>
            </a:outerShdw>
          </a:effectLst>
        </p:spPr>
      </p:pic>
      <p:sp>
        <p:nvSpPr>
          <p:cNvPr id="5" name="Rectangle 4"/>
          <p:cNvSpPr/>
          <p:nvPr/>
        </p:nvSpPr>
        <p:spPr>
          <a:xfrm>
            <a:off x="1066800" y="6031468"/>
            <a:ext cx="7543800" cy="369332"/>
          </a:xfrm>
          <a:prstGeom prst="rect">
            <a:avLst/>
          </a:prstGeom>
        </p:spPr>
        <p:txBody>
          <a:bodyPr wrap="square">
            <a:spAutoFit/>
          </a:bodyPr>
          <a:lstStyle/>
          <a:p>
            <a:pPr algn="ctr"/>
            <a:r>
              <a:rPr lang="en-US" smtClean="0"/>
              <a:t>“Titik bias dan wilayah modulasi amplitudo pada aplikasi analog LED”</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72</a:t>
            </a:fld>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5234" name="Picture 2"/>
          <p:cNvPicPr>
            <a:picLocks noChangeAspect="1" noChangeArrowheads="1"/>
          </p:cNvPicPr>
          <p:nvPr/>
        </p:nvPicPr>
        <p:blipFill>
          <a:blip r:embed="rId2"/>
          <a:srcRect/>
          <a:stretch>
            <a:fillRect/>
          </a:stretch>
        </p:blipFill>
        <p:spPr bwMode="auto">
          <a:xfrm>
            <a:off x="2667000" y="1676400"/>
            <a:ext cx="3748087" cy="4301928"/>
          </a:xfrm>
          <a:prstGeom prst="rect">
            <a:avLst/>
          </a:prstGeom>
          <a:ln>
            <a:noFill/>
          </a:ln>
          <a:effectLst>
            <a:outerShdw blurRad="190500" algn="tl" rotWithShape="0">
              <a:srgbClr val="000000">
                <a:alpha val="70000"/>
              </a:srgbClr>
            </a:outerShdw>
          </a:effectLst>
        </p:spPr>
      </p:pic>
      <p:sp>
        <p:nvSpPr>
          <p:cNvPr id="5" name="Rectangle 4"/>
          <p:cNvSpPr/>
          <p:nvPr/>
        </p:nvSpPr>
        <p:spPr>
          <a:xfrm>
            <a:off x="1066800" y="6031468"/>
            <a:ext cx="7620000" cy="369332"/>
          </a:xfrm>
          <a:prstGeom prst="rect">
            <a:avLst/>
          </a:prstGeom>
        </p:spPr>
        <p:txBody>
          <a:bodyPr wrap="square">
            <a:spAutoFit/>
          </a:bodyPr>
          <a:lstStyle/>
          <a:p>
            <a:r>
              <a:rPr lang="en-US" smtClean="0"/>
              <a:t>“Titik bias dan wilayah modulasi amplitudo pada aplikasi analog Laser”</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73</a:t>
            </a:fld>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Kuis Lisan </a:t>
            </a:r>
            <a:endParaRPr lang="en-US"/>
          </a:p>
        </p:txBody>
      </p:sp>
      <p:sp>
        <p:nvSpPr>
          <p:cNvPr id="3" name="Content Placeholder 2"/>
          <p:cNvSpPr>
            <a:spLocks noGrp="1"/>
          </p:cNvSpPr>
          <p:nvPr>
            <p:ph sz="quarter" idx="1"/>
          </p:nvPr>
        </p:nvSpPr>
        <p:spPr>
          <a:xfrm>
            <a:off x="301752" y="1447800"/>
            <a:ext cx="8503920" cy="4572000"/>
          </a:xfrm>
        </p:spPr>
        <p:txBody>
          <a:bodyPr>
            <a:noAutofit/>
          </a:bodyPr>
          <a:lstStyle/>
          <a:p>
            <a:pPr marL="514350" indent="-514350">
              <a:buClr>
                <a:srgbClr val="C00000"/>
              </a:buClr>
              <a:buFont typeface="+mj-lt"/>
              <a:buAutoNum type="arabicPeriod"/>
            </a:pPr>
            <a:r>
              <a:rPr lang="en-US" sz="1200" smtClean="0"/>
              <a:t>Panjang Gelombang Operasi dari GaAlAs LED adalah</a:t>
            </a:r>
          </a:p>
          <a:p>
            <a:pPr marL="1062990" lvl="2" indent="-514350">
              <a:buClr>
                <a:srgbClr val="C00000"/>
              </a:buClr>
              <a:buFont typeface="+mj-lt"/>
              <a:buAutoNum type="alphaLcParenR"/>
            </a:pPr>
            <a:r>
              <a:rPr lang="en-US" sz="1200" smtClean="0"/>
              <a:t>820 dan 850 nm</a:t>
            </a:r>
          </a:p>
          <a:p>
            <a:pPr marL="1062990" lvl="2" indent="-514350">
              <a:buClr>
                <a:srgbClr val="C00000"/>
              </a:buClr>
              <a:buFont typeface="+mj-lt"/>
              <a:buAutoNum type="alphaLcParenR"/>
            </a:pPr>
            <a:r>
              <a:rPr lang="en-US" sz="1200" smtClean="0"/>
              <a:t>500 nm</a:t>
            </a:r>
          </a:p>
          <a:p>
            <a:pPr marL="1062990" lvl="2" indent="-514350">
              <a:buClr>
                <a:srgbClr val="C00000"/>
              </a:buClr>
              <a:buFont typeface="+mj-lt"/>
              <a:buAutoNum type="alphaLcParenR"/>
            </a:pPr>
            <a:r>
              <a:rPr lang="en-US" sz="1200" smtClean="0"/>
              <a:t>1300 nm</a:t>
            </a:r>
          </a:p>
          <a:p>
            <a:pPr marL="1062990" lvl="2" indent="-514350">
              <a:buClr>
                <a:srgbClr val="C00000"/>
              </a:buClr>
              <a:buFont typeface="+mj-lt"/>
              <a:buAutoNum type="alphaLcParenR"/>
            </a:pPr>
            <a:r>
              <a:rPr lang="en-US" sz="1200" smtClean="0"/>
              <a:t>1550 nm</a:t>
            </a:r>
          </a:p>
          <a:p>
            <a:pPr marL="1062990" lvl="2" indent="-514350">
              <a:buClr>
                <a:srgbClr val="C00000"/>
              </a:buClr>
              <a:buFont typeface="+mj-lt"/>
              <a:buAutoNum type="alphaLcParenR"/>
            </a:pPr>
            <a:r>
              <a:rPr lang="en-US" sz="1200" smtClean="0"/>
              <a:t>Tidak tersebut diatas</a:t>
            </a:r>
          </a:p>
          <a:p>
            <a:pPr marL="514350" indent="-514350">
              <a:buClr>
                <a:srgbClr val="C00000"/>
              </a:buClr>
              <a:buFont typeface="+mj-lt"/>
              <a:buAutoNum type="arabicPeriod"/>
            </a:pPr>
            <a:r>
              <a:rPr lang="en-US" sz="1200" smtClean="0"/>
              <a:t>Emisi cahaya dari LED dimodulasi oleh</a:t>
            </a:r>
          </a:p>
          <a:p>
            <a:pPr marL="1062990" lvl="2" indent="-514350">
              <a:buClr>
                <a:srgbClr val="C00000"/>
              </a:buClr>
              <a:buFont typeface="+mj-lt"/>
              <a:buAutoNum type="alphaLcParenR"/>
            </a:pPr>
            <a:r>
              <a:rPr lang="en-US" sz="1200" smtClean="0"/>
              <a:t>Tegangan yang dilewatkan ke dioda</a:t>
            </a:r>
          </a:p>
          <a:p>
            <a:pPr marL="1062990" lvl="2" indent="-514350">
              <a:buClr>
                <a:srgbClr val="C00000"/>
              </a:buClr>
              <a:buFont typeface="+mj-lt"/>
              <a:buAutoNum type="alphaLcParenR"/>
            </a:pPr>
            <a:r>
              <a:rPr lang="en-US" sz="1200" smtClean="0"/>
              <a:t>Arus listrik yang dilewatkan ke dioda</a:t>
            </a:r>
          </a:p>
          <a:p>
            <a:pPr marL="1062990" lvl="2" indent="-514350">
              <a:buClr>
                <a:srgbClr val="C00000"/>
              </a:buClr>
              <a:buFont typeface="+mj-lt"/>
              <a:buAutoNum type="alphaLcParenR"/>
            </a:pPr>
            <a:r>
              <a:rPr lang="en-US" sz="1200" smtClean="0"/>
              <a:t>Iluminasi dari dioda</a:t>
            </a:r>
          </a:p>
          <a:p>
            <a:pPr marL="1062990" lvl="2" indent="-514350">
              <a:buClr>
                <a:srgbClr val="C00000"/>
              </a:buClr>
              <a:buFont typeface="+mj-lt"/>
              <a:buAutoNum type="alphaLcParenR"/>
            </a:pPr>
            <a:r>
              <a:rPr lang="en-US" sz="1200" smtClean="0"/>
              <a:t>Semua yang tersebut diatas</a:t>
            </a:r>
          </a:p>
          <a:p>
            <a:pPr marL="514350" indent="-514350">
              <a:buClr>
                <a:srgbClr val="C00000"/>
              </a:buClr>
              <a:buFont typeface="+mj-lt"/>
              <a:buAutoNum type="arabicPeriod"/>
            </a:pPr>
            <a:r>
              <a:rPr lang="en-US" sz="1200" smtClean="0"/>
              <a:t>Untuk membuat bahan tipe p yang dilakukan adalah melakukan doping bahan Si dengan unsur dari golongan berapa?</a:t>
            </a:r>
          </a:p>
          <a:p>
            <a:pPr marL="1062990" lvl="2" indent="-514350">
              <a:buClr>
                <a:srgbClr val="C00000"/>
              </a:buClr>
              <a:buFont typeface="+mj-lt"/>
              <a:buAutoNum type="alphaLcParenR"/>
            </a:pPr>
            <a:r>
              <a:rPr lang="en-US" sz="1200" smtClean="0"/>
              <a:t>IA</a:t>
            </a:r>
          </a:p>
          <a:p>
            <a:pPr marL="1062990" lvl="2" indent="-514350">
              <a:buClr>
                <a:srgbClr val="C00000"/>
              </a:buClr>
              <a:buFont typeface="+mj-lt"/>
              <a:buAutoNum type="alphaLcParenR"/>
            </a:pPr>
            <a:r>
              <a:rPr lang="en-US" sz="1200" smtClean="0"/>
              <a:t>IIA</a:t>
            </a:r>
          </a:p>
          <a:p>
            <a:pPr marL="1062990" lvl="2" indent="-514350">
              <a:buClr>
                <a:srgbClr val="C00000"/>
              </a:buClr>
              <a:buFont typeface="+mj-lt"/>
              <a:buAutoNum type="alphaLcParenR"/>
            </a:pPr>
            <a:r>
              <a:rPr lang="en-US" sz="1200" smtClean="0"/>
              <a:t>IIIA</a:t>
            </a:r>
          </a:p>
          <a:p>
            <a:pPr marL="1062990" lvl="2" indent="-514350">
              <a:buClr>
                <a:srgbClr val="C00000"/>
              </a:buClr>
              <a:buFont typeface="+mj-lt"/>
              <a:buAutoNum type="alphaLcParenR"/>
            </a:pPr>
            <a:r>
              <a:rPr lang="en-US" sz="1200" smtClean="0"/>
              <a:t>IVA</a:t>
            </a:r>
          </a:p>
          <a:p>
            <a:pPr marL="514350" indent="-514350">
              <a:buClr>
                <a:srgbClr val="C00000"/>
              </a:buClr>
              <a:buFont typeface="+mj-lt"/>
              <a:buAutoNum type="arabicPeriod"/>
            </a:pPr>
            <a:r>
              <a:rPr lang="en-US" sz="1200" smtClean="0"/>
              <a:t>Untuk membuat bahan tipe p yang dilakukan adalah melakukan doping bahan Si dengan unsur dari golongan berapa?</a:t>
            </a:r>
          </a:p>
          <a:p>
            <a:pPr marL="1062990" lvl="2" indent="-514350">
              <a:buClr>
                <a:srgbClr val="C00000"/>
              </a:buClr>
              <a:buFont typeface="+mj-lt"/>
              <a:buAutoNum type="alphaLcParenR"/>
            </a:pPr>
            <a:r>
              <a:rPr lang="en-US" sz="1200" smtClean="0"/>
              <a:t>IA</a:t>
            </a:r>
          </a:p>
          <a:p>
            <a:pPr marL="1062990" lvl="2" indent="-514350">
              <a:buClr>
                <a:srgbClr val="C00000"/>
              </a:buClr>
              <a:buFont typeface="+mj-lt"/>
              <a:buAutoNum type="alphaLcParenR"/>
            </a:pPr>
            <a:r>
              <a:rPr lang="en-US" sz="1200" smtClean="0"/>
              <a:t>IIA</a:t>
            </a:r>
          </a:p>
          <a:p>
            <a:pPr marL="1062990" lvl="2" indent="-514350">
              <a:buClr>
                <a:srgbClr val="C00000"/>
              </a:buClr>
              <a:buFont typeface="+mj-lt"/>
              <a:buAutoNum type="alphaLcParenR"/>
            </a:pPr>
            <a:r>
              <a:rPr lang="en-US" sz="1200" smtClean="0"/>
              <a:t>IIIA</a:t>
            </a:r>
          </a:p>
          <a:p>
            <a:pPr marL="1062990" lvl="2" indent="-514350">
              <a:buClr>
                <a:srgbClr val="C00000"/>
              </a:buClr>
              <a:buFont typeface="+mj-lt"/>
              <a:buAutoNum type="alphaLcParenR"/>
            </a:pPr>
            <a:r>
              <a:rPr lang="en-US" sz="1200" smtClean="0"/>
              <a:t>IVA</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74</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smtClean="0"/>
              <a:t>Konsentrasi elektron dan hole dikenal sebagai konsentrasi pembawa </a:t>
            </a:r>
            <a:r>
              <a:rPr lang="en-US" smtClean="0"/>
              <a:t>intrinsik:</a:t>
            </a:r>
            <a:endParaRPr lang="en-US"/>
          </a:p>
        </p:txBody>
      </p:sp>
      <p:sp>
        <p:nvSpPr>
          <p:cNvPr id="143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34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 name="TextBox 7"/>
          <p:cNvSpPr txBox="1"/>
          <p:nvPr/>
        </p:nvSpPr>
        <p:spPr>
          <a:xfrm>
            <a:off x="1219200" y="3505200"/>
            <a:ext cx="1127232" cy="369332"/>
          </a:xfrm>
          <a:prstGeom prst="rect">
            <a:avLst/>
          </a:prstGeom>
          <a:noFill/>
        </p:spPr>
        <p:txBody>
          <a:bodyPr wrap="none" rtlCol="0">
            <a:spAutoFit/>
          </a:bodyPr>
          <a:lstStyle/>
          <a:p>
            <a:r>
              <a:rPr lang="en-US" smtClean="0"/>
              <a:t>Dimana: </a:t>
            </a:r>
            <a:endParaRPr lang="en-US"/>
          </a:p>
        </p:txBody>
      </p:sp>
      <p:sp>
        <p:nvSpPr>
          <p:cNvPr id="9" name="Rectangle 8"/>
          <p:cNvSpPr/>
          <p:nvPr/>
        </p:nvSpPr>
        <p:spPr>
          <a:xfrm>
            <a:off x="1828800" y="4114800"/>
            <a:ext cx="5715000" cy="2308324"/>
          </a:xfrm>
          <a:prstGeom prst="rect">
            <a:avLst/>
          </a:prstGeom>
        </p:spPr>
        <p:txBody>
          <a:bodyPr wrap="square">
            <a:spAutoFit/>
          </a:bodyPr>
          <a:lstStyle/>
          <a:p>
            <a:r>
              <a:rPr lang="en-US" i="1" smtClean="0">
                <a:latin typeface="Times New Roman" pitchFamily="18" charset="0"/>
                <a:cs typeface="Times New Roman" pitchFamily="18" charset="0"/>
              </a:rPr>
              <a:t>T	 : suhu mutlak</a:t>
            </a:r>
          </a:p>
          <a:p>
            <a:r>
              <a:rPr lang="en-US" i="1" smtClean="0">
                <a:latin typeface="Times New Roman" pitchFamily="18" charset="0"/>
                <a:cs typeface="Times New Roman" pitchFamily="18" charset="0"/>
              </a:rPr>
              <a:t>k</a:t>
            </a:r>
            <a:r>
              <a:rPr lang="en-US" i="1" baseline="-25000" smtClean="0">
                <a:latin typeface="Times New Roman" pitchFamily="18" charset="0"/>
                <a:cs typeface="Times New Roman" pitchFamily="18" charset="0"/>
              </a:rPr>
              <a:t>B</a:t>
            </a:r>
            <a:r>
              <a:rPr lang="en-US" i="1" smtClean="0">
                <a:latin typeface="Times New Roman" pitchFamily="18" charset="0"/>
                <a:cs typeface="Times New Roman" pitchFamily="18" charset="0"/>
              </a:rPr>
              <a:t> 	 : konstanta Boltzman = 1.38 x 10</a:t>
            </a:r>
            <a:r>
              <a:rPr lang="en-US" i="1" baseline="30000" smtClean="0">
                <a:latin typeface="Times New Roman" pitchFamily="18" charset="0"/>
                <a:cs typeface="Times New Roman" pitchFamily="18" charset="0"/>
              </a:rPr>
              <a:t>-23</a:t>
            </a:r>
            <a:r>
              <a:rPr lang="en-US" i="1" smtClean="0">
                <a:latin typeface="Times New Roman" pitchFamily="18" charset="0"/>
                <a:cs typeface="Times New Roman" pitchFamily="18" charset="0"/>
              </a:rPr>
              <a:t> J/oK</a:t>
            </a:r>
          </a:p>
          <a:p>
            <a:r>
              <a:rPr lang="sv-SE" i="1" smtClean="0">
                <a:latin typeface="Times New Roman" pitchFamily="18" charset="0"/>
                <a:cs typeface="Times New Roman" pitchFamily="18" charset="0"/>
              </a:rPr>
              <a:t>m 	 : massa diam elektron = 9.11 x 10</a:t>
            </a:r>
            <a:r>
              <a:rPr lang="sv-SE" i="1" baseline="30000" smtClean="0">
                <a:latin typeface="Times New Roman" pitchFamily="18" charset="0"/>
                <a:cs typeface="Times New Roman" pitchFamily="18" charset="0"/>
              </a:rPr>
              <a:t>-31</a:t>
            </a:r>
            <a:r>
              <a:rPr lang="sv-SE" i="1" smtClean="0">
                <a:latin typeface="Times New Roman" pitchFamily="18" charset="0"/>
                <a:cs typeface="Times New Roman" pitchFamily="18" charset="0"/>
              </a:rPr>
              <a:t> Kg</a:t>
            </a:r>
          </a:p>
          <a:p>
            <a:r>
              <a:rPr lang="en-US" i="1" smtClean="0">
                <a:latin typeface="Times New Roman" pitchFamily="18" charset="0"/>
                <a:cs typeface="Times New Roman" pitchFamily="18" charset="0"/>
              </a:rPr>
              <a:t>h 	 : Konstanta Planck = 6.626 x 10</a:t>
            </a:r>
            <a:r>
              <a:rPr lang="en-US" i="1" baseline="30000" smtClean="0">
                <a:latin typeface="Times New Roman" pitchFamily="18" charset="0"/>
                <a:cs typeface="Times New Roman" pitchFamily="18" charset="0"/>
              </a:rPr>
              <a:t>-34</a:t>
            </a:r>
            <a:r>
              <a:rPr lang="en-US" i="1" smtClean="0">
                <a:latin typeface="Times New Roman" pitchFamily="18" charset="0"/>
                <a:cs typeface="Times New Roman" pitchFamily="18" charset="0"/>
              </a:rPr>
              <a:t> JS</a:t>
            </a:r>
          </a:p>
          <a:p>
            <a:r>
              <a:rPr lang="en-US" i="1" smtClean="0">
                <a:latin typeface="Times New Roman" pitchFamily="18" charset="0"/>
                <a:cs typeface="Times New Roman" pitchFamily="18" charset="0"/>
              </a:rPr>
              <a:t>m</a:t>
            </a:r>
            <a:r>
              <a:rPr lang="en-US" i="1" baseline="-25000" smtClean="0">
                <a:latin typeface="Times New Roman" pitchFamily="18" charset="0"/>
                <a:cs typeface="Times New Roman" pitchFamily="18" charset="0"/>
              </a:rPr>
              <a:t>e</a:t>
            </a:r>
            <a:r>
              <a:rPr lang="en-US" i="1" smtClean="0">
                <a:latin typeface="Times New Roman" pitchFamily="18" charset="0"/>
                <a:cs typeface="Times New Roman" pitchFamily="18" charset="0"/>
              </a:rPr>
              <a:t>	 : massa efektif elektron</a:t>
            </a:r>
          </a:p>
          <a:p>
            <a:r>
              <a:rPr lang="en-US" i="1" smtClean="0">
                <a:latin typeface="Times New Roman" pitchFamily="18" charset="0"/>
                <a:cs typeface="Times New Roman" pitchFamily="18" charset="0"/>
              </a:rPr>
              <a:t>m</a:t>
            </a:r>
            <a:r>
              <a:rPr lang="en-US" i="1" baseline="-25000" smtClean="0">
                <a:latin typeface="Times New Roman" pitchFamily="18" charset="0"/>
                <a:cs typeface="Times New Roman" pitchFamily="18" charset="0"/>
              </a:rPr>
              <a:t>h</a:t>
            </a:r>
            <a:r>
              <a:rPr lang="en-US" i="1" smtClean="0">
                <a:latin typeface="Times New Roman" pitchFamily="18" charset="0"/>
                <a:cs typeface="Times New Roman" pitchFamily="18" charset="0"/>
              </a:rPr>
              <a:t>	 : massa efektif hole</a:t>
            </a:r>
          </a:p>
          <a:p>
            <a:r>
              <a:rPr lang="en-US" i="1" smtClean="0">
                <a:latin typeface="Times New Roman" pitchFamily="18" charset="0"/>
                <a:cs typeface="Times New Roman" pitchFamily="18" charset="0"/>
              </a:rPr>
              <a:t>Eg	 : energi gap (band gap energy)</a:t>
            </a:r>
          </a:p>
          <a:p>
            <a:r>
              <a:rPr lang="en-US" i="1" smtClean="0">
                <a:latin typeface="Times New Roman" pitchFamily="18" charset="0"/>
                <a:cs typeface="Times New Roman" pitchFamily="18" charset="0"/>
              </a:rPr>
              <a:t>n</a:t>
            </a:r>
            <a:r>
              <a:rPr lang="en-US" i="1" baseline="-25000" smtClean="0">
                <a:latin typeface="Times New Roman" pitchFamily="18" charset="0"/>
                <a:cs typeface="Times New Roman" pitchFamily="18" charset="0"/>
              </a:rPr>
              <a:t>i</a:t>
            </a:r>
            <a:r>
              <a:rPr lang="en-US" i="1" smtClean="0">
                <a:latin typeface="Times New Roman" pitchFamily="18" charset="0"/>
                <a:cs typeface="Times New Roman" pitchFamily="18" charset="0"/>
              </a:rPr>
              <a:t>	 : konsentrasi pembawa intrinsik </a:t>
            </a:r>
            <a:endParaRPr lang="en-US" i="1">
              <a:latin typeface="Times New Roman" pitchFamily="18" charset="0"/>
              <a:cs typeface="Times New Roman" pitchFamily="18" charset="0"/>
            </a:endParaRPr>
          </a:p>
        </p:txBody>
      </p:sp>
      <p:sp>
        <p:nvSpPr>
          <p:cNvPr id="10" name="Slide Number Placeholder 9"/>
          <p:cNvSpPr>
            <a:spLocks noGrp="1"/>
          </p:cNvSpPr>
          <p:nvPr>
            <p:ph type="sldNum" sz="quarter" idx="12"/>
          </p:nvPr>
        </p:nvSpPr>
        <p:spPr/>
        <p:txBody>
          <a:bodyPr/>
          <a:lstStyle/>
          <a:p>
            <a:fld id="{B6F15528-21DE-4FAA-801E-634DDDAF4B2B}" type="slidenum">
              <a:rPr lang="en-US" smtClean="0"/>
              <a:pPr/>
              <a:t>8</a:t>
            </a:fld>
            <a:endParaRPr lang="en-US"/>
          </a:p>
        </p:txBody>
      </p:sp>
      <p:graphicFrame>
        <p:nvGraphicFramePr>
          <p:cNvPr id="11" name="Object 10"/>
          <p:cNvGraphicFramePr>
            <a:graphicFrameLocks noChangeAspect="1"/>
          </p:cNvGraphicFramePr>
          <p:nvPr/>
        </p:nvGraphicFramePr>
        <p:xfrm>
          <a:off x="2438400" y="2362200"/>
          <a:ext cx="3431722" cy="990600"/>
        </p:xfrm>
        <a:graphic>
          <a:graphicData uri="http://schemas.openxmlformats.org/presentationml/2006/ole">
            <p:oleObj spid="_x0000_s44033" name="Equation" r:id="rId3" imgW="1231560" imgH="355320" progId="Equation.3">
              <p:embed/>
            </p:oleObj>
          </a:graphicData>
        </a:graphic>
      </p:graphicFrame>
      <p:graphicFrame>
        <p:nvGraphicFramePr>
          <p:cNvPr id="12" name="Object 11"/>
          <p:cNvGraphicFramePr>
            <a:graphicFrameLocks noChangeAspect="1"/>
          </p:cNvGraphicFramePr>
          <p:nvPr/>
        </p:nvGraphicFramePr>
        <p:xfrm>
          <a:off x="2362200" y="3276600"/>
          <a:ext cx="3528646" cy="849489"/>
        </p:xfrm>
        <a:graphic>
          <a:graphicData uri="http://schemas.openxmlformats.org/presentationml/2006/ole">
            <p:oleObj spid="_x0000_s44034" name="Equation" r:id="rId4" imgW="1371600" imgH="330120" progId="Equation.3">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10000"/>
          </a:bodyPr>
          <a:lstStyle/>
          <a:p>
            <a:pPr algn="just"/>
            <a:r>
              <a:rPr lang="nn-NO" sz="1800" smtClean="0"/>
              <a:t>Sifat konduksi dapat ditingkatkan dengan doping yaitu penambahan </a:t>
            </a:r>
            <a:r>
              <a:rPr lang="en-US" sz="1800" smtClean="0"/>
              <a:t>campuran bahan dari golongan atom VA (ex: P, As, Sb) yang memiliki 5 elektron di kulit atom terluarnya</a:t>
            </a:r>
          </a:p>
          <a:p>
            <a:pPr algn="just"/>
            <a:r>
              <a:rPr lang="en-US" sz="1800" smtClean="0"/>
              <a:t>Jika atom bahan tersebut menggantikan sebuah atom Si, 4 elektron digunakan untuk ikatan kovalen dan elektron ke-5 adalah elektron bebas yang digunakan untuk konduksi</a:t>
            </a:r>
          </a:p>
          <a:p>
            <a:pPr algn="just"/>
            <a:r>
              <a:rPr lang="en-US" sz="1800" smtClean="0"/>
              <a:t>Campuran bahan tersebut disebut sebagai </a:t>
            </a:r>
            <a:r>
              <a:rPr lang="en-US" sz="1800" i="1" smtClean="0"/>
              <a:t>donor </a:t>
            </a:r>
            <a:r>
              <a:rPr lang="en-US" sz="1800" smtClean="0"/>
              <a:t>karena dapat memberikan sebuah elektron pada pita konduksi</a:t>
            </a:r>
          </a:p>
          <a:p>
            <a:pPr algn="just"/>
            <a:r>
              <a:rPr lang="en-US" sz="1800" smtClean="0"/>
              <a:t>Pada bahan tersebut arus (konduksi) ditimbulkan oleh aliran elektron (negatip) </a:t>
            </a:r>
            <a:r>
              <a:rPr lang="en-US" sz="1800" smtClean="0">
                <a:sym typeface="Wingdings" pitchFamily="2" charset="2"/>
              </a:rPr>
              <a:t></a:t>
            </a:r>
            <a:r>
              <a:rPr lang="en-US" sz="1800" smtClean="0"/>
              <a:t> bahan </a:t>
            </a:r>
            <a:r>
              <a:rPr lang="en-US" sz="1800" i="1" smtClean="0">
                <a:solidFill>
                  <a:srgbClr val="FF0000"/>
                </a:solidFill>
              </a:rPr>
              <a:t>tipe-n</a:t>
            </a:r>
          </a:p>
          <a:p>
            <a:pPr algn="just"/>
            <a:endParaRPr lang="en-US" sz="1800" i="1" smtClean="0">
              <a:solidFill>
                <a:srgbClr val="FF0000"/>
              </a:solidFill>
            </a:endParaRPr>
          </a:p>
          <a:p>
            <a:pPr algn="just"/>
            <a:r>
              <a:rPr lang="sv-SE" sz="1800" smtClean="0"/>
              <a:t>Sifat konduksi juga dapat ditingkatkan dengan penambahan bahan dari golongan atom IIIA (ex: Al, Ga, In) yang memiliki 3 elektron di kulit atom terluarnya</a:t>
            </a:r>
          </a:p>
          <a:p>
            <a:pPr algn="just"/>
            <a:r>
              <a:rPr lang="en-US" sz="1800" smtClean="0"/>
              <a:t>3 elektron membentuk ikatan kovalen, sehingga tersisa sebuah hole</a:t>
            </a:r>
            <a:r>
              <a:rPr lang="en-US" sz="1800" smtClean="0">
                <a:sym typeface="Wingdings" pitchFamily="2" charset="2"/>
              </a:rPr>
              <a:t></a:t>
            </a:r>
            <a:r>
              <a:rPr lang="en-US" sz="1800" smtClean="0"/>
              <a:t> konsentrasi hole meningkat di pita valensi</a:t>
            </a:r>
          </a:p>
          <a:p>
            <a:pPr algn="just"/>
            <a:r>
              <a:rPr lang="en-US" sz="1800" smtClean="0"/>
              <a:t>Campuran bahan tersebut disebut sebagai </a:t>
            </a:r>
            <a:r>
              <a:rPr lang="en-US" sz="1800" i="1" smtClean="0"/>
              <a:t>akseptor </a:t>
            </a:r>
            <a:r>
              <a:rPr lang="en-US" sz="1800" smtClean="0"/>
              <a:t>karena konduksi muncul akibat dari aliran  hole (positip)</a:t>
            </a:r>
            <a:r>
              <a:rPr lang="en-US" sz="1800" smtClean="0">
                <a:sym typeface="Wingdings" pitchFamily="2" charset="2"/>
              </a:rPr>
              <a:t> bahan </a:t>
            </a:r>
            <a:r>
              <a:rPr lang="en-US" sz="1800" i="1" smtClean="0">
                <a:solidFill>
                  <a:srgbClr val="FF0000"/>
                </a:solidFill>
                <a:sym typeface="Wingdings" pitchFamily="2" charset="2"/>
              </a:rPr>
              <a:t>tipe-p</a:t>
            </a:r>
            <a:endParaRPr lang="en-US" sz="1800" i="1">
              <a:solidFill>
                <a:srgbClr val="FF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5331</TotalTime>
  <Words>3651</Words>
  <Application>Microsoft Office PowerPoint</Application>
  <PresentationFormat>On-screen Show (4:3)</PresentationFormat>
  <Paragraphs>494</Paragraphs>
  <Slides>74</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74</vt:i4>
      </vt:variant>
    </vt:vector>
  </HeadingPairs>
  <TitlesOfParts>
    <vt:vector size="77" baseType="lpstr">
      <vt:lpstr>Civic</vt:lpstr>
      <vt:lpstr>Equation</vt:lpstr>
      <vt:lpstr>Microsoft Equation 3.0</vt:lpstr>
      <vt:lpstr>Sumber Optik</vt:lpstr>
      <vt:lpstr>Overview</vt:lpstr>
      <vt:lpstr>Perbedaan LED &amp; Laser</vt:lpstr>
      <vt:lpstr>Slide 4</vt:lpstr>
      <vt:lpstr>Semikonduktor</vt:lpstr>
      <vt:lpstr>Slide 6</vt:lpstr>
      <vt:lpstr>Slide 7</vt:lpstr>
      <vt:lpstr>Slide 8</vt:lpstr>
      <vt:lpstr>Slide 9</vt:lpstr>
      <vt:lpstr>Slide 10</vt:lpstr>
      <vt:lpstr>Slide 11</vt:lpstr>
      <vt:lpstr>Bahan intrinsik dan ekstrinsik</vt:lpstr>
      <vt:lpstr>Slide 13</vt:lpstr>
      <vt:lpstr>pn Junction</vt:lpstr>
      <vt:lpstr>Slide 15</vt:lpstr>
      <vt:lpstr>Slide 16</vt:lpstr>
      <vt:lpstr>Direct dan Indirect band gap</vt:lpstr>
      <vt:lpstr>Slide 18</vt:lpstr>
      <vt:lpstr>Fabrikasi Semikonduktor</vt:lpstr>
      <vt:lpstr>LEDs</vt:lpstr>
      <vt:lpstr>Pembangkitan Cahaya</vt:lpstr>
      <vt:lpstr> </vt:lpstr>
      <vt:lpstr>Slide 23</vt:lpstr>
      <vt:lpstr>Konfigurasi</vt:lpstr>
      <vt:lpstr>Slide 25</vt:lpstr>
      <vt:lpstr>Slide 26</vt:lpstr>
      <vt:lpstr>Slide 27</vt:lpstr>
      <vt:lpstr>Panjang Gelombang dan Material</vt:lpstr>
      <vt:lpstr>Slide 29</vt:lpstr>
      <vt:lpstr>Slide 30</vt:lpstr>
      <vt:lpstr>Slide 31</vt:lpstr>
      <vt:lpstr>Material Sumber</vt:lpstr>
      <vt:lpstr>Slide 33</vt:lpstr>
      <vt:lpstr>  Contoh</vt:lpstr>
      <vt:lpstr>Efisiensi Kuantum Internal </vt:lpstr>
      <vt:lpstr>Slide 36</vt:lpstr>
      <vt:lpstr>Slide 37</vt:lpstr>
      <vt:lpstr>Slide 38</vt:lpstr>
      <vt:lpstr>Contoh</vt:lpstr>
      <vt:lpstr>Tanggapan transien</vt:lpstr>
      <vt:lpstr>Slide 41</vt:lpstr>
      <vt:lpstr>LASER Diodes</vt:lpstr>
      <vt:lpstr>Slide 43</vt:lpstr>
      <vt:lpstr>Slide 44</vt:lpstr>
      <vt:lpstr>Slide 45</vt:lpstr>
      <vt:lpstr>Mode dioda laser dan Kondisi batas</vt:lpstr>
      <vt:lpstr>Slide 47</vt:lpstr>
      <vt:lpstr>Slide 48</vt:lpstr>
      <vt:lpstr>Slide 49</vt:lpstr>
      <vt:lpstr>Slide 50</vt:lpstr>
      <vt:lpstr>Slide 51</vt:lpstr>
      <vt:lpstr>Efisiensi kuantum diferensial eksternal</vt:lpstr>
      <vt:lpstr>Frekuensi resonansi</vt:lpstr>
      <vt:lpstr>Slide 54</vt:lpstr>
      <vt:lpstr>Slide 55</vt:lpstr>
      <vt:lpstr>Contoh</vt:lpstr>
      <vt:lpstr>Struktur dioda laser dan pola radiasi</vt:lpstr>
      <vt:lpstr>Slide 58</vt:lpstr>
      <vt:lpstr>Slide 59</vt:lpstr>
      <vt:lpstr>Slide 60</vt:lpstr>
      <vt:lpstr>Slide 61</vt:lpstr>
      <vt:lpstr>Slide 62</vt:lpstr>
      <vt:lpstr>Slide 63</vt:lpstr>
      <vt:lpstr>Slide 64</vt:lpstr>
      <vt:lpstr>Single-Mode Laser</vt:lpstr>
      <vt:lpstr>Slide 66</vt:lpstr>
      <vt:lpstr>Slide 67</vt:lpstr>
      <vt:lpstr>Slide 68</vt:lpstr>
      <vt:lpstr>Slide 69</vt:lpstr>
      <vt:lpstr>Slide 70</vt:lpstr>
      <vt:lpstr>Slide 71</vt:lpstr>
      <vt:lpstr>Slide 72</vt:lpstr>
      <vt:lpstr>Slide 73</vt:lpstr>
      <vt:lpstr>Kuis Lisan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Sumber Optik</dc:title>
  <dc:creator/>
  <cp:lastModifiedBy>user</cp:lastModifiedBy>
  <cp:revision>98</cp:revision>
  <dcterms:created xsi:type="dcterms:W3CDTF">2006-08-16T00:00:00Z</dcterms:created>
  <dcterms:modified xsi:type="dcterms:W3CDTF">2015-02-26T13:50:27Z</dcterms:modified>
</cp:coreProperties>
</file>