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asf" ContentType="video/x-ms-as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326" r:id="rId4"/>
    <p:sldId id="327" r:id="rId5"/>
    <p:sldId id="367" r:id="rId6"/>
    <p:sldId id="368" r:id="rId7"/>
    <p:sldId id="369" r:id="rId8"/>
    <p:sldId id="370" r:id="rId9"/>
    <p:sldId id="373" r:id="rId10"/>
    <p:sldId id="374" r:id="rId11"/>
    <p:sldId id="329" r:id="rId12"/>
    <p:sldId id="371" r:id="rId13"/>
    <p:sldId id="363" r:id="rId14"/>
    <p:sldId id="372" r:id="rId15"/>
    <p:sldId id="328" r:id="rId16"/>
    <p:sldId id="330" r:id="rId17"/>
    <p:sldId id="331" r:id="rId18"/>
    <p:sldId id="334" r:id="rId19"/>
    <p:sldId id="332" r:id="rId20"/>
    <p:sldId id="333" r:id="rId21"/>
    <p:sldId id="336" r:id="rId22"/>
    <p:sldId id="337" r:id="rId23"/>
    <p:sldId id="338" r:id="rId24"/>
    <p:sldId id="335" r:id="rId25"/>
    <p:sldId id="366" r:id="rId26"/>
    <p:sldId id="340" r:id="rId27"/>
    <p:sldId id="341" r:id="rId28"/>
    <p:sldId id="343" r:id="rId29"/>
    <p:sldId id="344" r:id="rId30"/>
    <p:sldId id="345" r:id="rId31"/>
    <p:sldId id="346" r:id="rId32"/>
    <p:sldId id="342" r:id="rId33"/>
    <p:sldId id="347" r:id="rId34"/>
    <p:sldId id="348" r:id="rId35"/>
    <p:sldId id="350" r:id="rId36"/>
    <p:sldId id="349" r:id="rId37"/>
    <p:sldId id="352" r:id="rId38"/>
    <p:sldId id="353" r:id="rId39"/>
    <p:sldId id="351" r:id="rId40"/>
    <p:sldId id="375" r:id="rId41"/>
    <p:sldId id="355" r:id="rId42"/>
    <p:sldId id="364" r:id="rId43"/>
    <p:sldId id="365" r:id="rId44"/>
    <p:sldId id="357" r:id="rId45"/>
    <p:sldId id="361" r:id="rId46"/>
    <p:sldId id="359" r:id="rId47"/>
    <p:sldId id="266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00"/>
    <a:srgbClr val="0B02BE"/>
    <a:srgbClr val="008000"/>
    <a:srgbClr val="66FF33"/>
    <a:srgbClr val="0C0600"/>
    <a:srgbClr val="EF0314"/>
    <a:srgbClr val="00FF00"/>
    <a:srgbClr val="000000"/>
    <a:srgbClr val="59AD45"/>
    <a:srgbClr val="4CA62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image" Target="../media/image14.e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Relationship Id="rId9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76.wmf"/><Relationship Id="rId7" Type="http://schemas.openxmlformats.org/officeDocument/2006/relationships/image" Target="../media/image80.wmf"/><Relationship Id="rId2" Type="http://schemas.openxmlformats.org/officeDocument/2006/relationships/image" Target="../media/image75.wmf"/><Relationship Id="rId1" Type="http://schemas.openxmlformats.org/officeDocument/2006/relationships/image" Target="../media/image32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10" Type="http://schemas.openxmlformats.org/officeDocument/2006/relationships/image" Target="../media/image83.wmf"/><Relationship Id="rId4" Type="http://schemas.openxmlformats.org/officeDocument/2006/relationships/image" Target="../media/image77.wmf"/><Relationship Id="rId9" Type="http://schemas.openxmlformats.org/officeDocument/2006/relationships/image" Target="../media/image8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5" Type="http://schemas.openxmlformats.org/officeDocument/2006/relationships/image" Target="../media/image87.wmf"/><Relationship Id="rId4" Type="http://schemas.openxmlformats.org/officeDocument/2006/relationships/image" Target="../media/image69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100.wmf"/><Relationship Id="rId5" Type="http://schemas.openxmlformats.org/officeDocument/2006/relationships/image" Target="../media/image99.wmf"/><Relationship Id="rId10" Type="http://schemas.openxmlformats.org/officeDocument/2006/relationships/image" Target="../media/image104.wmf"/><Relationship Id="rId4" Type="http://schemas.openxmlformats.org/officeDocument/2006/relationships/image" Target="../media/image98.wmf"/><Relationship Id="rId9" Type="http://schemas.openxmlformats.org/officeDocument/2006/relationships/image" Target="../media/image10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7" Type="http://schemas.openxmlformats.org/officeDocument/2006/relationships/image" Target="../media/image110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87.wmf"/><Relationship Id="rId1" Type="http://schemas.openxmlformats.org/officeDocument/2006/relationships/image" Target="../media/image69.wmf"/><Relationship Id="rId4" Type="http://schemas.openxmlformats.org/officeDocument/2006/relationships/image" Target="../media/image11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10" Type="http://schemas.openxmlformats.org/officeDocument/2006/relationships/image" Target="../media/image30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41.wmf"/><Relationship Id="rId1" Type="http://schemas.openxmlformats.org/officeDocument/2006/relationships/image" Target="../media/image115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10" Type="http://schemas.openxmlformats.org/officeDocument/2006/relationships/image" Target="../media/image116.wmf"/><Relationship Id="rId4" Type="http://schemas.openxmlformats.org/officeDocument/2006/relationships/image" Target="../media/image33.wmf"/><Relationship Id="rId9" Type="http://schemas.openxmlformats.org/officeDocument/2006/relationships/image" Target="../media/image59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image" Target="../media/image118.wmf"/><Relationship Id="rId7" Type="http://schemas.openxmlformats.org/officeDocument/2006/relationships/image" Target="../media/image121.wmf"/><Relationship Id="rId2" Type="http://schemas.openxmlformats.org/officeDocument/2006/relationships/image" Target="../media/image117.wmf"/><Relationship Id="rId1" Type="http://schemas.openxmlformats.org/officeDocument/2006/relationships/image" Target="../media/image69.wmf"/><Relationship Id="rId6" Type="http://schemas.openxmlformats.org/officeDocument/2006/relationships/image" Target="../media/image120.wmf"/><Relationship Id="rId5" Type="http://schemas.openxmlformats.org/officeDocument/2006/relationships/image" Target="../media/image119.wmf"/><Relationship Id="rId4" Type="http://schemas.openxmlformats.org/officeDocument/2006/relationships/image" Target="../media/image8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7" Type="http://schemas.openxmlformats.org/officeDocument/2006/relationships/image" Target="../media/image128.e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6" Type="http://schemas.openxmlformats.org/officeDocument/2006/relationships/image" Target="../media/image127.wmf"/><Relationship Id="rId5" Type="http://schemas.openxmlformats.org/officeDocument/2006/relationships/image" Target="../media/image126.wmf"/><Relationship Id="rId4" Type="http://schemas.openxmlformats.org/officeDocument/2006/relationships/image" Target="../media/image113.wmf"/></Relationships>
</file>

<file path=ppt/drawings/_rels/vmlDrawing2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32.wmf"/><Relationship Id="rId7" Type="http://schemas.openxmlformats.org/officeDocument/2006/relationships/image" Target="../media/image45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33.wmf"/><Relationship Id="rId9" Type="http://schemas.openxmlformats.org/officeDocument/2006/relationships/image" Target="../media/image129.w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image" Target="../media/image118.wmf"/><Relationship Id="rId7" Type="http://schemas.openxmlformats.org/officeDocument/2006/relationships/image" Target="../media/image121.wmf"/><Relationship Id="rId2" Type="http://schemas.openxmlformats.org/officeDocument/2006/relationships/image" Target="../media/image130.wmf"/><Relationship Id="rId1" Type="http://schemas.openxmlformats.org/officeDocument/2006/relationships/image" Target="../media/image69.wmf"/><Relationship Id="rId6" Type="http://schemas.openxmlformats.org/officeDocument/2006/relationships/image" Target="../media/image131.wmf"/><Relationship Id="rId5" Type="http://schemas.openxmlformats.org/officeDocument/2006/relationships/image" Target="../media/image119.wmf"/><Relationship Id="rId4" Type="http://schemas.openxmlformats.org/officeDocument/2006/relationships/image" Target="../media/image87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7" Type="http://schemas.openxmlformats.org/officeDocument/2006/relationships/image" Target="../media/image135.wmf"/><Relationship Id="rId2" Type="http://schemas.openxmlformats.org/officeDocument/2006/relationships/image" Target="../media/image127.wmf"/><Relationship Id="rId1" Type="http://schemas.openxmlformats.org/officeDocument/2006/relationships/image" Target="../media/image128.emf"/><Relationship Id="rId6" Type="http://schemas.openxmlformats.org/officeDocument/2006/relationships/image" Target="../media/image134.wmf"/><Relationship Id="rId5" Type="http://schemas.openxmlformats.org/officeDocument/2006/relationships/image" Target="../media/image113.wmf"/><Relationship Id="rId4" Type="http://schemas.openxmlformats.org/officeDocument/2006/relationships/image" Target="../media/image133.w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3" Type="http://schemas.openxmlformats.org/officeDocument/2006/relationships/image" Target="../media/image136.wmf"/><Relationship Id="rId7" Type="http://schemas.openxmlformats.org/officeDocument/2006/relationships/image" Target="../media/image138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121.wmf"/><Relationship Id="rId5" Type="http://schemas.openxmlformats.org/officeDocument/2006/relationships/image" Target="../media/image137.wmf"/><Relationship Id="rId4" Type="http://schemas.openxmlformats.org/officeDocument/2006/relationships/image" Target="../media/image119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87.wmf"/><Relationship Id="rId1" Type="http://schemas.openxmlformats.org/officeDocument/2006/relationships/image" Target="../media/image69.wmf"/><Relationship Id="rId4" Type="http://schemas.openxmlformats.org/officeDocument/2006/relationships/image" Target="../media/image141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13.wmf"/><Relationship Id="rId1" Type="http://schemas.openxmlformats.org/officeDocument/2006/relationships/image" Target="../media/image124.wmf"/><Relationship Id="rId5" Type="http://schemas.openxmlformats.org/officeDocument/2006/relationships/image" Target="../media/image144.wmf"/><Relationship Id="rId4" Type="http://schemas.openxmlformats.org/officeDocument/2006/relationships/image" Target="../media/image14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3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12" Type="http://schemas.openxmlformats.org/officeDocument/2006/relationships/image" Target="../media/image42.wmf"/><Relationship Id="rId17" Type="http://schemas.openxmlformats.org/officeDocument/2006/relationships/image" Target="../media/image47.wmf"/><Relationship Id="rId2" Type="http://schemas.openxmlformats.org/officeDocument/2006/relationships/image" Target="../media/image32.wmf"/><Relationship Id="rId16" Type="http://schemas.openxmlformats.org/officeDocument/2006/relationships/image" Target="../media/image46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11" Type="http://schemas.openxmlformats.org/officeDocument/2006/relationships/image" Target="../media/image41.wmf"/><Relationship Id="rId5" Type="http://schemas.openxmlformats.org/officeDocument/2006/relationships/image" Target="../media/image35.wmf"/><Relationship Id="rId15" Type="http://schemas.openxmlformats.org/officeDocument/2006/relationships/image" Target="../media/image45.wmf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Relationship Id="rId14" Type="http://schemas.openxmlformats.org/officeDocument/2006/relationships/image" Target="../media/image44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wmf"/><Relationship Id="rId1" Type="http://schemas.openxmlformats.org/officeDocument/2006/relationships/image" Target="../media/image163.wmf"/><Relationship Id="rId5" Type="http://schemas.openxmlformats.org/officeDocument/2006/relationships/image" Target="../media/image167.wmf"/><Relationship Id="rId4" Type="http://schemas.openxmlformats.org/officeDocument/2006/relationships/image" Target="../media/image166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image" Target="../media/image169.emf"/><Relationship Id="rId1" Type="http://schemas.openxmlformats.org/officeDocument/2006/relationships/image" Target="../media/image168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image" Target="../media/image173.wmf"/><Relationship Id="rId1" Type="http://schemas.openxmlformats.org/officeDocument/2006/relationships/image" Target="../media/image172.wmf"/><Relationship Id="rId4" Type="http://schemas.openxmlformats.org/officeDocument/2006/relationships/image" Target="../media/image17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48.wmf"/><Relationship Id="rId7" Type="http://schemas.openxmlformats.org/officeDocument/2006/relationships/image" Target="../media/image55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54.wmf"/><Relationship Id="rId11" Type="http://schemas.openxmlformats.org/officeDocument/2006/relationships/image" Target="../media/image59.wmf"/><Relationship Id="rId5" Type="http://schemas.openxmlformats.org/officeDocument/2006/relationships/image" Target="../media/image53.wmf"/><Relationship Id="rId10" Type="http://schemas.openxmlformats.org/officeDocument/2006/relationships/image" Target="../media/image58.wmf"/><Relationship Id="rId4" Type="http://schemas.openxmlformats.org/officeDocument/2006/relationships/image" Target="../media/image49.wmf"/><Relationship Id="rId9" Type="http://schemas.openxmlformats.org/officeDocument/2006/relationships/image" Target="../media/image5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59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2436-A120-44C6-8DEB-FB39AA37F16A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5D21-7A68-43FF-AD93-41204F113B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2436-A120-44C6-8DEB-FB39AA37F16A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5D21-7A68-43FF-AD93-41204F113B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2436-A120-44C6-8DEB-FB39AA37F16A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5D21-7A68-43FF-AD93-41204F113B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2436-A120-44C6-8DEB-FB39AA37F16A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5D21-7A68-43FF-AD93-41204F113B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2436-A120-44C6-8DEB-FB39AA37F16A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5D21-7A68-43FF-AD93-41204F113B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2436-A120-44C6-8DEB-FB39AA37F16A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5D21-7A68-43FF-AD93-41204F113B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2436-A120-44C6-8DEB-FB39AA37F16A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5D21-7A68-43FF-AD93-41204F113B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2436-A120-44C6-8DEB-FB39AA37F16A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5D21-7A68-43FF-AD93-41204F113B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2436-A120-44C6-8DEB-FB39AA37F16A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5D21-7A68-43FF-AD93-41204F113B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2436-A120-44C6-8DEB-FB39AA37F16A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5D21-7A68-43FF-AD93-41204F113B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2436-A120-44C6-8DEB-FB39AA37F16A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5D21-7A68-43FF-AD93-41204F113B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F2436-A120-44C6-8DEB-FB39AA37F16A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15D21-7A68-43FF-AD93-41204F113B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8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oleObject" Target="../embeddings/oleObject28.bin"/><Relationship Id="rId18" Type="http://schemas.openxmlformats.org/officeDocument/2006/relationships/oleObject" Target="../embeddings/oleObject33.bin"/><Relationship Id="rId26" Type="http://schemas.openxmlformats.org/officeDocument/2006/relationships/oleObject" Target="../embeddings/oleObject41.bin"/><Relationship Id="rId3" Type="http://schemas.openxmlformats.org/officeDocument/2006/relationships/image" Target="../media/image6.jpeg"/><Relationship Id="rId21" Type="http://schemas.openxmlformats.org/officeDocument/2006/relationships/oleObject" Target="../embeddings/oleObject36.bin"/><Relationship Id="rId7" Type="http://schemas.openxmlformats.org/officeDocument/2006/relationships/oleObject" Target="../embeddings/oleObject22.bin"/><Relationship Id="rId12" Type="http://schemas.openxmlformats.org/officeDocument/2006/relationships/oleObject" Target="../embeddings/oleObject27.bin"/><Relationship Id="rId17" Type="http://schemas.openxmlformats.org/officeDocument/2006/relationships/oleObject" Target="../embeddings/oleObject32.bin"/><Relationship Id="rId25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1.bin"/><Relationship Id="rId20" Type="http://schemas.openxmlformats.org/officeDocument/2006/relationships/oleObject" Target="../embeddings/oleObject35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1.bin"/><Relationship Id="rId11" Type="http://schemas.openxmlformats.org/officeDocument/2006/relationships/oleObject" Target="../embeddings/oleObject26.bin"/><Relationship Id="rId24" Type="http://schemas.openxmlformats.org/officeDocument/2006/relationships/oleObject" Target="../embeddings/oleObject39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30.bin"/><Relationship Id="rId23" Type="http://schemas.openxmlformats.org/officeDocument/2006/relationships/oleObject" Target="../embeddings/oleObject38.bin"/><Relationship Id="rId10" Type="http://schemas.openxmlformats.org/officeDocument/2006/relationships/oleObject" Target="../embeddings/oleObject25.bin"/><Relationship Id="rId19" Type="http://schemas.openxmlformats.org/officeDocument/2006/relationships/oleObject" Target="../embeddings/oleObject34.bin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9.bin"/><Relationship Id="rId22" Type="http://schemas.openxmlformats.org/officeDocument/2006/relationships/oleObject" Target="../embeddings/oleObject3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4.bin"/><Relationship Id="rId5" Type="http://schemas.openxmlformats.org/officeDocument/2006/relationships/oleObject" Target="../embeddings/oleObject43.bin"/><Relationship Id="rId4" Type="http://schemas.openxmlformats.org/officeDocument/2006/relationships/oleObject" Target="../embeddings/oleObject4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48.bin"/><Relationship Id="rId4" Type="http://schemas.openxmlformats.org/officeDocument/2006/relationships/oleObject" Target="../embeddings/oleObject4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4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oleObject" Target="../embeddings/oleObject59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53.bin"/><Relationship Id="rId12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52.bin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1.bin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0.bin"/><Relationship Id="rId9" Type="http://schemas.openxmlformats.org/officeDocument/2006/relationships/oleObject" Target="../embeddings/oleObject55.bin"/><Relationship Id="rId14" Type="http://schemas.openxmlformats.org/officeDocument/2006/relationships/oleObject" Target="../embeddings/oleObject6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63.bin"/><Relationship Id="rId5" Type="http://schemas.openxmlformats.org/officeDocument/2006/relationships/oleObject" Target="../embeddings/oleObject62.bin"/><Relationship Id="rId4" Type="http://schemas.openxmlformats.org/officeDocument/2006/relationships/oleObject" Target="../embeddings/oleObject6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67.bin"/><Relationship Id="rId5" Type="http://schemas.openxmlformats.org/officeDocument/2006/relationships/oleObject" Target="../embeddings/oleObject66.bin"/><Relationship Id="rId4" Type="http://schemas.openxmlformats.org/officeDocument/2006/relationships/oleObject" Target="../embeddings/oleObject6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72.bin"/><Relationship Id="rId5" Type="http://schemas.openxmlformats.org/officeDocument/2006/relationships/oleObject" Target="../embeddings/oleObject71.bin"/><Relationship Id="rId4" Type="http://schemas.openxmlformats.org/officeDocument/2006/relationships/oleObject" Target="../embeddings/oleObject70.bin"/><Relationship Id="rId9" Type="http://schemas.openxmlformats.org/officeDocument/2006/relationships/oleObject" Target="../embeddings/oleObject7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78.bin"/><Relationship Id="rId5" Type="http://schemas.openxmlformats.org/officeDocument/2006/relationships/oleObject" Target="../embeddings/oleObject77.bin"/><Relationship Id="rId4" Type="http://schemas.openxmlformats.org/officeDocument/2006/relationships/oleObject" Target="../embeddings/oleObject7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13" Type="http://schemas.openxmlformats.org/officeDocument/2006/relationships/oleObject" Target="../embeddings/oleObject88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82.bin"/><Relationship Id="rId12" Type="http://schemas.openxmlformats.org/officeDocument/2006/relationships/oleObject" Target="../embeddings/oleObject8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81.bin"/><Relationship Id="rId11" Type="http://schemas.openxmlformats.org/officeDocument/2006/relationships/oleObject" Target="../embeddings/oleObject86.bin"/><Relationship Id="rId5" Type="http://schemas.openxmlformats.org/officeDocument/2006/relationships/oleObject" Target="../embeddings/oleObject80.bin"/><Relationship Id="rId10" Type="http://schemas.openxmlformats.org/officeDocument/2006/relationships/oleObject" Target="../embeddings/oleObject85.bin"/><Relationship Id="rId4" Type="http://schemas.openxmlformats.org/officeDocument/2006/relationships/oleObject" Target="../embeddings/oleObject79.bin"/><Relationship Id="rId9" Type="http://schemas.openxmlformats.org/officeDocument/2006/relationships/oleObject" Target="../embeddings/oleObject84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3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9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91.bin"/><Relationship Id="rId5" Type="http://schemas.openxmlformats.org/officeDocument/2006/relationships/oleObject" Target="../embeddings/oleObject90.bin"/><Relationship Id="rId4" Type="http://schemas.openxmlformats.org/officeDocument/2006/relationships/oleObject" Target="../embeddings/oleObject8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95.bin"/><Relationship Id="rId4" Type="http://schemas.openxmlformats.org/officeDocument/2006/relationships/oleObject" Target="../embeddings/oleObject9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9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1.bin"/><Relationship Id="rId13" Type="http://schemas.openxmlformats.org/officeDocument/2006/relationships/oleObject" Target="../embeddings/oleObject106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100.bin"/><Relationship Id="rId12" Type="http://schemas.openxmlformats.org/officeDocument/2006/relationships/oleObject" Target="../embeddings/oleObject10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99.bin"/><Relationship Id="rId11" Type="http://schemas.openxmlformats.org/officeDocument/2006/relationships/oleObject" Target="../embeddings/oleObject104.bin"/><Relationship Id="rId5" Type="http://schemas.openxmlformats.org/officeDocument/2006/relationships/oleObject" Target="../embeddings/oleObject98.bin"/><Relationship Id="rId10" Type="http://schemas.openxmlformats.org/officeDocument/2006/relationships/oleObject" Target="../embeddings/oleObject103.bin"/><Relationship Id="rId4" Type="http://schemas.openxmlformats.org/officeDocument/2006/relationships/oleObject" Target="../embeddings/oleObject97.bin"/><Relationship Id="rId9" Type="http://schemas.openxmlformats.org/officeDocument/2006/relationships/oleObject" Target="../embeddings/oleObject10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09.bin"/><Relationship Id="rId5" Type="http://schemas.openxmlformats.org/officeDocument/2006/relationships/oleObject" Target="../embeddings/oleObject108.bin"/><Relationship Id="rId4" Type="http://schemas.openxmlformats.org/officeDocument/2006/relationships/oleObject" Target="../embeddings/oleObject107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4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1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12.bin"/><Relationship Id="rId11" Type="http://schemas.openxmlformats.org/officeDocument/2006/relationships/oleObject" Target="../embeddings/oleObject117.bin"/><Relationship Id="rId5" Type="http://schemas.openxmlformats.org/officeDocument/2006/relationships/oleObject" Target="../embeddings/oleObject111.bin"/><Relationship Id="rId10" Type="http://schemas.openxmlformats.org/officeDocument/2006/relationships/oleObject" Target="../embeddings/oleObject116.bin"/><Relationship Id="rId4" Type="http://schemas.openxmlformats.org/officeDocument/2006/relationships/oleObject" Target="../embeddings/oleObject110.bin"/><Relationship Id="rId9" Type="http://schemas.openxmlformats.org/officeDocument/2006/relationships/oleObject" Target="../embeddings/oleObject115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2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1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20.bin"/><Relationship Id="rId5" Type="http://schemas.openxmlformats.org/officeDocument/2006/relationships/oleObject" Target="../embeddings/oleObject119.bin"/><Relationship Id="rId4" Type="http://schemas.openxmlformats.org/officeDocument/2006/relationships/oleObject" Target="../embeddings/oleObject11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124.bin"/><Relationship Id="rId4" Type="http://schemas.openxmlformats.org/officeDocument/2006/relationships/oleObject" Target="../embeddings/oleObject123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9.bin"/><Relationship Id="rId13" Type="http://schemas.openxmlformats.org/officeDocument/2006/relationships/oleObject" Target="../embeddings/oleObject134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128.bin"/><Relationship Id="rId12" Type="http://schemas.openxmlformats.org/officeDocument/2006/relationships/oleObject" Target="../embeddings/oleObject1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27.bin"/><Relationship Id="rId11" Type="http://schemas.openxmlformats.org/officeDocument/2006/relationships/oleObject" Target="../embeddings/oleObject132.bin"/><Relationship Id="rId5" Type="http://schemas.openxmlformats.org/officeDocument/2006/relationships/oleObject" Target="../embeddings/oleObject126.bin"/><Relationship Id="rId15" Type="http://schemas.openxmlformats.org/officeDocument/2006/relationships/oleObject" Target="../embeddings/oleObject136.bin"/><Relationship Id="rId10" Type="http://schemas.openxmlformats.org/officeDocument/2006/relationships/oleObject" Target="../embeddings/oleObject131.bin"/><Relationship Id="rId4" Type="http://schemas.openxmlformats.org/officeDocument/2006/relationships/oleObject" Target="../embeddings/oleObject125.bin"/><Relationship Id="rId9" Type="http://schemas.openxmlformats.org/officeDocument/2006/relationships/oleObject" Target="../embeddings/oleObject130.bin"/><Relationship Id="rId14" Type="http://schemas.openxmlformats.org/officeDocument/2006/relationships/oleObject" Target="../embeddings/oleObject135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1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1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39.bin"/><Relationship Id="rId11" Type="http://schemas.openxmlformats.org/officeDocument/2006/relationships/oleObject" Target="../embeddings/oleObject144.bin"/><Relationship Id="rId5" Type="http://schemas.openxmlformats.org/officeDocument/2006/relationships/oleObject" Target="../embeddings/oleObject138.bin"/><Relationship Id="rId10" Type="http://schemas.openxmlformats.org/officeDocument/2006/relationships/oleObject" Target="../embeddings/oleObject143.bin"/><Relationship Id="rId4" Type="http://schemas.openxmlformats.org/officeDocument/2006/relationships/oleObject" Target="../embeddings/oleObject137.bin"/><Relationship Id="rId9" Type="http://schemas.openxmlformats.org/officeDocument/2006/relationships/oleObject" Target="../embeddings/oleObject142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9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1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47.bin"/><Relationship Id="rId5" Type="http://schemas.openxmlformats.org/officeDocument/2006/relationships/oleObject" Target="../embeddings/oleObject146.bin"/><Relationship Id="rId10" Type="http://schemas.openxmlformats.org/officeDocument/2006/relationships/oleObject" Target="../embeddings/oleObject151.bin"/><Relationship Id="rId4" Type="http://schemas.openxmlformats.org/officeDocument/2006/relationships/oleObject" Target="../embeddings/oleObject145.bin"/><Relationship Id="rId9" Type="http://schemas.openxmlformats.org/officeDocument/2006/relationships/oleObject" Target="../embeddings/oleObject15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6.bin"/><Relationship Id="rId13" Type="http://schemas.openxmlformats.org/officeDocument/2006/relationships/oleObject" Target="../embeddings/oleObject161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155.bin"/><Relationship Id="rId12" Type="http://schemas.openxmlformats.org/officeDocument/2006/relationships/oleObject" Target="../embeddings/oleObject1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54.bin"/><Relationship Id="rId11" Type="http://schemas.openxmlformats.org/officeDocument/2006/relationships/oleObject" Target="../embeddings/oleObject159.bin"/><Relationship Id="rId5" Type="http://schemas.openxmlformats.org/officeDocument/2006/relationships/oleObject" Target="../embeddings/oleObject153.bin"/><Relationship Id="rId15" Type="http://schemas.openxmlformats.org/officeDocument/2006/relationships/oleObject" Target="../embeddings/oleObject163.bin"/><Relationship Id="rId10" Type="http://schemas.openxmlformats.org/officeDocument/2006/relationships/oleObject" Target="../embeddings/oleObject158.bin"/><Relationship Id="rId4" Type="http://schemas.openxmlformats.org/officeDocument/2006/relationships/oleObject" Target="../embeddings/oleObject152.bin"/><Relationship Id="rId9" Type="http://schemas.openxmlformats.org/officeDocument/2006/relationships/oleObject" Target="../embeddings/oleObject157.bin"/><Relationship Id="rId14" Type="http://schemas.openxmlformats.org/officeDocument/2006/relationships/oleObject" Target="../embeddings/oleObject16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8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1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166.bin"/><Relationship Id="rId11" Type="http://schemas.openxmlformats.org/officeDocument/2006/relationships/oleObject" Target="../embeddings/oleObject171.bin"/><Relationship Id="rId5" Type="http://schemas.openxmlformats.org/officeDocument/2006/relationships/oleObject" Target="../embeddings/oleObject165.bin"/><Relationship Id="rId10" Type="http://schemas.openxmlformats.org/officeDocument/2006/relationships/oleObject" Target="../embeddings/oleObject170.bin"/><Relationship Id="rId4" Type="http://schemas.openxmlformats.org/officeDocument/2006/relationships/oleObject" Target="../embeddings/oleObject164.bin"/><Relationship Id="rId9" Type="http://schemas.openxmlformats.org/officeDocument/2006/relationships/oleObject" Target="../embeddings/oleObject169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6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1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174.bin"/><Relationship Id="rId5" Type="http://schemas.openxmlformats.org/officeDocument/2006/relationships/oleObject" Target="../embeddings/oleObject173.bin"/><Relationship Id="rId10" Type="http://schemas.openxmlformats.org/officeDocument/2006/relationships/oleObject" Target="../embeddings/oleObject178.bin"/><Relationship Id="rId4" Type="http://schemas.openxmlformats.org/officeDocument/2006/relationships/oleObject" Target="../embeddings/oleObject172.bin"/><Relationship Id="rId9" Type="http://schemas.openxmlformats.org/officeDocument/2006/relationships/oleObject" Target="../embeddings/oleObject177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3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1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81.bin"/><Relationship Id="rId11" Type="http://schemas.openxmlformats.org/officeDocument/2006/relationships/oleObject" Target="../embeddings/oleObject186.bin"/><Relationship Id="rId5" Type="http://schemas.openxmlformats.org/officeDocument/2006/relationships/oleObject" Target="../embeddings/oleObject180.bin"/><Relationship Id="rId10" Type="http://schemas.openxmlformats.org/officeDocument/2006/relationships/oleObject" Target="../embeddings/oleObject185.bin"/><Relationship Id="rId4" Type="http://schemas.openxmlformats.org/officeDocument/2006/relationships/oleObject" Target="../embeddings/oleObject179.bin"/><Relationship Id="rId9" Type="http://schemas.openxmlformats.org/officeDocument/2006/relationships/oleObject" Target="../embeddings/oleObject18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oleObject" Target="../embeddings/oleObject1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189.bin"/><Relationship Id="rId5" Type="http://schemas.openxmlformats.org/officeDocument/2006/relationships/oleObject" Target="../embeddings/oleObject188.bin"/><Relationship Id="rId4" Type="http://schemas.openxmlformats.org/officeDocument/2006/relationships/oleObject" Target="../embeddings/oleObject18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5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1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193.bin"/><Relationship Id="rId5" Type="http://schemas.openxmlformats.org/officeDocument/2006/relationships/oleObject" Target="../embeddings/oleObject192.bin"/><Relationship Id="rId4" Type="http://schemas.openxmlformats.org/officeDocument/2006/relationships/oleObject" Target="../embeddings/oleObject19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196.bin"/><Relationship Id="rId5" Type="http://schemas.openxmlformats.org/officeDocument/2006/relationships/image" Target="../media/image147.png"/><Relationship Id="rId4" Type="http://schemas.openxmlformats.org/officeDocument/2006/relationships/image" Target="../media/image146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gif"/><Relationship Id="rId3" Type="http://schemas.openxmlformats.org/officeDocument/2006/relationships/image" Target="../media/image151.gif"/><Relationship Id="rId7" Type="http://schemas.openxmlformats.org/officeDocument/2006/relationships/image" Target="../media/image155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gif"/><Relationship Id="rId5" Type="http://schemas.openxmlformats.org/officeDocument/2006/relationships/image" Target="../media/image153.gif"/><Relationship Id="rId4" Type="http://schemas.openxmlformats.org/officeDocument/2006/relationships/image" Target="../media/image152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gif"/><Relationship Id="rId3" Type="http://schemas.openxmlformats.org/officeDocument/2006/relationships/image" Target="../media/image157.gif"/><Relationship Id="rId7" Type="http://schemas.openxmlformats.org/officeDocument/2006/relationships/image" Target="../media/image16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gif"/><Relationship Id="rId5" Type="http://schemas.openxmlformats.org/officeDocument/2006/relationships/image" Target="../media/image159.gif"/><Relationship Id="rId4" Type="http://schemas.openxmlformats.org/officeDocument/2006/relationships/image" Target="../media/image158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1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20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199.bin"/><Relationship Id="rId5" Type="http://schemas.openxmlformats.org/officeDocument/2006/relationships/oleObject" Target="../embeddings/oleObject198.bin"/><Relationship Id="rId4" Type="http://schemas.openxmlformats.org/officeDocument/2006/relationships/oleObject" Target="../embeddings/oleObject19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204.bin"/><Relationship Id="rId5" Type="http://schemas.openxmlformats.org/officeDocument/2006/relationships/oleObject" Target="../embeddings/oleObject203.bin"/><Relationship Id="rId4" Type="http://schemas.openxmlformats.org/officeDocument/2006/relationships/oleObject" Target="../embeddings/oleObject20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8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20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206.bin"/><Relationship Id="rId5" Type="http://schemas.openxmlformats.org/officeDocument/2006/relationships/oleObject" Target="../embeddings/oleObject205.bin"/><Relationship Id="rId4" Type="http://schemas.openxmlformats.org/officeDocument/2006/relationships/image" Target="../media/image1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microsoft.com/office/2007/relationships/media" Target="../media/media1.as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ames_Clerk_Maxwel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en.wikipedia.org/wiki/Heinrich_Hertz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ocuments%20and%20Settings\Administrator\Desktop\Elmag%201\Elmag%20AFB\waave%20propagation\Hertz%20experiments%20with%20electromagnetic%20waves%20-%20YouTube.asf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jpe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Microsoft_Office_Word_97_-_2003_Document1.doc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PICTURES\Wall_paper\leaf\emsAnatomy_mainContent_EMwa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057400"/>
            <a:ext cx="2057400" cy="1374217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1295400" y="4564559"/>
            <a:ext cx="5029200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1. </a:t>
            </a:r>
            <a:r>
              <a:rPr lang="id-ID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PERAMBATAN</a:t>
            </a:r>
            <a:r>
              <a:rPr lang="en-US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GELOMBANG ELEKTROMAGNET (GELOMBANG DATAR)</a:t>
            </a:r>
            <a:endParaRPr lang="id-ID" sz="20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228600"/>
            <a:ext cx="88392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:\PICTURES\Wall_paper\leaf\TElkom Universi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79662"/>
            <a:ext cx="4319954" cy="1447407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 rot="1734916">
            <a:off x="1111392" y="2246226"/>
            <a:ext cx="1218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DTG2H2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35" name="Picture 11" descr="D:\PICTURES\design\PREMIUM\BORPR255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457200" y="3581400"/>
            <a:ext cx="2344138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7024"/>
            <a:ext cx="7754645" cy="64117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dobe Heiti Std R" pitchFamily="34" charset="-128"/>
                <a:cs typeface="Arial" pitchFamily="34" charset="0"/>
              </a:rPr>
              <a:t>PENDAHULUAN</a:t>
            </a:r>
            <a:endParaRPr lang="en-US" sz="3200" dirty="0">
              <a:solidFill>
                <a:schemeClr val="bg1"/>
              </a:solidFill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" y="990600"/>
            <a:ext cx="8305800" cy="400110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2000" b="1" dirty="0" smtClean="0"/>
              <a:t>Cahaya adalah salah satu contoh gelombang elektromagnetik</a:t>
            </a:r>
            <a:endParaRPr lang="en-US" sz="2000" b="1" dirty="0">
              <a:solidFill>
                <a:srgbClr val="0B02B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90233177"/>
              </p:ext>
            </p:extLst>
          </p:nvPr>
        </p:nvGraphicFramePr>
        <p:xfrm>
          <a:off x="381000" y="1600200"/>
          <a:ext cx="1535113" cy="676275"/>
        </p:xfrm>
        <a:graphic>
          <a:graphicData uri="http://schemas.openxmlformats.org/presentationml/2006/ole">
            <p:oleObj spid="_x0000_s222308" name="Equation" r:id="rId4" imgW="1002960" imgH="444240" progId="Equation.3">
              <p:embed/>
            </p:oleObj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53063021"/>
              </p:ext>
            </p:extLst>
          </p:nvPr>
        </p:nvGraphicFramePr>
        <p:xfrm>
          <a:off x="381000" y="2438400"/>
          <a:ext cx="1449387" cy="647700"/>
        </p:xfrm>
        <a:graphic>
          <a:graphicData uri="http://schemas.openxmlformats.org/presentationml/2006/ole">
            <p:oleObj spid="_x0000_s222309" name="Equation" r:id="rId5" imgW="990360" imgH="444240" progId="Equation.3">
              <p:embed/>
            </p:oleObj>
          </a:graphicData>
        </a:graphic>
      </p:graphicFrame>
      <p:sp>
        <p:nvSpPr>
          <p:cNvPr id="18" name="Right Arrow 17"/>
          <p:cNvSpPr/>
          <p:nvPr/>
        </p:nvSpPr>
        <p:spPr>
          <a:xfrm>
            <a:off x="2057400" y="1828800"/>
            <a:ext cx="533400" cy="152400"/>
          </a:xfrm>
          <a:prstGeom prst="rightArrow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ight Arrow 18"/>
          <p:cNvSpPr/>
          <p:nvPr/>
        </p:nvSpPr>
        <p:spPr>
          <a:xfrm>
            <a:off x="2057400" y="2667000"/>
            <a:ext cx="533400" cy="152400"/>
          </a:xfrm>
          <a:prstGeom prst="rightArrow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74872704"/>
              </p:ext>
            </p:extLst>
          </p:nvPr>
        </p:nvGraphicFramePr>
        <p:xfrm>
          <a:off x="2720975" y="1566863"/>
          <a:ext cx="1749425" cy="676275"/>
        </p:xfrm>
        <a:graphic>
          <a:graphicData uri="http://schemas.openxmlformats.org/presentationml/2006/ole">
            <p:oleObj spid="_x0000_s222310" name="Equation" r:id="rId6" imgW="1143000" imgH="444240" progId="Equation.3">
              <p:embed/>
            </p:oleObj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4679259"/>
              </p:ext>
            </p:extLst>
          </p:nvPr>
        </p:nvGraphicFramePr>
        <p:xfrm>
          <a:off x="2717800" y="2495550"/>
          <a:ext cx="1654175" cy="647700"/>
        </p:xfrm>
        <a:graphic>
          <a:graphicData uri="http://schemas.openxmlformats.org/presentationml/2006/ole">
            <p:oleObj spid="_x0000_s222311" name="Equation" r:id="rId7" imgW="1130040" imgH="444240" progId="Equation.3">
              <p:embed/>
            </p:oleObj>
          </a:graphicData>
        </a:graphic>
      </p:graphicFrame>
      <p:sp>
        <p:nvSpPr>
          <p:cNvPr id="23" name="Curved Left Arrow 22"/>
          <p:cNvSpPr/>
          <p:nvPr/>
        </p:nvSpPr>
        <p:spPr>
          <a:xfrm flipV="1">
            <a:off x="4495800" y="1828800"/>
            <a:ext cx="304800" cy="1078397"/>
          </a:xfrm>
          <a:prstGeom prst="curvedLeftArrow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4931959" y="2239018"/>
            <a:ext cx="15439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1400" b="1" dirty="0" smtClean="0"/>
              <a:t>disubstitusikan</a:t>
            </a:r>
            <a:endParaRPr lang="en-US" sz="1400" b="1" dirty="0">
              <a:solidFill>
                <a:srgbClr val="0B02BE"/>
              </a:solidFill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64068185"/>
              </p:ext>
            </p:extLst>
          </p:nvPr>
        </p:nvGraphicFramePr>
        <p:xfrm>
          <a:off x="5172075" y="2686050"/>
          <a:ext cx="1770063" cy="638175"/>
        </p:xfrm>
        <a:graphic>
          <a:graphicData uri="http://schemas.openxmlformats.org/presentationml/2006/ole">
            <p:oleObj spid="_x0000_s222312" name="Equation" r:id="rId8" imgW="1155600" imgH="419040" progId="Equation.3">
              <p:embed/>
            </p:oleObj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27561164"/>
              </p:ext>
            </p:extLst>
          </p:nvPr>
        </p:nvGraphicFramePr>
        <p:xfrm>
          <a:off x="5181600" y="3486150"/>
          <a:ext cx="1322387" cy="1238250"/>
        </p:xfrm>
        <a:graphic>
          <a:graphicData uri="http://schemas.openxmlformats.org/presentationml/2006/ole">
            <p:oleObj spid="_x0000_s222313" name="Equation" r:id="rId9" imgW="863280" imgH="812520" progId="Equation.3">
              <p:embed/>
            </p:oleObj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90415166"/>
              </p:ext>
            </p:extLst>
          </p:nvPr>
        </p:nvGraphicFramePr>
        <p:xfrm>
          <a:off x="7299325" y="3767138"/>
          <a:ext cx="1146175" cy="695325"/>
        </p:xfrm>
        <a:graphic>
          <a:graphicData uri="http://schemas.openxmlformats.org/presentationml/2006/ole">
            <p:oleObj spid="_x0000_s222314" name="Equation" r:id="rId10" imgW="749160" imgH="457200" progId="Equation.3">
              <p:embed/>
            </p:oleObj>
          </a:graphicData>
        </a:graphic>
      </p:graphicFrame>
      <p:sp>
        <p:nvSpPr>
          <p:cNvPr id="28" name="Right Arrow 27"/>
          <p:cNvSpPr/>
          <p:nvPr/>
        </p:nvSpPr>
        <p:spPr>
          <a:xfrm>
            <a:off x="6553200" y="4038600"/>
            <a:ext cx="533400" cy="152400"/>
          </a:xfrm>
          <a:prstGeom prst="rightArrow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56103659"/>
              </p:ext>
            </p:extLst>
          </p:nvPr>
        </p:nvGraphicFramePr>
        <p:xfrm>
          <a:off x="7254875" y="4495800"/>
          <a:ext cx="1203325" cy="733425"/>
        </p:xfrm>
        <a:graphic>
          <a:graphicData uri="http://schemas.openxmlformats.org/presentationml/2006/ole">
            <p:oleObj spid="_x0000_s222315" name="Equation" r:id="rId11" imgW="787320" imgH="482400" progId="Equation.3">
              <p:embed/>
            </p:oleObj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42477439"/>
              </p:ext>
            </p:extLst>
          </p:nvPr>
        </p:nvGraphicFramePr>
        <p:xfrm>
          <a:off x="6651625" y="5257800"/>
          <a:ext cx="1958975" cy="733425"/>
        </p:xfrm>
        <a:graphic>
          <a:graphicData uri="http://schemas.openxmlformats.org/presentationml/2006/ole">
            <p:oleObj spid="_x0000_s222316" name="Equation" r:id="rId12" imgW="1282680" imgH="482400" progId="Equation.3">
              <p:embed/>
            </p:oleObj>
          </a:graphicData>
        </a:graphic>
      </p:graphicFrame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4800031" y="6019800"/>
            <a:ext cx="2134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b="1" dirty="0" smtClean="0"/>
              <a:t>Kecepatan Cahaya Di Vacuum</a:t>
            </a:r>
            <a:endParaRPr lang="en-US" b="1" dirty="0">
              <a:solidFill>
                <a:srgbClr val="0B02BE"/>
              </a:solidFill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08734398"/>
              </p:ext>
            </p:extLst>
          </p:nvPr>
        </p:nvGraphicFramePr>
        <p:xfrm>
          <a:off x="6781800" y="6096000"/>
          <a:ext cx="1862137" cy="366713"/>
        </p:xfrm>
        <a:graphic>
          <a:graphicData uri="http://schemas.openxmlformats.org/presentationml/2006/ole">
            <p:oleObj spid="_x0000_s222317" name="Equation" r:id="rId13" imgW="1218960" imgH="2412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169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7024"/>
            <a:ext cx="7754645" cy="64117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lang="en-US" sz="3200" dirty="0">
              <a:solidFill>
                <a:schemeClr val="bg1"/>
              </a:solidFill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8763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en-US" b="1" dirty="0" err="1"/>
              <a:t>Persamaan</a:t>
            </a:r>
            <a:r>
              <a:rPr lang="en-US" b="1" dirty="0"/>
              <a:t> </a:t>
            </a:r>
            <a:r>
              <a:rPr lang="en-US" b="1" dirty="0" err="1"/>
              <a:t>gelombang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diturunkan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persamaan</a:t>
            </a:r>
            <a:r>
              <a:rPr lang="en-US" dirty="0"/>
              <a:t>  Maxwell, </a:t>
            </a:r>
            <a:r>
              <a:rPr lang="en-US" dirty="0" err="1"/>
              <a:t>dengan</a:t>
            </a:r>
            <a:r>
              <a:rPr lang="en-US" dirty="0"/>
              <a:t> parameter yang </a:t>
            </a:r>
            <a:r>
              <a:rPr lang="en-US" dirty="0" err="1"/>
              <a:t>berpengaruh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persamaan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b="1" dirty="0" err="1"/>
              <a:t>karakteristik</a:t>
            </a:r>
            <a:r>
              <a:rPr lang="en-US" b="1" dirty="0"/>
              <a:t> medium </a:t>
            </a:r>
            <a:r>
              <a:rPr lang="en-US" b="1" dirty="0" err="1"/>
              <a:t>perambatan</a:t>
            </a:r>
            <a:r>
              <a:rPr lang="en-US" b="1" dirty="0"/>
              <a:t>. </a:t>
            </a:r>
          </a:p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penurunan</a:t>
            </a:r>
            <a:r>
              <a:rPr lang="en-US" dirty="0"/>
              <a:t> </a:t>
            </a:r>
            <a:r>
              <a:rPr lang="en-US" dirty="0" err="1"/>
              <a:t>persamaan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, </a:t>
            </a:r>
            <a:r>
              <a:rPr lang="en-US" dirty="0" err="1"/>
              <a:t>terlebih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menurunkan</a:t>
            </a:r>
            <a:r>
              <a:rPr lang="en-US" dirty="0"/>
              <a:t> </a:t>
            </a:r>
            <a:r>
              <a:rPr lang="en-US" dirty="0" err="1"/>
              <a:t>persamaan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b="1" dirty="0" err="1"/>
              <a:t>kasus</a:t>
            </a:r>
            <a:r>
              <a:rPr lang="en-US" b="1" dirty="0"/>
              <a:t> yang paling </a:t>
            </a:r>
            <a:r>
              <a:rPr lang="en-US" b="1" dirty="0" err="1"/>
              <a:t>umum</a:t>
            </a:r>
            <a:r>
              <a:rPr lang="en-US" dirty="0"/>
              <a:t>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medium </a:t>
            </a:r>
            <a:r>
              <a:rPr lang="en-US" dirty="0" err="1"/>
              <a:t>perambatan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</a:t>
            </a:r>
            <a:r>
              <a:rPr lang="en-US" b="1" dirty="0" err="1"/>
              <a:t>dielektrik</a:t>
            </a:r>
            <a:r>
              <a:rPr lang="en-US" b="1" dirty="0"/>
              <a:t> </a:t>
            </a:r>
            <a:r>
              <a:rPr lang="en-US" b="1" dirty="0" err="1" smtClean="0"/>
              <a:t>merugi</a:t>
            </a:r>
            <a:r>
              <a:rPr lang="id-ID" b="1" dirty="0" smtClean="0"/>
              <a:t>/Lossy Dielektrik</a:t>
            </a:r>
            <a:r>
              <a:rPr lang="en-US" dirty="0" smtClean="0"/>
              <a:t>. </a:t>
            </a:r>
            <a:r>
              <a:rPr lang="en-US" dirty="0" err="1"/>
              <a:t>Selanjutnya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medium </a:t>
            </a:r>
            <a:r>
              <a:rPr lang="en-US" dirty="0" err="1"/>
              <a:t>perambatan</a:t>
            </a:r>
            <a:r>
              <a:rPr lang="en-US" dirty="0"/>
              <a:t> yang lain , </a:t>
            </a:r>
            <a:r>
              <a:rPr lang="en-US" dirty="0" err="1"/>
              <a:t>yaitu</a:t>
            </a:r>
            <a:r>
              <a:rPr lang="en-US" dirty="0"/>
              <a:t> : </a:t>
            </a:r>
            <a:r>
              <a:rPr lang="en-US" b="1" dirty="0" err="1"/>
              <a:t>udara</a:t>
            </a:r>
            <a:r>
              <a:rPr lang="en-US" b="1" dirty="0"/>
              <a:t> </a:t>
            </a:r>
            <a:r>
              <a:rPr lang="en-US" b="1" dirty="0" err="1"/>
              <a:t>vakum</a:t>
            </a:r>
            <a:r>
              <a:rPr lang="en-US" dirty="0"/>
              <a:t>, </a:t>
            </a:r>
            <a:r>
              <a:rPr lang="en-US" b="1" dirty="0" err="1"/>
              <a:t>dieletrik</a:t>
            </a:r>
            <a:r>
              <a:rPr lang="en-US" b="1" dirty="0"/>
              <a:t> </a:t>
            </a:r>
            <a:r>
              <a:rPr lang="en-US" b="1" dirty="0" err="1"/>
              <a:t>tak</a:t>
            </a:r>
            <a:r>
              <a:rPr lang="en-US" b="1" dirty="0"/>
              <a:t> </a:t>
            </a:r>
            <a:r>
              <a:rPr lang="en-US" b="1" dirty="0" err="1"/>
              <a:t>merugi</a:t>
            </a:r>
            <a:r>
              <a:rPr lang="en-US" b="1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b="1" dirty="0" err="1" smtClean="0"/>
              <a:t>konduktor</a:t>
            </a:r>
            <a:r>
              <a:rPr lang="id-ID" b="1" dirty="0" smtClean="0"/>
              <a:t> sempurna</a:t>
            </a:r>
            <a:r>
              <a:rPr lang="en-US" b="1" dirty="0" smtClean="0"/>
              <a:t> </a:t>
            </a:r>
            <a:r>
              <a:rPr lang="en-US" dirty="0" err="1"/>
              <a:t>dipandang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memasukkan</a:t>
            </a:r>
            <a:r>
              <a:rPr lang="en-US" dirty="0"/>
              <a:t> </a:t>
            </a:r>
            <a:r>
              <a:rPr lang="en-US" dirty="0" err="1"/>
              <a:t>nilai-nilai</a:t>
            </a:r>
            <a:r>
              <a:rPr lang="en-US" dirty="0"/>
              <a:t> </a:t>
            </a:r>
            <a:r>
              <a:rPr lang="en-US" dirty="0" err="1"/>
              <a:t>karakteristik</a:t>
            </a:r>
            <a:r>
              <a:rPr lang="en-US" dirty="0"/>
              <a:t> medium yang </a:t>
            </a:r>
            <a:r>
              <a:rPr lang="en-US" dirty="0" err="1"/>
              <a:t>bersangkutan</a:t>
            </a:r>
            <a:r>
              <a:rPr lang="en-US" dirty="0"/>
              <a:t> </a:t>
            </a: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73316350"/>
              </p:ext>
            </p:extLst>
          </p:nvPr>
        </p:nvGraphicFramePr>
        <p:xfrm>
          <a:off x="228600" y="3657600"/>
          <a:ext cx="712787" cy="1425574"/>
        </p:xfrm>
        <a:graphic>
          <a:graphicData uri="http://schemas.openxmlformats.org/presentationml/2006/ole">
            <p:oleObj spid="_x0000_s162241" name="Equation" r:id="rId4" imgW="444307" imgH="888614" progId="Equation.3">
              <p:embed/>
            </p:oleObj>
          </a:graphicData>
        </a:graphic>
      </p:graphicFrame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127125" y="3783534"/>
            <a:ext cx="1158875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dirty="0" err="1"/>
              <a:t>Sehingga</a:t>
            </a:r>
            <a:r>
              <a:rPr lang="en-US" sz="1400" dirty="0"/>
              <a:t> </a:t>
            </a:r>
            <a:r>
              <a:rPr lang="en-US" sz="1400" dirty="0" err="1"/>
              <a:t>persamaan</a:t>
            </a:r>
            <a:r>
              <a:rPr lang="en-US" sz="1400" dirty="0"/>
              <a:t> Maxwell (</a:t>
            </a:r>
            <a:r>
              <a:rPr lang="en-US" sz="1400" dirty="0" err="1"/>
              <a:t>bentuk</a:t>
            </a:r>
            <a:r>
              <a:rPr lang="en-US" sz="1400" dirty="0"/>
              <a:t> </a:t>
            </a:r>
            <a:r>
              <a:rPr lang="en-US" sz="1400" dirty="0" err="1"/>
              <a:t>fasor</a:t>
            </a:r>
            <a:r>
              <a:rPr lang="en-US" sz="1400" dirty="0"/>
              <a:t>) yang </a:t>
            </a:r>
            <a:r>
              <a:rPr lang="en-US" sz="1400" dirty="0" err="1" smtClean="0"/>
              <a:t>berlaku</a:t>
            </a:r>
            <a:r>
              <a:rPr lang="id-ID" sz="1400" dirty="0" smtClean="0"/>
              <a:t> :</a:t>
            </a:r>
            <a:endParaRPr lang="en-US" sz="1400" dirty="0"/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08171089"/>
              </p:ext>
            </p:extLst>
          </p:nvPr>
        </p:nvGraphicFramePr>
        <p:xfrm>
          <a:off x="250825" y="5135844"/>
          <a:ext cx="1774825" cy="412806"/>
        </p:xfrm>
        <a:graphic>
          <a:graphicData uri="http://schemas.openxmlformats.org/presentationml/2006/ole">
            <p:oleObj spid="_x0000_s162242" name="Equation" r:id="rId5" imgW="1091726" imgH="253890" progId="Equation.3">
              <p:embed/>
            </p:oleObj>
          </a:graphicData>
        </a:graphic>
      </p:graphicFrame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09782694"/>
              </p:ext>
            </p:extLst>
          </p:nvPr>
        </p:nvGraphicFramePr>
        <p:xfrm>
          <a:off x="228600" y="5555181"/>
          <a:ext cx="2003425" cy="389146"/>
        </p:xfrm>
        <a:graphic>
          <a:graphicData uri="http://schemas.openxmlformats.org/presentationml/2006/ole">
            <p:oleObj spid="_x0000_s162243" name="Equation" r:id="rId6" imgW="1307532" imgH="253890" progId="Equation.3">
              <p:embed/>
            </p:oleObj>
          </a:graphicData>
        </a:graphic>
      </p:graphicFrame>
      <p:graphicFrame>
        <p:nvGraphicFramePr>
          <p:cNvPr id="1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31490234"/>
              </p:ext>
            </p:extLst>
          </p:nvPr>
        </p:nvGraphicFramePr>
        <p:xfrm>
          <a:off x="212725" y="5935663"/>
          <a:ext cx="1068388" cy="388937"/>
        </p:xfrm>
        <a:graphic>
          <a:graphicData uri="http://schemas.openxmlformats.org/presentationml/2006/ole">
            <p:oleObj spid="_x0000_s162244" name="Equation" r:id="rId7" imgW="698400" imgH="253800" progId="Equation.3">
              <p:embed/>
            </p:oleObj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34195454"/>
              </p:ext>
            </p:extLst>
          </p:nvPr>
        </p:nvGraphicFramePr>
        <p:xfrm>
          <a:off x="173038" y="6316663"/>
          <a:ext cx="1168400" cy="388937"/>
        </p:xfrm>
        <a:graphic>
          <a:graphicData uri="http://schemas.openxmlformats.org/presentationml/2006/ole">
            <p:oleObj spid="_x0000_s162245" name="Equation" r:id="rId8" imgW="761760" imgH="253800" progId="Equation.3">
              <p:embed/>
            </p:oleObj>
          </a:graphicData>
        </a:graphic>
      </p:graphicFrame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52400" y="3254801"/>
            <a:ext cx="2133600" cy="307777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1400" b="1" dirty="0" smtClean="0"/>
              <a:t>Kondisi Lossy dielectric</a:t>
            </a:r>
            <a:endParaRPr lang="en-US" sz="1400" b="1" dirty="0">
              <a:solidFill>
                <a:srgbClr val="0B02BE"/>
              </a:solidFill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286000" y="3246840"/>
            <a:ext cx="1981200" cy="315738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1400" b="1" dirty="0" smtClean="0"/>
              <a:t>Kondisi Ruang Hampa</a:t>
            </a:r>
            <a:endParaRPr lang="en-US" sz="1400" b="1" dirty="0">
              <a:solidFill>
                <a:srgbClr val="0B02BE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283691" y="3237950"/>
            <a:ext cx="2421909" cy="307777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1400" b="1" dirty="0" smtClean="0"/>
              <a:t>Kondisi Dielektrik Sempurna</a:t>
            </a:r>
            <a:endParaRPr lang="en-US" sz="1400" b="1" dirty="0">
              <a:solidFill>
                <a:srgbClr val="0B02BE"/>
              </a:solidFill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81803317"/>
              </p:ext>
            </p:extLst>
          </p:nvPr>
        </p:nvGraphicFramePr>
        <p:xfrm>
          <a:off x="2362200" y="5165680"/>
          <a:ext cx="1752600" cy="385236"/>
        </p:xfrm>
        <a:graphic>
          <a:graphicData uri="http://schemas.openxmlformats.org/presentationml/2006/ole">
            <p:oleObj spid="_x0000_s162246" name="Equation" r:id="rId9" imgW="1155700" imgH="254000" progId="Equation.3">
              <p:embed/>
            </p:oleObj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6816973"/>
              </p:ext>
            </p:extLst>
          </p:nvPr>
        </p:nvGraphicFramePr>
        <p:xfrm>
          <a:off x="2362200" y="5516406"/>
          <a:ext cx="1520339" cy="375716"/>
        </p:xfrm>
        <a:graphic>
          <a:graphicData uri="http://schemas.openxmlformats.org/presentationml/2006/ole">
            <p:oleObj spid="_x0000_s162247" name="Equation" r:id="rId10" imgW="1028254" imgH="253890" progId="Equation.3">
              <p:embed/>
            </p:oleObj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57714163"/>
              </p:ext>
            </p:extLst>
          </p:nvPr>
        </p:nvGraphicFramePr>
        <p:xfrm>
          <a:off x="2343150" y="5922963"/>
          <a:ext cx="1085850" cy="355600"/>
        </p:xfrm>
        <a:graphic>
          <a:graphicData uri="http://schemas.openxmlformats.org/presentationml/2006/ole">
            <p:oleObj spid="_x0000_s162248" name="Equation" r:id="rId11" imgW="774360" imgH="253800" progId="Equation.3">
              <p:embed/>
            </p:oleObj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26747053"/>
              </p:ext>
            </p:extLst>
          </p:nvPr>
        </p:nvGraphicFramePr>
        <p:xfrm>
          <a:off x="2338387" y="6278563"/>
          <a:ext cx="1243013" cy="381000"/>
        </p:xfrm>
        <a:graphic>
          <a:graphicData uri="http://schemas.openxmlformats.org/presentationml/2006/ole">
            <p:oleObj spid="_x0000_s162249" name="Equation" r:id="rId12" imgW="825480" imgH="253800" progId="Equation.3">
              <p:embed/>
            </p:oleObj>
          </a:graphicData>
        </a:graphic>
      </p:graphicFrame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355375" y="3657600"/>
            <a:ext cx="829150" cy="1408088"/>
          </a:xfrm>
          <a:prstGeom prst="rect">
            <a:avLst/>
          </a:prstGeom>
          <a:solidFill>
            <a:srgbClr val="FFFF00">
              <a:alpha val="24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58640762"/>
              </p:ext>
            </p:extLst>
          </p:nvPr>
        </p:nvGraphicFramePr>
        <p:xfrm>
          <a:off x="2438400" y="4305935"/>
          <a:ext cx="731815" cy="723265"/>
        </p:xfrm>
        <a:graphic>
          <a:graphicData uri="http://schemas.openxmlformats.org/presentationml/2006/ole">
            <p:oleObj spid="_x0000_s162250" name="Equation" r:id="rId13" imgW="444240" imgH="457200" progId="Equation.3">
              <p:embed/>
            </p:oleObj>
          </a:graphicData>
        </a:graphic>
      </p:graphicFrame>
      <p:graphicFrame>
        <p:nvGraphicFramePr>
          <p:cNvPr id="2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75219149"/>
              </p:ext>
            </p:extLst>
          </p:nvPr>
        </p:nvGraphicFramePr>
        <p:xfrm>
          <a:off x="2438400" y="3657599"/>
          <a:ext cx="613020" cy="689165"/>
        </p:xfrm>
        <a:graphic>
          <a:graphicData uri="http://schemas.openxmlformats.org/presentationml/2006/ole">
            <p:oleObj spid="_x0000_s162251" name="Equation" r:id="rId14" imgW="368140" imgH="431613" progId="Equation.3">
              <p:embed/>
            </p:oleObj>
          </a:graphicData>
        </a:graphic>
      </p:graphicFrame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4343400" y="3657599"/>
            <a:ext cx="685800" cy="1400129"/>
          </a:xfrm>
          <a:prstGeom prst="rect">
            <a:avLst/>
          </a:prstGeom>
          <a:solidFill>
            <a:srgbClr val="FFFF00">
              <a:alpha val="33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04441988"/>
              </p:ext>
            </p:extLst>
          </p:nvPr>
        </p:nvGraphicFramePr>
        <p:xfrm>
          <a:off x="6895093" y="4325199"/>
          <a:ext cx="533400" cy="623285"/>
        </p:xfrm>
        <a:graphic>
          <a:graphicData uri="http://schemas.openxmlformats.org/presentationml/2006/ole">
            <p:oleObj spid="_x0000_s162252" name="Equation" r:id="rId15" imgW="393529" imgH="457002" progId="Equation.3">
              <p:embed/>
            </p:oleObj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09897189"/>
              </p:ext>
            </p:extLst>
          </p:nvPr>
        </p:nvGraphicFramePr>
        <p:xfrm>
          <a:off x="6866660" y="3693896"/>
          <a:ext cx="488783" cy="558266"/>
        </p:xfrm>
        <a:graphic>
          <a:graphicData uri="http://schemas.openxmlformats.org/presentationml/2006/ole">
            <p:oleObj spid="_x0000_s162253" name="Equation" r:id="rId16" imgW="355292" imgH="406048" progId="Equation.3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>
          <a:xfrm>
            <a:off x="152400" y="3233192"/>
            <a:ext cx="2133600" cy="34724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3184525" y="3654969"/>
            <a:ext cx="1158875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dirty="0" err="1"/>
              <a:t>Sehingga</a:t>
            </a:r>
            <a:r>
              <a:rPr lang="en-US" sz="1400" dirty="0"/>
              <a:t> </a:t>
            </a:r>
            <a:r>
              <a:rPr lang="en-US" sz="1400" dirty="0" err="1"/>
              <a:t>persamaan</a:t>
            </a:r>
            <a:r>
              <a:rPr lang="en-US" sz="1400" dirty="0"/>
              <a:t> Maxwell (</a:t>
            </a:r>
            <a:r>
              <a:rPr lang="en-US" sz="1400" dirty="0" err="1"/>
              <a:t>bentuk</a:t>
            </a:r>
            <a:r>
              <a:rPr lang="en-US" sz="1400" dirty="0"/>
              <a:t> </a:t>
            </a:r>
            <a:r>
              <a:rPr lang="en-US" sz="1400" dirty="0" err="1"/>
              <a:t>fasor</a:t>
            </a:r>
            <a:r>
              <a:rPr lang="en-US" sz="1400" dirty="0"/>
              <a:t>) yang </a:t>
            </a:r>
            <a:r>
              <a:rPr lang="en-US" sz="1400" dirty="0" err="1" smtClean="0"/>
              <a:t>berlaku</a:t>
            </a:r>
            <a:r>
              <a:rPr lang="id-ID" sz="1400" dirty="0" smtClean="0"/>
              <a:t> :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2286000" y="3227696"/>
            <a:ext cx="1981200" cy="34724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5165725" y="3657599"/>
            <a:ext cx="1158875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dirty="0" err="1"/>
              <a:t>Sehingga</a:t>
            </a:r>
            <a:r>
              <a:rPr lang="en-US" sz="1400" dirty="0"/>
              <a:t> </a:t>
            </a:r>
            <a:r>
              <a:rPr lang="en-US" sz="1400" dirty="0" err="1"/>
              <a:t>persamaan</a:t>
            </a:r>
            <a:r>
              <a:rPr lang="en-US" sz="1400" dirty="0"/>
              <a:t> Maxwell (</a:t>
            </a:r>
            <a:r>
              <a:rPr lang="en-US" sz="1400" dirty="0" err="1"/>
              <a:t>bentuk</a:t>
            </a:r>
            <a:r>
              <a:rPr lang="en-US" sz="1400" dirty="0"/>
              <a:t> </a:t>
            </a:r>
            <a:r>
              <a:rPr lang="en-US" sz="1400" dirty="0" err="1"/>
              <a:t>fasor</a:t>
            </a:r>
            <a:r>
              <a:rPr lang="en-US" sz="1400" dirty="0"/>
              <a:t>) yang </a:t>
            </a:r>
            <a:r>
              <a:rPr lang="en-US" sz="1400" dirty="0" err="1" smtClean="0"/>
              <a:t>berlaku</a:t>
            </a:r>
            <a:r>
              <a:rPr lang="id-ID" sz="1400" dirty="0" smtClean="0"/>
              <a:t> :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4267200" y="3233192"/>
            <a:ext cx="2438400" cy="34724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6722091" y="3245910"/>
            <a:ext cx="2421909" cy="307777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1400" b="1" dirty="0" smtClean="0"/>
              <a:t>Kondisi Konduktor Sempurna</a:t>
            </a:r>
            <a:endParaRPr lang="en-US" sz="1400" b="1" dirty="0">
              <a:solidFill>
                <a:srgbClr val="0B02BE"/>
              </a:solidFill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6795448" y="3665559"/>
            <a:ext cx="685800" cy="1400129"/>
          </a:xfrm>
          <a:prstGeom prst="rect">
            <a:avLst/>
          </a:prstGeom>
          <a:solidFill>
            <a:srgbClr val="FFFF00">
              <a:alpha val="33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705600" y="3241152"/>
            <a:ext cx="2362200" cy="34724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43657203"/>
              </p:ext>
            </p:extLst>
          </p:nvPr>
        </p:nvGraphicFramePr>
        <p:xfrm>
          <a:off x="4429291" y="4341078"/>
          <a:ext cx="523710" cy="611963"/>
        </p:xfrm>
        <a:graphic>
          <a:graphicData uri="http://schemas.openxmlformats.org/presentationml/2006/ole">
            <p:oleObj spid="_x0000_s162254" name="Equation" r:id="rId17" imgW="393529" imgH="457002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94131172"/>
              </p:ext>
            </p:extLst>
          </p:nvPr>
        </p:nvGraphicFramePr>
        <p:xfrm>
          <a:off x="4413914" y="3706504"/>
          <a:ext cx="539086" cy="629358"/>
        </p:xfrm>
        <a:graphic>
          <a:graphicData uri="http://schemas.openxmlformats.org/presentationml/2006/ole">
            <p:oleObj spid="_x0000_s162255" name="Equation" r:id="rId18" imgW="368140" imgH="431613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08053041"/>
              </p:ext>
            </p:extLst>
          </p:nvPr>
        </p:nvGraphicFramePr>
        <p:xfrm>
          <a:off x="4413250" y="5867400"/>
          <a:ext cx="1149350" cy="417513"/>
        </p:xfrm>
        <a:graphic>
          <a:graphicData uri="http://schemas.openxmlformats.org/presentationml/2006/ole">
            <p:oleObj spid="_x0000_s162256" name="Equation" r:id="rId19" imgW="698400" imgH="253800" progId="Equation.3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2804068"/>
              </p:ext>
            </p:extLst>
          </p:nvPr>
        </p:nvGraphicFramePr>
        <p:xfrm>
          <a:off x="4397992" y="5491134"/>
          <a:ext cx="1572904" cy="414302"/>
        </p:xfrm>
        <a:graphic>
          <a:graphicData uri="http://schemas.openxmlformats.org/presentationml/2006/ole">
            <p:oleObj spid="_x0000_s162257" name="Equation" r:id="rId20" imgW="965200" imgH="254000" progId="Equation.3">
              <p:embed/>
            </p:oleObj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17221708"/>
              </p:ext>
            </p:extLst>
          </p:nvPr>
        </p:nvGraphicFramePr>
        <p:xfrm>
          <a:off x="4374179" y="5105400"/>
          <a:ext cx="1874221" cy="435924"/>
        </p:xfrm>
        <a:graphic>
          <a:graphicData uri="http://schemas.openxmlformats.org/presentationml/2006/ole">
            <p:oleObj spid="_x0000_s162258" name="Equation" r:id="rId21" imgW="1091726" imgH="253890" progId="Equation.3">
              <p:embed/>
            </p:oleObj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74749419"/>
              </p:ext>
            </p:extLst>
          </p:nvPr>
        </p:nvGraphicFramePr>
        <p:xfrm>
          <a:off x="4419600" y="6210300"/>
          <a:ext cx="1262062" cy="419100"/>
        </p:xfrm>
        <a:graphic>
          <a:graphicData uri="http://schemas.openxmlformats.org/presentationml/2006/ole">
            <p:oleObj spid="_x0000_s162259" name="Equation" r:id="rId22" imgW="761760" imgH="253800" progId="Equation.3">
              <p:embed/>
            </p:oleObj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55350789"/>
              </p:ext>
            </p:extLst>
          </p:nvPr>
        </p:nvGraphicFramePr>
        <p:xfrm>
          <a:off x="6858000" y="5105400"/>
          <a:ext cx="1774825" cy="412750"/>
        </p:xfrm>
        <a:graphic>
          <a:graphicData uri="http://schemas.openxmlformats.org/presentationml/2006/ole">
            <p:oleObj spid="_x0000_s162260" name="Equation" r:id="rId23" imgW="1091726" imgH="253890" progId="Equation.3">
              <p:embed/>
            </p:oleObj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25442178"/>
              </p:ext>
            </p:extLst>
          </p:nvPr>
        </p:nvGraphicFramePr>
        <p:xfrm>
          <a:off x="6835775" y="5524500"/>
          <a:ext cx="2003425" cy="388937"/>
        </p:xfrm>
        <a:graphic>
          <a:graphicData uri="http://schemas.openxmlformats.org/presentationml/2006/ole">
            <p:oleObj spid="_x0000_s162261" name="Equation" r:id="rId24" imgW="1307532" imgH="253890" progId="Equation.3">
              <p:embed/>
            </p:oleObj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13303009"/>
              </p:ext>
            </p:extLst>
          </p:nvPr>
        </p:nvGraphicFramePr>
        <p:xfrm>
          <a:off x="6762750" y="5905500"/>
          <a:ext cx="1184275" cy="388938"/>
        </p:xfrm>
        <a:graphic>
          <a:graphicData uri="http://schemas.openxmlformats.org/presentationml/2006/ole">
            <p:oleObj spid="_x0000_s162262" name="Equation" r:id="rId25" imgW="774360" imgH="253800" progId="Equation.3">
              <p:embed/>
            </p:oleObj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59362309"/>
              </p:ext>
            </p:extLst>
          </p:nvPr>
        </p:nvGraphicFramePr>
        <p:xfrm>
          <a:off x="6780213" y="6286500"/>
          <a:ext cx="1168400" cy="388937"/>
        </p:xfrm>
        <a:graphic>
          <a:graphicData uri="http://schemas.openxmlformats.org/presentationml/2006/ole">
            <p:oleObj spid="_x0000_s162263" name="Equation" r:id="rId26" imgW="761760" imgH="253800" progId="Equation.3">
              <p:embed/>
            </p:oleObj>
          </a:graphicData>
        </a:graphic>
      </p:graphicFrame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7527925" y="3809999"/>
            <a:ext cx="1158875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dirty="0" err="1"/>
              <a:t>Sehingga</a:t>
            </a:r>
            <a:r>
              <a:rPr lang="en-US" sz="1400" dirty="0"/>
              <a:t> </a:t>
            </a:r>
            <a:r>
              <a:rPr lang="en-US" sz="1400" dirty="0" err="1"/>
              <a:t>persamaan</a:t>
            </a:r>
            <a:r>
              <a:rPr lang="en-US" sz="1400" dirty="0"/>
              <a:t> Maxwell (</a:t>
            </a:r>
            <a:r>
              <a:rPr lang="en-US" sz="1400" dirty="0" err="1"/>
              <a:t>bentuk</a:t>
            </a:r>
            <a:r>
              <a:rPr lang="en-US" sz="1400" dirty="0"/>
              <a:t> </a:t>
            </a:r>
            <a:r>
              <a:rPr lang="en-US" sz="1400" dirty="0" err="1"/>
              <a:t>fasor</a:t>
            </a:r>
            <a:r>
              <a:rPr lang="en-US" sz="1400" dirty="0"/>
              <a:t>) yang </a:t>
            </a:r>
            <a:r>
              <a:rPr lang="en-US" sz="1400" dirty="0" err="1" smtClean="0"/>
              <a:t>berlaku</a:t>
            </a:r>
            <a:r>
              <a:rPr lang="id-ID" sz="1400" dirty="0" smtClean="0"/>
              <a:t> :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7024"/>
            <a:ext cx="7754645" cy="64117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lang="en-US" sz="3200" dirty="0">
              <a:solidFill>
                <a:schemeClr val="bg1"/>
              </a:solidFill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7983" y="1870442"/>
            <a:ext cx="5473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/>
              <a:t>Pada</a:t>
            </a:r>
            <a:r>
              <a:rPr lang="en-US" sz="2800" b="1" dirty="0"/>
              <a:t> </a:t>
            </a:r>
            <a:r>
              <a:rPr lang="en-US" sz="2800" b="1" dirty="0" err="1"/>
              <a:t>Dielektrik</a:t>
            </a:r>
            <a:r>
              <a:rPr lang="en-US" sz="2800" b="1" dirty="0"/>
              <a:t> </a:t>
            </a:r>
            <a:r>
              <a:rPr lang="en-US" sz="2800" b="1" dirty="0" err="1"/>
              <a:t>Merugi</a:t>
            </a:r>
            <a:r>
              <a:rPr lang="en-US" sz="2800" b="1" dirty="0"/>
              <a:t>…</a:t>
            </a: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59465653"/>
              </p:ext>
            </p:extLst>
          </p:nvPr>
        </p:nvGraphicFramePr>
        <p:xfrm>
          <a:off x="354013" y="2815799"/>
          <a:ext cx="939800" cy="1879600"/>
        </p:xfrm>
        <a:graphic>
          <a:graphicData uri="http://schemas.openxmlformats.org/presentationml/2006/ole">
            <p:oleObj spid="_x0000_s218209" name="Equation" r:id="rId4" imgW="444307" imgH="888614" progId="Equation.3">
              <p:embed/>
            </p:oleObj>
          </a:graphicData>
        </a:graphic>
      </p:graphicFrame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584325" y="2625299"/>
            <a:ext cx="733107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persamaan</a:t>
            </a:r>
            <a:r>
              <a:rPr lang="en-US" dirty="0"/>
              <a:t> Maxwell (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fasor</a:t>
            </a:r>
            <a:r>
              <a:rPr lang="en-US" dirty="0"/>
              <a:t>) yang </a:t>
            </a:r>
            <a:r>
              <a:rPr lang="en-US" dirty="0" err="1"/>
              <a:t>berlaku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dielektrik</a:t>
            </a:r>
            <a:r>
              <a:rPr lang="en-US" dirty="0"/>
              <a:t> </a:t>
            </a:r>
            <a:r>
              <a:rPr lang="en-US" dirty="0" err="1"/>
              <a:t>merugi</a:t>
            </a:r>
            <a:r>
              <a:rPr lang="en-US" dirty="0"/>
              <a:t> : </a:t>
            </a: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41151133"/>
              </p:ext>
            </p:extLst>
          </p:nvPr>
        </p:nvGraphicFramePr>
        <p:xfrm>
          <a:off x="1730375" y="3171399"/>
          <a:ext cx="2347913" cy="546100"/>
        </p:xfrm>
        <a:graphic>
          <a:graphicData uri="http://schemas.openxmlformats.org/presentationml/2006/ole">
            <p:oleObj spid="_x0000_s218210" name="Equation" r:id="rId5" imgW="1091726" imgH="253890" progId="Equation.3">
              <p:embed/>
            </p:oleObj>
          </a:graphicData>
        </a:graphic>
      </p:graphicFrame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96821169"/>
              </p:ext>
            </p:extLst>
          </p:nvPr>
        </p:nvGraphicFramePr>
        <p:xfrm>
          <a:off x="1730375" y="3628599"/>
          <a:ext cx="2811463" cy="546100"/>
        </p:xfrm>
        <a:graphic>
          <a:graphicData uri="http://schemas.openxmlformats.org/presentationml/2006/ole">
            <p:oleObj spid="_x0000_s218211" name="Equation" r:id="rId6" imgW="1307532" imgH="253890" progId="Equation.3">
              <p:embed/>
            </p:oleObj>
          </a:graphicData>
        </a:graphic>
      </p:graphicFrame>
      <p:graphicFrame>
        <p:nvGraphicFramePr>
          <p:cNvPr id="1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62450618"/>
              </p:ext>
            </p:extLst>
          </p:nvPr>
        </p:nvGraphicFramePr>
        <p:xfrm>
          <a:off x="1730375" y="4123899"/>
          <a:ext cx="1392238" cy="546100"/>
        </p:xfrm>
        <a:graphic>
          <a:graphicData uri="http://schemas.openxmlformats.org/presentationml/2006/ole">
            <p:oleObj spid="_x0000_s218212" name="Equation" r:id="rId7" imgW="647419" imgH="253890" progId="Equation.3">
              <p:embed/>
            </p:oleObj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27246571"/>
              </p:ext>
            </p:extLst>
          </p:nvPr>
        </p:nvGraphicFramePr>
        <p:xfrm>
          <a:off x="1730375" y="4581099"/>
          <a:ext cx="1423988" cy="546100"/>
        </p:xfrm>
        <a:graphic>
          <a:graphicData uri="http://schemas.openxmlformats.org/presentationml/2006/ole">
            <p:oleObj spid="_x0000_s218213" name="Equation" r:id="rId8" imgW="660113" imgH="253890" progId="Equation.3">
              <p:embed/>
            </p:oleObj>
          </a:graphicData>
        </a:graphic>
      </p:graphicFrame>
      <p:sp>
        <p:nvSpPr>
          <p:cNvPr id="13" name="AutoShape 11"/>
          <p:cNvSpPr>
            <a:spLocks/>
          </p:cNvSpPr>
          <p:nvPr/>
        </p:nvSpPr>
        <p:spPr bwMode="auto">
          <a:xfrm>
            <a:off x="4819650" y="3272999"/>
            <a:ext cx="323850" cy="1600200"/>
          </a:xfrm>
          <a:prstGeom prst="rightBrace">
            <a:avLst>
              <a:gd name="adj1" fmla="val 41176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562600" y="4377090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b="1" u="sng" dirty="0" err="1"/>
              <a:t>Perubahan</a:t>
            </a:r>
            <a:r>
              <a:rPr lang="en-US" sz="1600" b="1" u="sng" dirty="0"/>
              <a:t> E </a:t>
            </a:r>
            <a:r>
              <a:rPr lang="en-US" sz="1600" b="1" u="sng" dirty="0" err="1"/>
              <a:t>dan</a:t>
            </a:r>
            <a:r>
              <a:rPr lang="en-US" sz="1600" b="1" u="sng" dirty="0"/>
              <a:t> H sinusoidal</a:t>
            </a:r>
            <a:r>
              <a:rPr lang="en-US" sz="1600" u="sng" dirty="0"/>
              <a:t> </a:t>
            </a:r>
            <a:r>
              <a:rPr lang="en-US" sz="1600" dirty="0"/>
              <a:t>,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pertimbangan</a:t>
            </a:r>
            <a:r>
              <a:rPr lang="en-US" sz="1600" dirty="0"/>
              <a:t> </a:t>
            </a:r>
            <a:r>
              <a:rPr lang="en-US" sz="1600" dirty="0" err="1"/>
              <a:t>bahwa</a:t>
            </a:r>
            <a:r>
              <a:rPr lang="en-US" sz="1600" dirty="0"/>
              <a:t> </a:t>
            </a:r>
            <a:r>
              <a:rPr lang="en-US" sz="1600" dirty="0" err="1"/>
              <a:t>perubahan</a:t>
            </a:r>
            <a:r>
              <a:rPr lang="en-US" sz="1600" dirty="0"/>
              <a:t> </a:t>
            </a:r>
            <a:r>
              <a:rPr lang="en-US" sz="1600" dirty="0" err="1"/>
              <a:t>periodik</a:t>
            </a:r>
            <a:r>
              <a:rPr lang="en-US" sz="1600" dirty="0"/>
              <a:t> lain </a:t>
            </a:r>
            <a:r>
              <a:rPr lang="en-US" sz="1600" dirty="0" err="1"/>
              <a:t>spt</a:t>
            </a:r>
            <a:r>
              <a:rPr lang="en-US" sz="1600" dirty="0"/>
              <a:t> </a:t>
            </a:r>
            <a:r>
              <a:rPr lang="en-US" sz="1600" dirty="0" err="1"/>
              <a:t>segitiga</a:t>
            </a:r>
            <a:r>
              <a:rPr lang="en-US" sz="1600" dirty="0"/>
              <a:t>, </a:t>
            </a:r>
            <a:r>
              <a:rPr lang="en-US" sz="1600" dirty="0" err="1"/>
              <a:t>persegi</a:t>
            </a:r>
            <a:r>
              <a:rPr lang="en-US" sz="1600" dirty="0"/>
              <a:t> </a:t>
            </a:r>
            <a:r>
              <a:rPr lang="en-US" sz="1600" dirty="0" err="1"/>
              <a:t>dsb</a:t>
            </a:r>
            <a:r>
              <a:rPr lang="en-US" sz="1600" dirty="0"/>
              <a:t> </a:t>
            </a:r>
            <a:r>
              <a:rPr lang="en-US" sz="1600" dirty="0" err="1"/>
              <a:t>dapat</a:t>
            </a:r>
            <a:r>
              <a:rPr lang="en-US" sz="1600" dirty="0"/>
              <a:t> </a:t>
            </a:r>
            <a:r>
              <a:rPr lang="en-US" sz="1600" dirty="0" err="1"/>
              <a:t>didekati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pendekatan</a:t>
            </a:r>
            <a:r>
              <a:rPr lang="en-US" sz="1600" dirty="0"/>
              <a:t> Fourier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09550" y="1219200"/>
            <a:ext cx="8305800" cy="400110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2000" b="1" dirty="0" smtClean="0"/>
              <a:t>Persamaan Gelombang pada Lossy dielectric</a:t>
            </a:r>
            <a:endParaRPr lang="en-US" sz="2000" b="1" dirty="0">
              <a:solidFill>
                <a:srgbClr val="0B02B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49862" y="2911809"/>
            <a:ext cx="3265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id-ID" b="1" u="sng" dirty="0" smtClean="0"/>
              <a:t>Asumsi-asumsi:</a:t>
            </a:r>
            <a:endParaRPr lang="id-ID" sz="1200" b="1" u="sng" dirty="0"/>
          </a:p>
          <a:p>
            <a:pPr marL="285750" lvl="2" indent="-285750">
              <a:buFont typeface="Wingdings" pitchFamily="2" charset="2"/>
              <a:buChar char="q"/>
            </a:pPr>
            <a:r>
              <a:rPr lang="nb-NO" dirty="0"/>
              <a:t>Medium propagasi </a:t>
            </a:r>
            <a:r>
              <a:rPr lang="nb-NO" dirty="0" smtClean="0"/>
              <a:t>homogen</a:t>
            </a:r>
            <a:r>
              <a:rPr lang="id-ID" dirty="0" smtClean="0"/>
              <a:t>, isotropis</a:t>
            </a:r>
            <a:r>
              <a:rPr lang="nb-NO" dirty="0" smtClean="0"/>
              <a:t> </a:t>
            </a:r>
            <a:r>
              <a:rPr lang="nb-NO" dirty="0"/>
              <a:t>dan netral (</a:t>
            </a:r>
            <a:r>
              <a:rPr lang="nb-NO" i="1" dirty="0"/>
              <a:t>ρ</a:t>
            </a:r>
            <a:r>
              <a:rPr lang="nb-NO" i="1" baseline="-25000" dirty="0"/>
              <a:t>v</a:t>
            </a:r>
            <a:r>
              <a:rPr lang="nb-NO" dirty="0"/>
              <a:t> = 0)</a:t>
            </a:r>
            <a:endParaRPr lang="id-ID" sz="1200" dirty="0"/>
          </a:p>
          <a:p>
            <a:pPr marL="285750" lvl="2" indent="-285750">
              <a:buFont typeface="Wingdings" pitchFamily="2" charset="2"/>
              <a:buChar char="q"/>
            </a:pPr>
            <a:r>
              <a:rPr lang="id-ID" dirty="0" smtClean="0"/>
              <a:t>Medan</a:t>
            </a:r>
            <a:r>
              <a:rPr lang="nb-NO" dirty="0" smtClean="0"/>
              <a:t> </a:t>
            </a:r>
            <a:r>
              <a:rPr lang="nb-NO" i="1" dirty="0"/>
              <a:t>E</a:t>
            </a:r>
            <a:r>
              <a:rPr lang="nb-NO" dirty="0"/>
              <a:t> dan </a:t>
            </a:r>
            <a:r>
              <a:rPr lang="nb-NO" i="1" dirty="0"/>
              <a:t>H</a:t>
            </a:r>
            <a:r>
              <a:rPr lang="nb-NO" dirty="0"/>
              <a:t> sinusoidal terhadap waktu</a:t>
            </a:r>
            <a:endParaRPr lang="id-ID" sz="1200" dirty="0"/>
          </a:p>
        </p:txBody>
      </p:sp>
    </p:spTree>
    <p:extLst>
      <p:ext uri="{BB962C8B-B14F-4D97-AF65-F5344CB8AC3E}">
        <p14:creationId xmlns:p14="http://schemas.microsoft.com/office/powerpoint/2010/main" xmlns="" val="393961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7024"/>
            <a:ext cx="7754645" cy="64117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lang="en-US" sz="3200" dirty="0">
              <a:solidFill>
                <a:schemeClr val="bg1"/>
              </a:solidFill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28600" y="990600"/>
            <a:ext cx="8305800" cy="400110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/>
              <a:t>Bentuk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waktu</a:t>
            </a:r>
            <a:r>
              <a:rPr lang="en-US" sz="2000" b="1" dirty="0" smtClean="0"/>
              <a:t> (Real Time)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fasor</a:t>
            </a:r>
            <a:endParaRPr lang="en-US" sz="2000" b="1" dirty="0">
              <a:solidFill>
                <a:srgbClr val="0B02BE"/>
              </a:solidFill>
            </a:endParaRPr>
          </a:p>
        </p:txBody>
      </p:sp>
      <p:graphicFrame>
        <p:nvGraphicFramePr>
          <p:cNvPr id="215047" name="Object 7"/>
          <p:cNvGraphicFramePr>
            <a:graphicFrameLocks noChangeAspect="1"/>
          </p:cNvGraphicFramePr>
          <p:nvPr/>
        </p:nvGraphicFramePr>
        <p:xfrm>
          <a:off x="685800" y="2667000"/>
          <a:ext cx="6157913" cy="1773238"/>
        </p:xfrm>
        <a:graphic>
          <a:graphicData uri="http://schemas.openxmlformats.org/presentationml/2006/ole">
            <p:oleObj spid="_x0000_s215088" name="Equation" r:id="rId4" imgW="2425700" imgH="698500" progId="Equation.3">
              <p:embed/>
            </p:oleObj>
          </a:graphicData>
        </a:graphic>
      </p:graphicFrame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28600" y="1447800"/>
            <a:ext cx="78486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1313" indent="-341313">
              <a:spcBef>
                <a:spcPct val="50000"/>
              </a:spcBef>
              <a:buFont typeface="Wingdings" pitchFamily="2" charset="2"/>
              <a:buChar char="q"/>
            </a:pP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b="1" dirty="0" err="1" smtClean="0"/>
              <a:t>medan</a:t>
            </a:r>
            <a:r>
              <a:rPr lang="en-US" b="1" dirty="0" smtClean="0"/>
              <a:t> E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b="1" dirty="0" err="1" smtClean="0"/>
              <a:t>medan</a:t>
            </a:r>
            <a:r>
              <a:rPr lang="en-US" b="1" dirty="0" smtClean="0"/>
              <a:t> H</a:t>
            </a:r>
            <a:r>
              <a:rPr lang="en-US" dirty="0" smtClean="0"/>
              <a:t> </a:t>
            </a:r>
            <a:r>
              <a:rPr lang="en-US" dirty="0" err="1" smtClean="0"/>
              <a:t>diasumsikan</a:t>
            </a:r>
            <a:r>
              <a:rPr lang="en-US" dirty="0" smtClean="0"/>
              <a:t> sinusoidal </a:t>
            </a:r>
            <a:r>
              <a:rPr lang="en-US" dirty="0" err="1" smtClean="0"/>
              <a:t>maka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tuliskan</a:t>
            </a:r>
            <a:r>
              <a:rPr lang="en-US" dirty="0" smtClean="0"/>
              <a:t> </a:t>
            </a:r>
            <a:r>
              <a:rPr lang="en-US" dirty="0" err="1" smtClean="0"/>
              <a:t>medan</a:t>
            </a:r>
            <a:r>
              <a:rPr lang="en-US" dirty="0" smtClean="0"/>
              <a:t> </a:t>
            </a:r>
            <a:r>
              <a:rPr lang="en-US" dirty="0" err="1" smtClean="0"/>
              <a:t>tersebut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sinusoidal</a:t>
            </a:r>
          </a:p>
          <a:p>
            <a:pPr marL="341313" indent="-341313">
              <a:spcBef>
                <a:spcPct val="50000"/>
              </a:spcBef>
              <a:buFont typeface="Wingdings" pitchFamily="2" charset="2"/>
              <a:buChar char="q"/>
            </a:pPr>
            <a:r>
              <a:rPr lang="en-US" dirty="0" err="1" smtClean="0"/>
              <a:t>Misalkan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sinusoidal :</a:t>
            </a:r>
            <a:endParaRPr lang="en-US" dirty="0"/>
          </a:p>
        </p:txBody>
      </p:sp>
      <p:graphicFrame>
        <p:nvGraphicFramePr>
          <p:cNvPr id="215048" name="Object 8"/>
          <p:cNvGraphicFramePr>
            <a:graphicFrameLocks noChangeAspect="1"/>
          </p:cNvGraphicFramePr>
          <p:nvPr/>
        </p:nvGraphicFramePr>
        <p:xfrm>
          <a:off x="3200400" y="5102225"/>
          <a:ext cx="1709737" cy="612775"/>
        </p:xfrm>
        <a:graphic>
          <a:graphicData uri="http://schemas.openxmlformats.org/presentationml/2006/ole">
            <p:oleObj spid="_x0000_s215089" name="Equation" r:id="rId5" imgW="672808" imgH="241195" progId="Equation.3">
              <p:embed/>
            </p:oleObj>
          </a:graphicData>
        </a:graphic>
      </p:graphicFrame>
      <p:cxnSp>
        <p:nvCxnSpPr>
          <p:cNvPr id="18" name="Straight Arrow Connector 17"/>
          <p:cNvCxnSpPr>
            <a:stCxn id="19" idx="3"/>
            <a:endCxn id="26" idx="0"/>
          </p:cNvCxnSpPr>
          <p:nvPr/>
        </p:nvCxnSpPr>
        <p:spPr>
          <a:xfrm rot="5400000">
            <a:off x="4063230" y="4397678"/>
            <a:ext cx="721192" cy="69425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648200" y="3733800"/>
            <a:ext cx="838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09600" y="2618096"/>
            <a:ext cx="3505200" cy="609600"/>
          </a:xfrm>
          <a:prstGeom prst="roundRect">
            <a:avLst/>
          </a:prstGeom>
          <a:noFill/>
          <a:ln>
            <a:solidFill>
              <a:srgbClr val="0B02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1" idx="3"/>
          </p:cNvCxnSpPr>
          <p:nvPr/>
        </p:nvCxnSpPr>
        <p:spPr>
          <a:xfrm flipV="1">
            <a:off x="4114800" y="2694296"/>
            <a:ext cx="990600" cy="228600"/>
          </a:xfrm>
          <a:prstGeom prst="straightConnector1">
            <a:avLst/>
          </a:prstGeom>
          <a:ln w="25400">
            <a:solidFill>
              <a:srgbClr val="0B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181600" y="2133600"/>
            <a:ext cx="2057400" cy="683264"/>
          </a:xfrm>
          <a:prstGeom prst="rect">
            <a:avLst/>
          </a:prstGeom>
          <a:solidFill>
            <a:srgbClr val="FFFF00">
              <a:alpha val="5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 err="1" smtClean="0"/>
              <a:t>Bentuk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waktu</a:t>
            </a:r>
            <a:r>
              <a:rPr lang="en-US" sz="2400" b="1" dirty="0" smtClean="0"/>
              <a:t> (real time)</a:t>
            </a:r>
            <a:endParaRPr lang="en-US" sz="2400" b="1" dirty="0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486400" y="4876800"/>
            <a:ext cx="3352800" cy="969496"/>
          </a:xfrm>
          <a:prstGeom prst="rect">
            <a:avLst/>
          </a:prstGeom>
          <a:solidFill>
            <a:srgbClr val="FFFF00">
              <a:alpha val="5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 err="1" smtClean="0"/>
              <a:t>Bentuk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Phasor</a:t>
            </a:r>
            <a:endParaRPr lang="en-US" sz="2400" b="1" dirty="0" smtClean="0"/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dirty="0" smtClean="0"/>
              <a:t>Note :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sementara</a:t>
            </a:r>
            <a:r>
              <a:rPr lang="en-US" b="1" dirty="0" smtClean="0"/>
              <a:t> Re[….</a:t>
            </a:r>
            <a:r>
              <a:rPr lang="en-US" b="1" dirty="0" err="1" smtClean="0"/>
              <a:t>e</a:t>
            </a:r>
            <a:r>
              <a:rPr lang="en-US" b="1" baseline="30000" dirty="0" err="1" smtClean="0"/>
              <a:t>j</a:t>
            </a:r>
            <a:r>
              <a:rPr lang="el-GR" b="1" baseline="30000" dirty="0" smtClean="0"/>
              <a:t>ω</a:t>
            </a:r>
            <a:r>
              <a:rPr lang="en-US" b="1" baseline="30000" dirty="0" smtClean="0"/>
              <a:t>t</a:t>
            </a:r>
            <a:r>
              <a:rPr lang="en-US" b="1" dirty="0" smtClean="0"/>
              <a:t>] </a:t>
            </a:r>
            <a:r>
              <a:rPr lang="en-US" b="1" dirty="0" err="1" smtClean="0"/>
              <a:t>di”hidden</a:t>
            </a:r>
            <a:r>
              <a:rPr lang="en-US" b="1" dirty="0" smtClean="0"/>
              <a:t>” </a:t>
            </a:r>
            <a:r>
              <a:rPr lang="en-US" b="1" dirty="0" err="1" smtClean="0"/>
              <a:t>dulu</a:t>
            </a:r>
            <a:endParaRPr lang="en-US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3124200" y="5105400"/>
            <a:ext cx="1905000" cy="609600"/>
          </a:xfrm>
          <a:prstGeom prst="roundRect">
            <a:avLst/>
          </a:prstGeom>
          <a:noFill/>
          <a:ln>
            <a:solidFill>
              <a:srgbClr val="0B02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6" idx="3"/>
            <a:endCxn id="25" idx="1"/>
          </p:cNvCxnSpPr>
          <p:nvPr/>
        </p:nvCxnSpPr>
        <p:spPr>
          <a:xfrm flipV="1">
            <a:off x="5029200" y="5361548"/>
            <a:ext cx="457200" cy="48652"/>
          </a:xfrm>
          <a:prstGeom prst="straightConnector1">
            <a:avLst/>
          </a:prstGeom>
          <a:ln w="25400">
            <a:solidFill>
              <a:srgbClr val="0B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7024"/>
            <a:ext cx="7754645" cy="64117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lang="en-US" sz="3200" dirty="0">
              <a:solidFill>
                <a:schemeClr val="bg1"/>
              </a:solidFill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28600" y="990600"/>
            <a:ext cx="8305800" cy="400110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/>
              <a:t>Bentuk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waktu</a:t>
            </a:r>
            <a:r>
              <a:rPr lang="en-US" sz="2000" b="1" dirty="0" smtClean="0"/>
              <a:t> (Real Time)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fasor</a:t>
            </a:r>
            <a:endParaRPr lang="en-US" sz="2000" b="1" dirty="0">
              <a:solidFill>
                <a:srgbClr val="0B02B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3857" y="1524000"/>
            <a:ext cx="98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 smtClean="0"/>
              <a:t>Contoh :</a:t>
            </a:r>
            <a:endParaRPr lang="id-ID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65454772"/>
              </p:ext>
            </p:extLst>
          </p:nvPr>
        </p:nvGraphicFramePr>
        <p:xfrm>
          <a:off x="381000" y="2057400"/>
          <a:ext cx="5351463" cy="579438"/>
        </p:xfrm>
        <a:graphic>
          <a:graphicData uri="http://schemas.openxmlformats.org/presentationml/2006/ole">
            <p:oleObj spid="_x0000_s219150" name="Equation" r:id="rId4" imgW="2108160" imgH="2286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345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228600" y="1225550"/>
          <a:ext cx="2349500" cy="546100"/>
        </p:xfrm>
        <a:graphic>
          <a:graphicData uri="http://schemas.openxmlformats.org/presentationml/2006/ole">
            <p:oleObj spid="_x0000_s163053" name="Equation" r:id="rId4" imgW="1091726" imgH="253890" progId="Equation.3">
              <p:embed/>
            </p:oleObj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2811463" y="1225550"/>
          <a:ext cx="2811462" cy="546100"/>
        </p:xfrm>
        <a:graphic>
          <a:graphicData uri="http://schemas.openxmlformats.org/presentationml/2006/ole">
            <p:oleObj spid="_x0000_s163054" name="Equation" r:id="rId5" imgW="1307532" imgH="253890" progId="Equation.3">
              <p:embed/>
            </p:oleObj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5851901" y="1238250"/>
          <a:ext cx="1392238" cy="546100"/>
        </p:xfrm>
        <a:graphic>
          <a:graphicData uri="http://schemas.openxmlformats.org/presentationml/2006/ole">
            <p:oleObj spid="_x0000_s163055" name="Equation" r:id="rId6" imgW="647419" imgH="253890" progId="Equation.3">
              <p:embed/>
            </p:oleObj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7448264" y="1238250"/>
          <a:ext cx="1423988" cy="546100"/>
        </p:xfrm>
        <a:graphic>
          <a:graphicData uri="http://schemas.openxmlformats.org/presentationml/2006/ole">
            <p:oleObj spid="_x0000_s163056" name="Equation" r:id="rId7" imgW="660113" imgH="253890" progId="Equation.3">
              <p:embed/>
            </p:oleObj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28600" y="1911350"/>
            <a:ext cx="86868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err="1"/>
              <a:t>Keempat</a:t>
            </a:r>
            <a:r>
              <a:rPr lang="en-US" dirty="0"/>
              <a:t> </a:t>
            </a:r>
            <a:r>
              <a:rPr lang="en-US" dirty="0" err="1"/>
              <a:t>persamaan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penurunan</a:t>
            </a:r>
            <a:r>
              <a:rPr lang="en-US" dirty="0"/>
              <a:t> 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real yang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perambatan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dirty="0" err="1"/>
              <a:t>datar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medium </a:t>
            </a:r>
            <a:r>
              <a:rPr lang="en-US" dirty="0" err="1"/>
              <a:t>dielektrik</a:t>
            </a:r>
            <a:r>
              <a:rPr lang="en-US" dirty="0"/>
              <a:t> </a:t>
            </a:r>
            <a:r>
              <a:rPr lang="en-US" dirty="0" err="1"/>
              <a:t>merugi</a:t>
            </a:r>
            <a:r>
              <a:rPr lang="en-US" dirty="0"/>
              <a:t>.  </a:t>
            </a: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13226596"/>
              </p:ext>
            </p:extLst>
          </p:nvPr>
        </p:nvGraphicFramePr>
        <p:xfrm>
          <a:off x="508000" y="2984500"/>
          <a:ext cx="3878263" cy="546100"/>
        </p:xfrm>
        <a:graphic>
          <a:graphicData uri="http://schemas.openxmlformats.org/presentationml/2006/ole">
            <p:oleObj spid="_x0000_s163057" name="Equation" r:id="rId8" imgW="1803240" imgH="253800" progId="Equation.3">
              <p:embed/>
            </p:oleObj>
          </a:graphicData>
        </a:graphic>
      </p:graphicFrame>
      <p:graphicFrame>
        <p:nvGraphicFramePr>
          <p:cNvPr id="11" name="Object 9"/>
          <p:cNvGraphicFramePr>
            <a:graphicFrameLocks noChangeAspect="1"/>
          </p:cNvGraphicFramePr>
          <p:nvPr/>
        </p:nvGraphicFramePr>
        <p:xfrm>
          <a:off x="1522412" y="3619500"/>
          <a:ext cx="1150938" cy="450850"/>
        </p:xfrm>
        <a:graphic>
          <a:graphicData uri="http://schemas.openxmlformats.org/presentationml/2006/ole">
            <p:oleObj spid="_x0000_s163058" name="Equation" r:id="rId9" imgW="647419" imgH="253890" progId="Equation.3">
              <p:embed/>
            </p:oleObj>
          </a:graphicData>
        </a:graphic>
      </p:graphicFrame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80987" y="2552700"/>
            <a:ext cx="264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Dari </a:t>
            </a:r>
            <a:r>
              <a:rPr lang="en-US" b="1" dirty="0" err="1"/>
              <a:t>identitas</a:t>
            </a:r>
            <a:r>
              <a:rPr lang="en-US" b="1" dirty="0"/>
              <a:t> </a:t>
            </a:r>
            <a:r>
              <a:rPr lang="en-US" b="1" dirty="0" err="1"/>
              <a:t>vektor</a:t>
            </a:r>
            <a:endParaRPr lang="en-US" b="1" dirty="0"/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049337" y="3594100"/>
            <a:ext cx="317500" cy="546100"/>
          </a:xfrm>
          <a:prstGeom prst="downArrow">
            <a:avLst>
              <a:gd name="adj1" fmla="val 50000"/>
              <a:gd name="adj2" fmla="val 43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" name="Object 12"/>
          <p:cNvGraphicFramePr>
            <a:graphicFrameLocks noChangeAspect="1"/>
          </p:cNvGraphicFramePr>
          <p:nvPr/>
        </p:nvGraphicFramePr>
        <p:xfrm>
          <a:off x="374650" y="4216400"/>
          <a:ext cx="2568575" cy="546100"/>
        </p:xfrm>
        <a:graphic>
          <a:graphicData uri="http://schemas.openxmlformats.org/presentationml/2006/ole">
            <p:oleObj spid="_x0000_s163059" name="Equation" r:id="rId10" imgW="1193800" imgH="254000" progId="Equation.3">
              <p:embed/>
            </p:oleObj>
          </a:graphicData>
        </a:graphic>
      </p:graphicFrame>
      <p:graphicFrame>
        <p:nvGraphicFramePr>
          <p:cNvPr id="15" name="Object 13"/>
          <p:cNvGraphicFramePr>
            <a:graphicFrameLocks noChangeAspect="1"/>
          </p:cNvGraphicFramePr>
          <p:nvPr/>
        </p:nvGraphicFramePr>
        <p:xfrm>
          <a:off x="4886325" y="2997200"/>
          <a:ext cx="3360738" cy="546100"/>
        </p:xfrm>
        <a:graphic>
          <a:graphicData uri="http://schemas.openxmlformats.org/presentationml/2006/ole">
            <p:oleObj spid="_x0000_s163060" name="Equation" r:id="rId11" imgW="1562100" imgH="254000" progId="Equation.3">
              <p:embed/>
            </p:oleObj>
          </a:graphicData>
        </a:graphic>
      </p:graphicFrame>
      <p:graphicFrame>
        <p:nvGraphicFramePr>
          <p:cNvPr id="16" name="Object 14"/>
          <p:cNvGraphicFramePr>
            <a:graphicFrameLocks noChangeAspect="1"/>
          </p:cNvGraphicFramePr>
          <p:nvPr/>
        </p:nvGraphicFramePr>
        <p:xfrm>
          <a:off x="6096000" y="3606800"/>
          <a:ext cx="2414588" cy="447675"/>
        </p:xfrm>
        <a:graphic>
          <a:graphicData uri="http://schemas.openxmlformats.org/presentationml/2006/ole">
            <p:oleObj spid="_x0000_s163061" name="Equation" r:id="rId12" imgW="1371600" imgH="254000" progId="Equation.3">
              <p:embed/>
            </p:oleObj>
          </a:graphicData>
        </a:graphic>
      </p:graphicFrame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5626100" y="3619500"/>
            <a:ext cx="317500" cy="609600"/>
          </a:xfrm>
          <a:prstGeom prst="down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8" name="Object 16"/>
          <p:cNvGraphicFramePr>
            <a:graphicFrameLocks noChangeAspect="1"/>
          </p:cNvGraphicFramePr>
          <p:nvPr/>
        </p:nvGraphicFramePr>
        <p:xfrm>
          <a:off x="4891088" y="4279900"/>
          <a:ext cx="3987800" cy="546100"/>
        </p:xfrm>
        <a:graphic>
          <a:graphicData uri="http://schemas.openxmlformats.org/presentationml/2006/ole">
            <p:oleObj spid="_x0000_s163062" name="Equation" r:id="rId13" imgW="1854200" imgH="254000" progId="Equation.3">
              <p:embed/>
            </p:oleObj>
          </a:graphicData>
        </a:graphic>
      </p:graphicFrame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641850" y="2578100"/>
            <a:ext cx="264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Dari pers. Maxwell I</a:t>
            </a:r>
          </a:p>
        </p:txBody>
      </p:sp>
      <p:sp>
        <p:nvSpPr>
          <p:cNvPr id="20" name="AutoShape 18"/>
          <p:cNvSpPr>
            <a:spLocks/>
          </p:cNvSpPr>
          <p:nvPr/>
        </p:nvSpPr>
        <p:spPr bwMode="auto">
          <a:xfrm rot="16200000">
            <a:off x="3479800" y="2730500"/>
            <a:ext cx="292100" cy="4775200"/>
          </a:xfrm>
          <a:prstGeom prst="leftBrace">
            <a:avLst>
              <a:gd name="adj1" fmla="val 136232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4800" y="5422900"/>
            <a:ext cx="355282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err="1"/>
              <a:t>Didapatkan</a:t>
            </a:r>
            <a:r>
              <a:rPr lang="en-US" dirty="0"/>
              <a:t> </a:t>
            </a:r>
            <a:r>
              <a:rPr lang="en-US" b="1" dirty="0" err="1"/>
              <a:t>Persamaan</a:t>
            </a:r>
            <a:r>
              <a:rPr lang="en-US" b="1" dirty="0"/>
              <a:t> </a:t>
            </a:r>
            <a:r>
              <a:rPr lang="en-US" b="1" dirty="0" err="1"/>
              <a:t>Diferensial</a:t>
            </a:r>
            <a:r>
              <a:rPr lang="en-US" b="1" dirty="0"/>
              <a:t> </a:t>
            </a:r>
            <a:r>
              <a:rPr lang="en-US" b="1" dirty="0" err="1"/>
              <a:t>Vektor</a:t>
            </a:r>
            <a:r>
              <a:rPr lang="en-US" b="1" dirty="0"/>
              <a:t> </a:t>
            </a:r>
            <a:r>
              <a:rPr lang="en-US" b="1" dirty="0" err="1"/>
              <a:t>Gelombang</a:t>
            </a:r>
            <a:r>
              <a:rPr lang="en-US" b="1" dirty="0"/>
              <a:t> Helmholtz</a:t>
            </a:r>
            <a:r>
              <a:rPr lang="en-US" dirty="0"/>
              <a:t>, </a:t>
            </a:r>
            <a:r>
              <a:rPr lang="en-US" dirty="0" err="1"/>
              <a:t>sbb</a:t>
            </a:r>
            <a:r>
              <a:rPr lang="en-US" dirty="0"/>
              <a:t> : </a:t>
            </a:r>
          </a:p>
        </p:txBody>
      </p:sp>
      <p:graphicFrame>
        <p:nvGraphicFramePr>
          <p:cNvPr id="22" name="Object 20"/>
          <p:cNvGraphicFramePr>
            <a:graphicFrameLocks noChangeAspect="1"/>
          </p:cNvGraphicFramePr>
          <p:nvPr/>
        </p:nvGraphicFramePr>
        <p:xfrm>
          <a:off x="4183063" y="5499100"/>
          <a:ext cx="4273550" cy="736600"/>
        </p:xfrm>
        <a:graphic>
          <a:graphicData uri="http://schemas.openxmlformats.org/presentationml/2006/ole">
            <p:oleObj spid="_x0000_s163063" name="Equation" r:id="rId14" imgW="1473200" imgH="254000" progId="Equation.3">
              <p:embed/>
            </p:oleObj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/>
        </p:nvGraphicFramePr>
        <p:xfrm>
          <a:off x="242888" y="1117600"/>
          <a:ext cx="3670300" cy="633413"/>
        </p:xfrm>
        <a:graphic>
          <a:graphicData uri="http://schemas.openxmlformats.org/presentationml/2006/ole">
            <p:oleObj spid="_x0000_s163933" name="Equation" r:id="rId4" imgW="1473200" imgH="254000" progId="Equation.3">
              <p:embed/>
            </p:oleObj>
          </a:graphicData>
        </a:graphic>
      </p:graphicFrame>
      <p:graphicFrame>
        <p:nvGraphicFramePr>
          <p:cNvPr id="25" name="Object 4"/>
          <p:cNvGraphicFramePr>
            <a:graphicFrameLocks noChangeAspect="1"/>
          </p:cNvGraphicFramePr>
          <p:nvPr/>
        </p:nvGraphicFramePr>
        <p:xfrm>
          <a:off x="6329363" y="1104900"/>
          <a:ext cx="1962150" cy="633413"/>
        </p:xfrm>
        <a:graphic>
          <a:graphicData uri="http://schemas.openxmlformats.org/presentationml/2006/ole">
            <p:oleObj spid="_x0000_s163934" name="Equation" r:id="rId5" imgW="787058" imgH="253890" progId="Equation.3">
              <p:embed/>
            </p:oleObj>
          </a:graphicData>
        </a:graphic>
      </p:graphicFrame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273800" y="1778000"/>
            <a:ext cx="2616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Dimana , 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343400" y="1181100"/>
            <a:ext cx="20193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dapat</a:t>
            </a:r>
            <a:r>
              <a:rPr lang="en-US" b="1" dirty="0"/>
              <a:t> </a:t>
            </a:r>
            <a:r>
              <a:rPr lang="en-US" b="1" dirty="0" err="1"/>
              <a:t>dituliskan</a:t>
            </a:r>
            <a:r>
              <a:rPr lang="en-US" b="1" dirty="0"/>
              <a:t> </a:t>
            </a:r>
            <a:r>
              <a:rPr lang="en-US" b="1" dirty="0" err="1"/>
              <a:t>sbb</a:t>
            </a:r>
            <a:r>
              <a:rPr lang="en-US" b="1" dirty="0"/>
              <a:t> : 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6273800" y="2146300"/>
            <a:ext cx="292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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= j ( + j)</a:t>
            </a:r>
            <a:endParaRPr lang="en-US"/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3800" y="2578100"/>
            <a:ext cx="26416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ym typeface="Symbol" pitchFamily="18" charset="2"/>
              </a:rPr>
              <a:t>  </a:t>
            </a:r>
            <a:r>
              <a:rPr lang="en-US" dirty="0" err="1">
                <a:sym typeface="Symbol" pitchFamily="18" charset="2"/>
              </a:rPr>
              <a:t>disebut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sebagai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1" dirty="0" err="1">
                <a:sym typeface="Symbol" pitchFamily="18" charset="2"/>
              </a:rPr>
              <a:t>Konstanta</a:t>
            </a:r>
            <a:r>
              <a:rPr lang="en-US" b="1" dirty="0">
                <a:sym typeface="Symbol" pitchFamily="18" charset="2"/>
              </a:rPr>
              <a:t> </a:t>
            </a:r>
            <a:r>
              <a:rPr lang="en-US" b="1" dirty="0" err="1">
                <a:sym typeface="Symbol" pitchFamily="18" charset="2"/>
              </a:rPr>
              <a:t>propagasi</a:t>
            </a:r>
            <a:endParaRPr lang="en-US" b="1" dirty="0"/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152400" y="3276600"/>
            <a:ext cx="8839200" cy="32766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215900" y="3289300"/>
            <a:ext cx="4660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/>
              <a:t>Kemudian</a:t>
            </a:r>
            <a:r>
              <a:rPr lang="en-US" b="1" dirty="0"/>
              <a:t>,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uraian</a:t>
            </a:r>
            <a:r>
              <a:rPr lang="en-US" b="1" dirty="0"/>
              <a:t> </a:t>
            </a:r>
            <a:r>
              <a:rPr lang="en-US" b="1" dirty="0" err="1"/>
              <a:t>bahwa</a:t>
            </a:r>
            <a:r>
              <a:rPr lang="en-US" b="1" dirty="0"/>
              <a:t> : </a:t>
            </a:r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134629" y="3657600"/>
          <a:ext cx="8945563" cy="825500"/>
        </p:xfrm>
        <a:graphic>
          <a:graphicData uri="http://schemas.openxmlformats.org/presentationml/2006/ole">
            <p:oleObj spid="_x0000_s163935" name="Equation" r:id="rId6" imgW="5676900" imgH="508000" progId="Equation.3">
              <p:embed/>
            </p:oleObj>
          </a:graphicData>
        </a:graphic>
      </p:graphicFrame>
      <p:sp>
        <p:nvSpPr>
          <p:cNvPr id="33" name="AutoShape 12"/>
          <p:cNvSpPr>
            <a:spLocks/>
          </p:cNvSpPr>
          <p:nvPr/>
        </p:nvSpPr>
        <p:spPr bwMode="auto">
          <a:xfrm rot="16200000">
            <a:off x="1987550" y="3435350"/>
            <a:ext cx="292100" cy="2425700"/>
          </a:xfrm>
          <a:prstGeom prst="leftBrace">
            <a:avLst>
              <a:gd name="adj1" fmla="val 6920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AutoShape 13"/>
          <p:cNvSpPr>
            <a:spLocks/>
          </p:cNvSpPr>
          <p:nvPr/>
        </p:nvSpPr>
        <p:spPr bwMode="auto">
          <a:xfrm rot="16200000">
            <a:off x="4781550" y="3473450"/>
            <a:ext cx="292100" cy="2425700"/>
          </a:xfrm>
          <a:prstGeom prst="leftBrace">
            <a:avLst>
              <a:gd name="adj1" fmla="val 6920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AutoShape 14"/>
          <p:cNvSpPr>
            <a:spLocks/>
          </p:cNvSpPr>
          <p:nvPr/>
        </p:nvSpPr>
        <p:spPr bwMode="auto">
          <a:xfrm rot="16200000">
            <a:off x="7600950" y="3448050"/>
            <a:ext cx="292100" cy="2425700"/>
          </a:xfrm>
          <a:prstGeom prst="leftBrace">
            <a:avLst>
              <a:gd name="adj1" fmla="val 6920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1016000" y="4749800"/>
            <a:ext cx="218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Komponen x</a:t>
            </a: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3759200" y="4762500"/>
            <a:ext cx="218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Komponen y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6653852" y="4749800"/>
            <a:ext cx="218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Komponen z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177800" y="5168900"/>
            <a:ext cx="8826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/>
              <a:t>Persamaan di atas merupakan persamaan diferensial yang rumit, sehingga  akan diambil sub kasus pemisalan : </a:t>
            </a:r>
          </a:p>
        </p:txBody>
      </p:sp>
      <p:graphicFrame>
        <p:nvGraphicFramePr>
          <p:cNvPr id="40" name="Object 19"/>
          <p:cNvGraphicFramePr>
            <a:graphicFrameLocks noChangeAspect="1"/>
          </p:cNvGraphicFramePr>
          <p:nvPr/>
        </p:nvGraphicFramePr>
        <p:xfrm>
          <a:off x="2036763" y="5784850"/>
          <a:ext cx="3863975" cy="479425"/>
        </p:xfrm>
        <a:graphic>
          <a:graphicData uri="http://schemas.openxmlformats.org/presentationml/2006/ole">
            <p:oleObj spid="_x0000_s163936" name="Equation" r:id="rId7" imgW="1943100" imgH="2413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788988" y="1204912"/>
          <a:ext cx="3670300" cy="633413"/>
        </p:xfrm>
        <a:graphic>
          <a:graphicData uri="http://schemas.openxmlformats.org/presentationml/2006/ole">
            <p:oleObj spid="_x0000_s164975" name="Equation" r:id="rId4" imgW="1473200" imgH="254000" progId="Equation.3">
              <p:embed/>
            </p:oleObj>
          </a:graphicData>
        </a:graphic>
      </p:graphicFrame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1511300" y="1979612"/>
            <a:ext cx="304800" cy="673100"/>
          </a:xfrm>
          <a:prstGeom prst="downArrow">
            <a:avLst>
              <a:gd name="adj1" fmla="val 50000"/>
              <a:gd name="adj2" fmla="val 552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" name="Object 5"/>
          <p:cNvGraphicFramePr>
            <a:graphicFrameLocks noChangeAspect="1"/>
          </p:cNvGraphicFramePr>
          <p:nvPr/>
        </p:nvGraphicFramePr>
        <p:xfrm>
          <a:off x="1858963" y="2036762"/>
          <a:ext cx="3735387" cy="461963"/>
        </p:xfrm>
        <a:graphic>
          <a:graphicData uri="http://schemas.openxmlformats.org/presentationml/2006/ole">
            <p:oleObj spid="_x0000_s164976" name="Equation" r:id="rId5" imgW="1943100" imgH="241300" progId="Equation.3">
              <p:embed/>
            </p:oleObj>
          </a:graphicData>
        </a:graphic>
      </p:graphicFrame>
      <p:graphicFrame>
        <p:nvGraphicFramePr>
          <p:cNvPr id="41" name="Object 6"/>
          <p:cNvGraphicFramePr>
            <a:graphicFrameLocks noChangeAspect="1"/>
          </p:cNvGraphicFramePr>
          <p:nvPr/>
        </p:nvGraphicFramePr>
        <p:xfrm>
          <a:off x="661988" y="2746375"/>
          <a:ext cx="6551612" cy="971550"/>
        </p:xfrm>
        <a:graphic>
          <a:graphicData uri="http://schemas.openxmlformats.org/presentationml/2006/ole">
            <p:oleObj spid="_x0000_s164977" name="Equation" r:id="rId6" imgW="2997200" imgH="444500" progId="Equation.3">
              <p:embed/>
            </p:oleObj>
          </a:graphicData>
        </a:graphic>
      </p:graphicFrame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1511300" y="3833812"/>
            <a:ext cx="304800" cy="901700"/>
          </a:xfrm>
          <a:prstGeom prst="downArrow">
            <a:avLst>
              <a:gd name="adj1" fmla="val 50000"/>
              <a:gd name="adj2" fmla="val 7395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1905000" y="3859212"/>
            <a:ext cx="70104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dirty="0" err="1"/>
              <a:t>Masih</a:t>
            </a:r>
            <a:r>
              <a:rPr lang="en-US" b="1" dirty="0"/>
              <a:t> </a:t>
            </a:r>
            <a:r>
              <a:rPr lang="en-US" b="1" dirty="0" err="1"/>
              <a:t>cukup</a:t>
            </a:r>
            <a:r>
              <a:rPr lang="en-US" b="1" dirty="0"/>
              <a:t> </a:t>
            </a:r>
            <a:r>
              <a:rPr lang="en-US" b="1" dirty="0" err="1"/>
              <a:t>rumit</a:t>
            </a:r>
            <a:r>
              <a:rPr lang="en-US" dirty="0"/>
              <a:t>. </a:t>
            </a:r>
            <a:r>
              <a:rPr lang="en-US" dirty="0" err="1"/>
              <a:t>Kemudian</a:t>
            </a:r>
            <a:r>
              <a:rPr lang="en-US" dirty="0"/>
              <a:t> 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menganggap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id-ID" dirty="0"/>
              <a:t> </a:t>
            </a:r>
            <a:r>
              <a:rPr lang="en-US" b="1" dirty="0" smtClean="0"/>
              <a:t>E</a:t>
            </a:r>
            <a:r>
              <a:rPr lang="id-ID" b="1" baseline="-25000" dirty="0" smtClean="0"/>
              <a:t>XS</a:t>
            </a:r>
            <a:r>
              <a:rPr lang="en-US" dirty="0" smtClean="0"/>
              <a:t> </a:t>
            </a:r>
            <a:r>
              <a:rPr lang="fi-FI" dirty="0" smtClean="0"/>
              <a:t> </a:t>
            </a:r>
            <a:r>
              <a:rPr lang="fi-FI" dirty="0"/>
              <a:t>merambat ke arah </a:t>
            </a:r>
            <a:r>
              <a:rPr lang="fi-FI" dirty="0" smtClean="0"/>
              <a:t>z</a:t>
            </a:r>
            <a:r>
              <a:rPr lang="id-ID" dirty="0" smtClean="0"/>
              <a:t> (</a:t>
            </a:r>
            <a:r>
              <a:rPr lang="en-US" b="1" dirty="0" smtClean="0"/>
              <a:t>E</a:t>
            </a:r>
            <a:r>
              <a:rPr lang="id-ID" b="1" baseline="-25000" dirty="0" smtClean="0"/>
              <a:t>XS</a:t>
            </a:r>
            <a:r>
              <a:rPr lang="en-US" dirty="0" smtClean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berubah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x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smtClean="0"/>
              <a:t>y</a:t>
            </a:r>
            <a:r>
              <a:rPr lang="id-ID" dirty="0" smtClean="0"/>
              <a:t>)</a:t>
            </a:r>
            <a:r>
              <a:rPr lang="en-US" dirty="0" smtClean="0"/>
              <a:t> </a:t>
            </a:r>
            <a:r>
              <a:rPr lang="en-US" dirty="0"/>
              <a:t>, </a:t>
            </a:r>
            <a:r>
              <a:rPr lang="en-US" dirty="0" err="1"/>
              <a:t>didapatkan</a:t>
            </a:r>
            <a:r>
              <a:rPr lang="en-US" dirty="0"/>
              <a:t>  </a:t>
            </a:r>
            <a:r>
              <a:rPr lang="en-US" dirty="0" err="1"/>
              <a:t>persamaan</a:t>
            </a:r>
            <a:r>
              <a:rPr lang="en-US" dirty="0"/>
              <a:t> </a:t>
            </a:r>
            <a:r>
              <a:rPr lang="en-US" dirty="0" err="1"/>
              <a:t>diferensial</a:t>
            </a:r>
            <a:r>
              <a:rPr lang="en-US" dirty="0"/>
              <a:t> </a:t>
            </a:r>
            <a:r>
              <a:rPr lang="en-US" dirty="0" err="1"/>
              <a:t>biasa</a:t>
            </a:r>
            <a:r>
              <a:rPr lang="en-US" dirty="0"/>
              <a:t> </a:t>
            </a:r>
            <a:r>
              <a:rPr lang="en-US" dirty="0" err="1"/>
              <a:t>sbb</a:t>
            </a:r>
            <a:r>
              <a:rPr lang="en-US" dirty="0"/>
              <a:t> :</a:t>
            </a:r>
          </a:p>
        </p:txBody>
      </p:sp>
      <p:graphicFrame>
        <p:nvGraphicFramePr>
          <p:cNvPr id="44" name="Object 9"/>
          <p:cNvGraphicFramePr>
            <a:graphicFrameLocks noChangeAspect="1"/>
          </p:cNvGraphicFramePr>
          <p:nvPr/>
        </p:nvGraphicFramePr>
        <p:xfrm>
          <a:off x="654050" y="4868862"/>
          <a:ext cx="3725863" cy="992188"/>
        </p:xfrm>
        <a:graphic>
          <a:graphicData uri="http://schemas.openxmlformats.org/presentationml/2006/ole">
            <p:oleObj spid="_x0000_s164978" name="Equation" r:id="rId7" imgW="1574800" imgH="419100" progId="Equation.3">
              <p:embed/>
            </p:oleObj>
          </a:graphicData>
        </a:graphic>
      </p:graphicFrame>
      <p:graphicFrame>
        <p:nvGraphicFramePr>
          <p:cNvPr id="45" name="Object 10"/>
          <p:cNvGraphicFramePr>
            <a:graphicFrameLocks noChangeAspect="1"/>
          </p:cNvGraphicFramePr>
          <p:nvPr/>
        </p:nvGraphicFramePr>
        <p:xfrm>
          <a:off x="5548313" y="4894262"/>
          <a:ext cx="2193925" cy="1049338"/>
        </p:xfrm>
        <a:graphic>
          <a:graphicData uri="http://schemas.openxmlformats.org/presentationml/2006/ole">
            <p:oleObj spid="_x0000_s164979" name="Equation" r:id="rId8" imgW="876300" imgH="419100" progId="Equation.3">
              <p:embed/>
            </p:oleObj>
          </a:graphicData>
        </a:graphic>
      </p:graphicFrame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4591050" y="5135562"/>
            <a:ext cx="1041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atau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63550" y="1128712"/>
            <a:ext cx="7121525" cy="712788"/>
            <a:chOff x="292" y="344"/>
            <a:chExt cx="4486" cy="449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2517" y="344"/>
            <a:ext cx="953" cy="449"/>
          </p:xfrm>
          <a:graphic>
            <a:graphicData uri="http://schemas.openxmlformats.org/presentationml/2006/ole">
              <p:oleObj spid="_x0000_s166023" name="Equation" r:id="rId4" imgW="889000" imgH="419100" progId="Equation.3">
                <p:embed/>
              </p:oleObj>
            </a:graphicData>
          </a:graphic>
        </p:graphicFrame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92" y="396"/>
              <a:ext cx="44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 err="1"/>
                <a:t>Solusi</a:t>
              </a:r>
              <a:r>
                <a:rPr lang="en-US" sz="2400" b="1" dirty="0"/>
                <a:t> </a:t>
              </a:r>
              <a:r>
                <a:rPr lang="en-US" b="1" dirty="0" err="1"/>
                <a:t>persamaan</a:t>
              </a:r>
              <a:r>
                <a:rPr lang="en-US" b="1" dirty="0"/>
                <a:t> </a:t>
              </a:r>
              <a:r>
                <a:rPr lang="en-US" b="1" dirty="0" err="1"/>
                <a:t>diferensial</a:t>
              </a:r>
              <a:r>
                <a:rPr lang="en-US" dirty="0"/>
                <a:t>                             </a:t>
              </a:r>
              <a:r>
                <a:rPr lang="en-US" dirty="0" smtClean="0"/>
                <a:t>           </a:t>
              </a:r>
              <a:r>
                <a:rPr lang="en-US" dirty="0" err="1" smtClean="0"/>
                <a:t>dapat</a:t>
              </a:r>
              <a:r>
                <a:rPr lang="en-US" dirty="0" smtClean="0"/>
                <a:t> </a:t>
              </a:r>
              <a:r>
                <a:rPr lang="en-US" dirty="0" err="1"/>
                <a:t>dituliskan</a:t>
              </a:r>
              <a:r>
                <a:rPr lang="en-US" dirty="0"/>
                <a:t> : </a:t>
              </a:r>
            </a:p>
          </p:txBody>
        </p:sp>
      </p:grp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77875" y="1904308"/>
          <a:ext cx="2422525" cy="686492"/>
        </p:xfrm>
        <a:graphic>
          <a:graphicData uri="http://schemas.openxmlformats.org/presentationml/2006/ole">
            <p:oleObj spid="_x0000_s166024" name="Equation" r:id="rId5" imgW="850531" imgH="241195" progId="Equation.3">
              <p:embed/>
            </p:oleObj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492500" y="1752600"/>
            <a:ext cx="162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/>
              <a:t>dimana</a:t>
            </a:r>
            <a:r>
              <a:rPr lang="en-US" b="1" dirty="0"/>
              <a:t>,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473524" y="1778000"/>
            <a:ext cx="292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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 = j ( + j)</a:t>
            </a:r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486224" y="2209800"/>
            <a:ext cx="477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ym typeface="Symbol" pitchFamily="18" charset="2"/>
              </a:rPr>
              <a:t>  =  + j = </a:t>
            </a:r>
            <a:r>
              <a:rPr lang="en-US" b="1" dirty="0" err="1">
                <a:sym typeface="Symbol" pitchFamily="18" charset="2"/>
              </a:rPr>
              <a:t>Konstanta</a:t>
            </a:r>
            <a:r>
              <a:rPr lang="en-US" b="1" dirty="0">
                <a:sym typeface="Symbol" pitchFamily="18" charset="2"/>
              </a:rPr>
              <a:t> </a:t>
            </a:r>
            <a:r>
              <a:rPr lang="en-US" b="1" dirty="0" err="1">
                <a:sym typeface="Symbol" pitchFamily="18" charset="2"/>
              </a:rPr>
              <a:t>propagasi</a:t>
            </a:r>
            <a:endParaRPr lang="en-US" b="1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14350" y="2754312"/>
            <a:ext cx="7353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Persamaan bentuk waktu untuk medan listrik</a:t>
            </a:r>
            <a:r>
              <a:rPr lang="en-US"/>
              <a:t>, dapat dituliskan :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090613" y="3173412"/>
          <a:ext cx="4545012" cy="644525"/>
        </p:xfrm>
        <a:graphic>
          <a:graphicData uri="http://schemas.openxmlformats.org/presentationml/2006/ole">
            <p:oleObj spid="_x0000_s166025" name="Equation" r:id="rId6" imgW="1790700" imgH="254000" progId="Equation.3">
              <p:embed/>
            </p:oleObj>
          </a:graphicData>
        </a:graphic>
      </p:graphicFrame>
      <p:graphicFrame>
        <p:nvGraphicFramePr>
          <p:cNvPr id="12" name="Object 12"/>
          <p:cNvGraphicFramePr>
            <a:graphicFrameLocks noChangeAspect="1"/>
          </p:cNvGraphicFramePr>
          <p:nvPr/>
        </p:nvGraphicFramePr>
        <p:xfrm>
          <a:off x="1044575" y="3884612"/>
          <a:ext cx="4594225" cy="632164"/>
        </p:xfrm>
        <a:graphic>
          <a:graphicData uri="http://schemas.openxmlformats.org/presentationml/2006/ole">
            <p:oleObj spid="_x0000_s166026" name="Equation" r:id="rId7" imgW="1841500" imgH="254000" progId="Equation.3">
              <p:embed/>
            </p:oleObj>
          </a:graphicData>
        </a:graphic>
      </p:graphicFrame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886450" y="3211512"/>
            <a:ext cx="34861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/>
              <a:t>Ingat kembali perubahan dari bentuk fasor ke bentuk waktu !!</a:t>
            </a:r>
          </a:p>
        </p:txBody>
      </p:sp>
      <p:graphicFrame>
        <p:nvGraphicFramePr>
          <p:cNvPr id="14" name="Object 19"/>
          <p:cNvGraphicFramePr>
            <a:graphicFrameLocks noChangeAspect="1"/>
          </p:cNvGraphicFramePr>
          <p:nvPr/>
        </p:nvGraphicFramePr>
        <p:xfrm>
          <a:off x="3889375" y="4783138"/>
          <a:ext cx="4568825" cy="1693862"/>
        </p:xfrm>
        <a:graphic>
          <a:graphicData uri="http://schemas.openxmlformats.org/presentationml/2006/ole">
            <p:oleObj spid="_x0000_s166027" name="Equation" r:id="rId8" imgW="2501900" imgH="927100" progId="Equation.3">
              <p:embed/>
            </p:oleObj>
          </a:graphicData>
        </a:graphic>
      </p:graphicFrame>
      <p:sp>
        <p:nvSpPr>
          <p:cNvPr id="15" name="Oval 14"/>
          <p:cNvSpPr/>
          <p:nvPr/>
        </p:nvSpPr>
        <p:spPr>
          <a:xfrm>
            <a:off x="5894696" y="6019800"/>
            <a:ext cx="83820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79392" y="5334000"/>
            <a:ext cx="478808" cy="685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010400" y="60960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Loss Tangent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>
            <a:stCxn id="15" idx="6"/>
            <a:endCxn id="17" idx="1"/>
          </p:cNvCxnSpPr>
          <p:nvPr/>
        </p:nvCxnSpPr>
        <p:spPr>
          <a:xfrm>
            <a:off x="6732896" y="6248400"/>
            <a:ext cx="277504" cy="168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3"/>
          </p:cNvCxnSpPr>
          <p:nvPr/>
        </p:nvCxnSpPr>
        <p:spPr>
          <a:xfrm rot="5400000">
            <a:off x="7822640" y="5869127"/>
            <a:ext cx="176633" cy="277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1600994" y="4648200"/>
            <a:ext cx="304006" cy="7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990600" y="4816090"/>
            <a:ext cx="2362200" cy="289310"/>
          </a:xfrm>
          <a:prstGeom prst="rect">
            <a:avLst/>
          </a:prstGeom>
          <a:solidFill>
            <a:srgbClr val="FFFF00">
              <a:alpha val="5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 err="1" smtClean="0"/>
              <a:t>Bentuk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waktu</a:t>
            </a:r>
            <a:r>
              <a:rPr lang="en-US" sz="1600" b="1" dirty="0" smtClean="0"/>
              <a:t> (real time)</a:t>
            </a:r>
            <a:endParaRPr lang="en-US" sz="1600" b="1" dirty="0"/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28600" y="5420817"/>
            <a:ext cx="1524000" cy="294183"/>
          </a:xfrm>
          <a:prstGeom prst="rect">
            <a:avLst/>
          </a:prstGeom>
          <a:solidFill>
            <a:srgbClr val="FFFF00">
              <a:alpha val="5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 err="1" smtClean="0"/>
              <a:t>Bentuk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phasor</a:t>
            </a:r>
            <a:endParaRPr lang="en-US" sz="1600" b="1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-685800" y="3733800"/>
            <a:ext cx="274320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228600" y="5725617"/>
            <a:ext cx="2438400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 err="1" smtClean="0"/>
              <a:t>Alternatif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penulisannya</a:t>
            </a:r>
            <a:r>
              <a:rPr lang="en-US" sz="1600" b="1" dirty="0" smtClean="0"/>
              <a:t> :</a:t>
            </a:r>
            <a:endParaRPr lang="en-US" sz="1600" b="1" dirty="0"/>
          </a:p>
        </p:txBody>
      </p:sp>
      <p:graphicFrame>
        <p:nvGraphicFramePr>
          <p:cNvPr id="165895" name="Object 7"/>
          <p:cNvGraphicFramePr>
            <a:graphicFrameLocks noChangeAspect="1"/>
          </p:cNvGraphicFramePr>
          <p:nvPr/>
        </p:nvGraphicFramePr>
        <p:xfrm>
          <a:off x="228600" y="6019800"/>
          <a:ext cx="1967088" cy="548601"/>
        </p:xfrm>
        <a:graphic>
          <a:graphicData uri="http://schemas.openxmlformats.org/presentationml/2006/ole">
            <p:oleObj spid="_x0000_s166028" name="Equation" r:id="rId9" imgW="863225" imgH="241195" progId="Equation.3">
              <p:embed/>
            </p:oleObj>
          </a:graphicData>
        </a:graphic>
      </p:graphicFrame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522429" y="2545080"/>
            <a:ext cx="2618095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ct val="50000"/>
              </a:spcBef>
            </a:pPr>
            <a:r>
              <a:rPr lang="en-US" dirty="0" smtClean="0">
                <a:sym typeface="Symbol" pitchFamily="18" charset="2"/>
              </a:rPr>
              <a:t> = </a:t>
            </a:r>
            <a:r>
              <a:rPr lang="en-US" b="1" dirty="0" err="1">
                <a:sym typeface="Symbol" pitchFamily="18" charset="2"/>
              </a:rPr>
              <a:t>Konstanta</a:t>
            </a:r>
            <a:r>
              <a:rPr lang="en-US" b="1" dirty="0">
                <a:sym typeface="Symbol" pitchFamily="18" charset="2"/>
              </a:rPr>
              <a:t> </a:t>
            </a:r>
            <a:r>
              <a:rPr lang="id-ID" b="1" dirty="0" smtClean="0">
                <a:sym typeface="Symbol" pitchFamily="18" charset="2"/>
              </a:rPr>
              <a:t>redaman</a:t>
            </a:r>
            <a:endParaRPr lang="en-US" b="1" dirty="0"/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911924" y="2541374"/>
            <a:ext cx="2618095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ym typeface="Symbol" pitchFamily="18" charset="2"/>
              </a:rPr>
              <a:t> </a:t>
            </a:r>
            <a:r>
              <a:rPr lang="en-US" dirty="0" smtClean="0">
                <a:sym typeface="Symbol" pitchFamily="18" charset="2"/>
              </a:rPr>
              <a:t>= </a:t>
            </a:r>
            <a:r>
              <a:rPr lang="en-US" b="1" dirty="0" err="1">
                <a:sym typeface="Symbol" pitchFamily="18" charset="2"/>
              </a:rPr>
              <a:t>Konstanta</a:t>
            </a:r>
            <a:r>
              <a:rPr lang="en-US" b="1" dirty="0">
                <a:sym typeface="Symbol" pitchFamily="18" charset="2"/>
              </a:rPr>
              <a:t> </a:t>
            </a:r>
            <a:r>
              <a:rPr lang="id-ID" b="1" dirty="0" smtClean="0">
                <a:sym typeface="Symbol" pitchFamily="18" charset="2"/>
              </a:rPr>
              <a:t>phasa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3850" y="1028700"/>
            <a:ext cx="373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/>
              <a:t>Loss Tangent</a:t>
            </a:r>
            <a:endParaRPr lang="en-US" sz="2800" b="1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485900"/>
            <a:ext cx="83820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err="1"/>
              <a:t>Didefinisikan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besaran</a:t>
            </a:r>
            <a:r>
              <a:rPr lang="en-US" dirty="0"/>
              <a:t> yang </a:t>
            </a:r>
            <a:r>
              <a:rPr lang="en-US" dirty="0" err="1"/>
              <a:t>menyatakan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kecilnya</a:t>
            </a:r>
            <a:r>
              <a:rPr lang="en-US" dirty="0"/>
              <a:t> </a:t>
            </a:r>
            <a:r>
              <a:rPr lang="en-US" dirty="0" err="1"/>
              <a:t>kerugian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dipakai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mengambil</a:t>
            </a:r>
            <a:r>
              <a:rPr lang="en-US" dirty="0"/>
              <a:t> </a:t>
            </a:r>
            <a:r>
              <a:rPr lang="en-US" dirty="0" err="1"/>
              <a:t>nilai-nilai</a:t>
            </a:r>
            <a:r>
              <a:rPr lang="en-US" dirty="0"/>
              <a:t> </a:t>
            </a:r>
            <a:r>
              <a:rPr lang="en-US" dirty="0" err="1"/>
              <a:t>pendekatan</a:t>
            </a:r>
            <a:r>
              <a:rPr lang="en-US" dirty="0"/>
              <a:t> engineering 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b="1" i="1" dirty="0"/>
              <a:t>Loss tangent</a:t>
            </a:r>
            <a:endParaRPr lang="en-US" dirty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398463" y="2222500"/>
          <a:ext cx="1885950" cy="1077913"/>
        </p:xfrm>
        <a:graphic>
          <a:graphicData uri="http://schemas.openxmlformats.org/presentationml/2006/ole">
            <p:oleObj spid="_x0000_s167998" name="Equation" r:id="rId4" imgW="685800" imgH="393700" progId="Equation.3">
              <p:embed/>
            </p:oleObj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628900" y="2457450"/>
            <a:ext cx="649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b="1" i="1" dirty="0"/>
              <a:t>Loss tangent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perbandingan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rapat</a:t>
            </a:r>
            <a:r>
              <a:rPr lang="en-US" dirty="0"/>
              <a:t> </a:t>
            </a:r>
            <a:r>
              <a:rPr lang="en-US" dirty="0" err="1"/>
              <a:t>arus</a:t>
            </a:r>
            <a:r>
              <a:rPr lang="en-US" dirty="0"/>
              <a:t> </a:t>
            </a:r>
            <a:r>
              <a:rPr lang="en-US" dirty="0" err="1"/>
              <a:t>konduksi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rapat</a:t>
            </a:r>
            <a:r>
              <a:rPr lang="en-US" dirty="0"/>
              <a:t> </a:t>
            </a:r>
            <a:r>
              <a:rPr lang="en-US" dirty="0" err="1"/>
              <a:t>arus</a:t>
            </a:r>
            <a:r>
              <a:rPr lang="en-US" dirty="0"/>
              <a:t> </a:t>
            </a:r>
            <a:r>
              <a:rPr lang="en-US" dirty="0" err="1"/>
              <a:t>pergeseran</a:t>
            </a:r>
            <a:r>
              <a:rPr lang="en-US" dirty="0"/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61950" y="3448050"/>
            <a:ext cx="373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Nilai-Nilai Pendekatan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62000" y="4343400"/>
            <a:ext cx="1009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Untuk </a:t>
            </a: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1643063" y="4146550"/>
          <a:ext cx="1101725" cy="773113"/>
        </p:xfrm>
        <a:graphic>
          <a:graphicData uri="http://schemas.openxmlformats.org/presentationml/2006/ole">
            <p:oleObj spid="_x0000_s167999" name="Equation" r:id="rId5" imgW="558558" imgH="393529" progId="Equation.3">
              <p:embed/>
            </p:oleObj>
          </a:graphicData>
        </a:graphic>
      </p:graphicFrame>
      <p:sp>
        <p:nvSpPr>
          <p:cNvPr id="10" name="AutoShape 10"/>
          <p:cNvSpPr>
            <a:spLocks/>
          </p:cNvSpPr>
          <p:nvPr/>
        </p:nvSpPr>
        <p:spPr bwMode="auto">
          <a:xfrm>
            <a:off x="2857500" y="4114800"/>
            <a:ext cx="381000" cy="2266950"/>
          </a:xfrm>
          <a:prstGeom prst="leftBrace">
            <a:avLst>
              <a:gd name="adj1" fmla="val 49583"/>
              <a:gd name="adj2" fmla="val 1975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" name="Object 11"/>
          <p:cNvGraphicFramePr>
            <a:graphicFrameLocks noChangeAspect="1"/>
          </p:cNvGraphicFramePr>
          <p:nvPr/>
        </p:nvGraphicFramePr>
        <p:xfrm>
          <a:off x="3465513" y="4038600"/>
          <a:ext cx="2433637" cy="2514600"/>
        </p:xfrm>
        <a:graphic>
          <a:graphicData uri="http://schemas.openxmlformats.org/presentationml/2006/ole">
            <p:oleObj spid="_x0000_s168000" name="Equation" r:id="rId6" imgW="1143000" imgH="1181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21" y="299120"/>
            <a:ext cx="7244179" cy="53908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dobe Heiti Std R" pitchFamily="34" charset="-128"/>
                <a:cs typeface="Arial" pitchFamily="34" charset="0"/>
              </a:rPr>
              <a:t>OUTLINE</a:t>
            </a:r>
            <a:endParaRPr lang="en-US" sz="2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pic>
        <p:nvPicPr>
          <p:cNvPr id="1034" name="Picture 10" descr="D:\PICTURES\design\PREMIUM\BORPR066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981200"/>
            <a:ext cx="7467600" cy="369266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590800" y="304800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/>
            <a:r>
              <a:rPr lang="en-US" sz="3200" b="1" dirty="0" err="1" smtClean="0"/>
              <a:t>Propagasi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Gelombang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Elektromagnet</a:t>
            </a:r>
            <a:r>
              <a:rPr lang="en-US" sz="3200" b="1" dirty="0" smtClean="0"/>
              <a:t> (</a:t>
            </a:r>
            <a:r>
              <a:rPr lang="en-US" sz="3200" b="1" dirty="0" err="1" smtClean="0"/>
              <a:t>Gelombang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Datar</a:t>
            </a:r>
            <a:r>
              <a:rPr lang="en-US" sz="3200" b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404813" y="1560512"/>
          <a:ext cx="3295650" cy="766763"/>
        </p:xfrm>
        <a:graphic>
          <a:graphicData uri="http://schemas.openxmlformats.org/presentationml/2006/ole">
            <p:oleObj spid="_x0000_s167097" name="Equation" r:id="rId4" imgW="1091726" imgH="253890" progId="Equation.3">
              <p:embed/>
            </p:oleObj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45937984"/>
              </p:ext>
            </p:extLst>
          </p:nvPr>
        </p:nvGraphicFramePr>
        <p:xfrm>
          <a:off x="428625" y="2506663"/>
          <a:ext cx="4176713" cy="2020887"/>
        </p:xfrm>
        <a:graphic>
          <a:graphicData uri="http://schemas.openxmlformats.org/presentationml/2006/ole">
            <p:oleObj spid="_x0000_s167098" name="Equation" r:id="rId5" imgW="1942920" imgH="939600" progId="Equation.3">
              <p:embed/>
            </p:oleObj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64392175"/>
              </p:ext>
            </p:extLst>
          </p:nvPr>
        </p:nvGraphicFramePr>
        <p:xfrm>
          <a:off x="4922838" y="1447800"/>
          <a:ext cx="2268537" cy="762000"/>
        </p:xfrm>
        <a:graphic>
          <a:graphicData uri="http://schemas.openxmlformats.org/presentationml/2006/ole">
            <p:oleObj spid="_x0000_s167099" name="Equation" r:id="rId6" imgW="1244520" imgH="419040" progId="Equation.3">
              <p:embed/>
            </p:oleObj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47628451"/>
              </p:ext>
            </p:extLst>
          </p:nvPr>
        </p:nvGraphicFramePr>
        <p:xfrm>
          <a:off x="160360" y="4872511"/>
          <a:ext cx="3505200" cy="863241"/>
        </p:xfrm>
        <a:graphic>
          <a:graphicData uri="http://schemas.openxmlformats.org/presentationml/2006/ole">
            <p:oleObj spid="_x0000_s167100" name="Equation" r:id="rId7" imgW="1701800" imgH="419100" progId="Equation.3">
              <p:embed/>
            </p:oleObj>
          </a:graphicData>
        </a:graphic>
      </p:graphicFrame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54267329"/>
              </p:ext>
            </p:extLst>
          </p:nvPr>
        </p:nvGraphicFramePr>
        <p:xfrm>
          <a:off x="4238625" y="4114801"/>
          <a:ext cx="4676775" cy="2337652"/>
        </p:xfrm>
        <a:graphic>
          <a:graphicData uri="http://schemas.openxmlformats.org/presentationml/2006/ole">
            <p:oleObj spid="_x0000_s167101" name="Equation" r:id="rId8" imgW="2819160" imgH="1409400" progId="Equation.3">
              <p:embed/>
            </p:oleObj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28600" y="1058862"/>
            <a:ext cx="886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Jika medan listrik diketahui</a:t>
            </a:r>
            <a:r>
              <a:rPr lang="en-US"/>
              <a:t>, maka medan magnet dapat dicari dengan hubungan :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12652285"/>
              </p:ext>
            </p:extLst>
          </p:nvPr>
        </p:nvGraphicFramePr>
        <p:xfrm>
          <a:off x="152400" y="5850599"/>
          <a:ext cx="3810000" cy="855001"/>
        </p:xfrm>
        <a:graphic>
          <a:graphicData uri="http://schemas.openxmlformats.org/presentationml/2006/ole">
            <p:oleObj spid="_x0000_s167102" name="Equation" r:id="rId9" imgW="1981080" imgH="444240" progId="Equation.3">
              <p:embed/>
            </p:oleObj>
          </a:graphicData>
        </a:graphic>
      </p:graphicFrame>
      <p:sp>
        <p:nvSpPr>
          <p:cNvPr id="11" name="Right Brace 10"/>
          <p:cNvSpPr/>
          <p:nvPr/>
        </p:nvSpPr>
        <p:spPr>
          <a:xfrm>
            <a:off x="4660900" y="1828800"/>
            <a:ext cx="292100" cy="19812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53979025"/>
              </p:ext>
            </p:extLst>
          </p:nvPr>
        </p:nvGraphicFramePr>
        <p:xfrm>
          <a:off x="7768492" y="1640302"/>
          <a:ext cx="1295400" cy="376996"/>
        </p:xfrm>
        <a:graphic>
          <a:graphicData uri="http://schemas.openxmlformats.org/presentationml/2006/ole">
            <p:oleObj spid="_x0000_s167103" name="Equation" r:id="rId10" imgW="825480" imgH="24120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04893619"/>
              </p:ext>
            </p:extLst>
          </p:nvPr>
        </p:nvGraphicFramePr>
        <p:xfrm>
          <a:off x="4953000" y="2209800"/>
          <a:ext cx="2732088" cy="763588"/>
        </p:xfrm>
        <a:graphic>
          <a:graphicData uri="http://schemas.openxmlformats.org/presentationml/2006/ole">
            <p:oleObj spid="_x0000_s167104" name="Equation" r:id="rId11" imgW="1587240" imgH="444240" progId="Equation.3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26928875"/>
              </p:ext>
            </p:extLst>
          </p:nvPr>
        </p:nvGraphicFramePr>
        <p:xfrm>
          <a:off x="4940300" y="3074988"/>
          <a:ext cx="2011363" cy="763587"/>
        </p:xfrm>
        <a:graphic>
          <a:graphicData uri="http://schemas.openxmlformats.org/presentationml/2006/ole">
            <p:oleObj spid="_x0000_s167105" name="Equation" r:id="rId12" imgW="1168200" imgH="444240" progId="Equation.3">
              <p:embed/>
            </p:oleObj>
          </a:graphicData>
        </a:graphic>
      </p:graphicFrame>
      <p:sp>
        <p:nvSpPr>
          <p:cNvPr id="15" name="Right Arrow 14"/>
          <p:cNvSpPr/>
          <p:nvPr/>
        </p:nvSpPr>
        <p:spPr>
          <a:xfrm>
            <a:off x="7315200" y="1752600"/>
            <a:ext cx="381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ight Arrow 16"/>
          <p:cNvSpPr/>
          <p:nvPr/>
        </p:nvSpPr>
        <p:spPr>
          <a:xfrm>
            <a:off x="6961162" y="3352800"/>
            <a:ext cx="1905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36393400"/>
              </p:ext>
            </p:extLst>
          </p:nvPr>
        </p:nvGraphicFramePr>
        <p:xfrm>
          <a:off x="7234238" y="3275012"/>
          <a:ext cx="1727200" cy="763588"/>
        </p:xfrm>
        <a:graphic>
          <a:graphicData uri="http://schemas.openxmlformats.org/presentationml/2006/ole">
            <p:oleObj spid="_x0000_s167106" name="Equation" r:id="rId13" imgW="1002960" imgH="444240" progId="Equation.3">
              <p:embed/>
            </p:oleObj>
          </a:graphicData>
        </a:graphic>
      </p:graphicFrame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52400" y="4511290"/>
            <a:ext cx="2362200" cy="289310"/>
          </a:xfrm>
          <a:prstGeom prst="rect">
            <a:avLst/>
          </a:prstGeom>
          <a:solidFill>
            <a:srgbClr val="FFFF00">
              <a:alpha val="5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 err="1" smtClean="0"/>
              <a:t>Bentuk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waktu</a:t>
            </a:r>
            <a:r>
              <a:rPr lang="en-US" sz="1600" b="1" dirty="0" smtClean="0"/>
              <a:t> (real time)</a:t>
            </a:r>
            <a:endParaRPr lang="en-US" sz="1600" b="1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151662" y="2946945"/>
            <a:ext cx="1524000" cy="294183"/>
          </a:xfrm>
          <a:prstGeom prst="rect">
            <a:avLst/>
          </a:prstGeom>
          <a:solidFill>
            <a:srgbClr val="FFFF00">
              <a:alpha val="5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 err="1" smtClean="0"/>
              <a:t>Bentuk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phasor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 bwMode="auto">
          <a:xfrm>
            <a:off x="228600" y="3962400"/>
            <a:ext cx="5668963" cy="2776635"/>
            <a:chOff x="216" y="1878"/>
            <a:chExt cx="4116" cy="2016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732" y="1878"/>
              <a:ext cx="0" cy="12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 flipH="1">
              <a:off x="216" y="3162"/>
              <a:ext cx="516" cy="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732" y="2370"/>
              <a:ext cx="2892" cy="5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6" y="126"/>
                </a:cxn>
                <a:cxn ang="0">
                  <a:pos x="474" y="216"/>
                </a:cxn>
                <a:cxn ang="0">
                  <a:pos x="798" y="312"/>
                </a:cxn>
                <a:cxn ang="0">
                  <a:pos x="1074" y="384"/>
                </a:cxn>
                <a:cxn ang="0">
                  <a:pos x="1464" y="444"/>
                </a:cxn>
                <a:cxn ang="0">
                  <a:pos x="2028" y="510"/>
                </a:cxn>
                <a:cxn ang="0">
                  <a:pos x="2436" y="534"/>
                </a:cxn>
                <a:cxn ang="0">
                  <a:pos x="2892" y="546"/>
                </a:cxn>
              </a:cxnLst>
              <a:rect l="0" t="0" r="r" b="b"/>
              <a:pathLst>
                <a:path w="2892" h="546">
                  <a:moveTo>
                    <a:pt x="0" y="0"/>
                  </a:moveTo>
                  <a:cubicBezTo>
                    <a:pt x="83" y="45"/>
                    <a:pt x="167" y="90"/>
                    <a:pt x="246" y="126"/>
                  </a:cubicBezTo>
                  <a:cubicBezTo>
                    <a:pt x="325" y="162"/>
                    <a:pt x="382" y="185"/>
                    <a:pt x="474" y="216"/>
                  </a:cubicBezTo>
                  <a:cubicBezTo>
                    <a:pt x="566" y="247"/>
                    <a:pt x="698" y="284"/>
                    <a:pt x="798" y="312"/>
                  </a:cubicBezTo>
                  <a:cubicBezTo>
                    <a:pt x="898" y="340"/>
                    <a:pt x="963" y="362"/>
                    <a:pt x="1074" y="384"/>
                  </a:cubicBezTo>
                  <a:cubicBezTo>
                    <a:pt x="1185" y="406"/>
                    <a:pt x="1305" y="423"/>
                    <a:pt x="1464" y="444"/>
                  </a:cubicBezTo>
                  <a:cubicBezTo>
                    <a:pt x="1623" y="465"/>
                    <a:pt x="1866" y="495"/>
                    <a:pt x="2028" y="510"/>
                  </a:cubicBezTo>
                  <a:cubicBezTo>
                    <a:pt x="2190" y="525"/>
                    <a:pt x="2292" y="528"/>
                    <a:pt x="2436" y="534"/>
                  </a:cubicBezTo>
                  <a:cubicBezTo>
                    <a:pt x="2580" y="540"/>
                    <a:pt x="2736" y="543"/>
                    <a:pt x="2892" y="54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738" y="2388"/>
              <a:ext cx="3318" cy="1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60"/>
                </a:cxn>
                <a:cxn ang="0">
                  <a:pos x="222" y="150"/>
                </a:cxn>
                <a:cxn ang="0">
                  <a:pos x="282" y="264"/>
                </a:cxn>
                <a:cxn ang="0">
                  <a:pos x="396" y="486"/>
                </a:cxn>
                <a:cxn ang="0">
                  <a:pos x="486" y="726"/>
                </a:cxn>
                <a:cxn ang="0">
                  <a:pos x="576" y="882"/>
                </a:cxn>
                <a:cxn ang="0">
                  <a:pos x="696" y="1002"/>
                </a:cxn>
                <a:cxn ang="0">
                  <a:pos x="834" y="1098"/>
                </a:cxn>
                <a:cxn ang="0">
                  <a:pos x="1038" y="1116"/>
                </a:cxn>
                <a:cxn ang="0">
                  <a:pos x="1218" y="1044"/>
                </a:cxn>
                <a:cxn ang="0">
                  <a:pos x="1446" y="864"/>
                </a:cxn>
                <a:cxn ang="0">
                  <a:pos x="1704" y="636"/>
                </a:cxn>
                <a:cxn ang="0">
                  <a:pos x="1920" y="516"/>
                </a:cxn>
                <a:cxn ang="0">
                  <a:pos x="2118" y="504"/>
                </a:cxn>
                <a:cxn ang="0">
                  <a:pos x="2292" y="552"/>
                </a:cxn>
                <a:cxn ang="0">
                  <a:pos x="2490" y="690"/>
                </a:cxn>
                <a:cxn ang="0">
                  <a:pos x="2682" y="816"/>
                </a:cxn>
                <a:cxn ang="0">
                  <a:pos x="2820" y="900"/>
                </a:cxn>
                <a:cxn ang="0">
                  <a:pos x="2994" y="1002"/>
                </a:cxn>
                <a:cxn ang="0">
                  <a:pos x="3210" y="1014"/>
                </a:cxn>
                <a:cxn ang="0">
                  <a:pos x="3318" y="948"/>
                </a:cxn>
              </a:cxnLst>
              <a:rect l="0" t="0" r="r" b="b"/>
              <a:pathLst>
                <a:path w="3318" h="1125">
                  <a:moveTo>
                    <a:pt x="0" y="0"/>
                  </a:moveTo>
                  <a:cubicBezTo>
                    <a:pt x="47" y="17"/>
                    <a:pt x="95" y="35"/>
                    <a:pt x="132" y="60"/>
                  </a:cubicBezTo>
                  <a:cubicBezTo>
                    <a:pt x="169" y="85"/>
                    <a:pt x="197" y="116"/>
                    <a:pt x="222" y="150"/>
                  </a:cubicBezTo>
                  <a:cubicBezTo>
                    <a:pt x="247" y="184"/>
                    <a:pt x="253" y="208"/>
                    <a:pt x="282" y="264"/>
                  </a:cubicBezTo>
                  <a:cubicBezTo>
                    <a:pt x="311" y="320"/>
                    <a:pt x="362" y="409"/>
                    <a:pt x="396" y="486"/>
                  </a:cubicBezTo>
                  <a:cubicBezTo>
                    <a:pt x="430" y="563"/>
                    <a:pt x="456" y="660"/>
                    <a:pt x="486" y="726"/>
                  </a:cubicBezTo>
                  <a:cubicBezTo>
                    <a:pt x="516" y="792"/>
                    <a:pt x="541" y="836"/>
                    <a:pt x="576" y="882"/>
                  </a:cubicBezTo>
                  <a:cubicBezTo>
                    <a:pt x="611" y="928"/>
                    <a:pt x="653" y="966"/>
                    <a:pt x="696" y="1002"/>
                  </a:cubicBezTo>
                  <a:cubicBezTo>
                    <a:pt x="739" y="1038"/>
                    <a:pt x="777" y="1079"/>
                    <a:pt x="834" y="1098"/>
                  </a:cubicBezTo>
                  <a:cubicBezTo>
                    <a:pt x="891" y="1117"/>
                    <a:pt x="974" y="1125"/>
                    <a:pt x="1038" y="1116"/>
                  </a:cubicBezTo>
                  <a:cubicBezTo>
                    <a:pt x="1102" y="1107"/>
                    <a:pt x="1150" y="1086"/>
                    <a:pt x="1218" y="1044"/>
                  </a:cubicBezTo>
                  <a:cubicBezTo>
                    <a:pt x="1286" y="1002"/>
                    <a:pt x="1365" y="932"/>
                    <a:pt x="1446" y="864"/>
                  </a:cubicBezTo>
                  <a:cubicBezTo>
                    <a:pt x="1527" y="796"/>
                    <a:pt x="1625" y="694"/>
                    <a:pt x="1704" y="636"/>
                  </a:cubicBezTo>
                  <a:cubicBezTo>
                    <a:pt x="1783" y="578"/>
                    <a:pt x="1851" y="538"/>
                    <a:pt x="1920" y="516"/>
                  </a:cubicBezTo>
                  <a:cubicBezTo>
                    <a:pt x="1989" y="494"/>
                    <a:pt x="2056" y="498"/>
                    <a:pt x="2118" y="504"/>
                  </a:cubicBezTo>
                  <a:cubicBezTo>
                    <a:pt x="2180" y="510"/>
                    <a:pt x="2230" y="521"/>
                    <a:pt x="2292" y="552"/>
                  </a:cubicBezTo>
                  <a:cubicBezTo>
                    <a:pt x="2354" y="583"/>
                    <a:pt x="2425" y="646"/>
                    <a:pt x="2490" y="690"/>
                  </a:cubicBezTo>
                  <a:cubicBezTo>
                    <a:pt x="2555" y="734"/>
                    <a:pt x="2627" y="781"/>
                    <a:pt x="2682" y="816"/>
                  </a:cubicBezTo>
                  <a:cubicBezTo>
                    <a:pt x="2737" y="851"/>
                    <a:pt x="2768" y="869"/>
                    <a:pt x="2820" y="900"/>
                  </a:cubicBezTo>
                  <a:cubicBezTo>
                    <a:pt x="2872" y="931"/>
                    <a:pt x="2929" y="983"/>
                    <a:pt x="2994" y="1002"/>
                  </a:cubicBezTo>
                  <a:cubicBezTo>
                    <a:pt x="3059" y="1021"/>
                    <a:pt x="3156" y="1023"/>
                    <a:pt x="3210" y="1014"/>
                  </a:cubicBezTo>
                  <a:cubicBezTo>
                    <a:pt x="3264" y="1005"/>
                    <a:pt x="3300" y="959"/>
                    <a:pt x="3318" y="948"/>
                  </a:cubicBezTo>
                </a:path>
              </a:pathLst>
            </a:custGeom>
            <a:noFill/>
            <a:ln w="28575" cmpd="sng">
              <a:solidFill>
                <a:srgbClr val="0B02B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44" y="2875"/>
              <a:ext cx="3498" cy="707"/>
            </a:xfrm>
            <a:custGeom>
              <a:avLst/>
              <a:gdLst/>
              <a:ahLst/>
              <a:cxnLst>
                <a:cxn ang="0">
                  <a:pos x="0" y="707"/>
                </a:cxn>
                <a:cxn ang="0">
                  <a:pos x="168" y="635"/>
                </a:cxn>
                <a:cxn ang="0">
                  <a:pos x="402" y="479"/>
                </a:cxn>
                <a:cxn ang="0">
                  <a:pos x="654" y="239"/>
                </a:cxn>
                <a:cxn ang="0">
                  <a:pos x="870" y="83"/>
                </a:cxn>
                <a:cxn ang="0">
                  <a:pos x="1080" y="17"/>
                </a:cxn>
                <a:cxn ang="0">
                  <a:pos x="1290" y="5"/>
                </a:cxn>
                <a:cxn ang="0">
                  <a:pos x="1458" y="47"/>
                </a:cxn>
                <a:cxn ang="0">
                  <a:pos x="1572" y="137"/>
                </a:cxn>
                <a:cxn ang="0">
                  <a:pos x="1674" y="299"/>
                </a:cxn>
                <a:cxn ang="0">
                  <a:pos x="1776" y="443"/>
                </a:cxn>
                <a:cxn ang="0">
                  <a:pos x="1890" y="509"/>
                </a:cxn>
                <a:cxn ang="0">
                  <a:pos x="2076" y="521"/>
                </a:cxn>
                <a:cxn ang="0">
                  <a:pos x="2292" y="485"/>
                </a:cxn>
                <a:cxn ang="0">
                  <a:pos x="2598" y="323"/>
                </a:cxn>
                <a:cxn ang="0">
                  <a:pos x="2844" y="173"/>
                </a:cxn>
                <a:cxn ang="0">
                  <a:pos x="3036" y="83"/>
                </a:cxn>
                <a:cxn ang="0">
                  <a:pos x="3276" y="41"/>
                </a:cxn>
                <a:cxn ang="0">
                  <a:pos x="3450" y="47"/>
                </a:cxn>
                <a:cxn ang="0">
                  <a:pos x="3498" y="65"/>
                </a:cxn>
              </a:cxnLst>
              <a:rect l="0" t="0" r="r" b="b"/>
              <a:pathLst>
                <a:path w="3498" h="707">
                  <a:moveTo>
                    <a:pt x="0" y="707"/>
                  </a:moveTo>
                  <a:cubicBezTo>
                    <a:pt x="50" y="690"/>
                    <a:pt x="101" y="673"/>
                    <a:pt x="168" y="635"/>
                  </a:cubicBezTo>
                  <a:cubicBezTo>
                    <a:pt x="235" y="597"/>
                    <a:pt x="321" y="545"/>
                    <a:pt x="402" y="479"/>
                  </a:cubicBezTo>
                  <a:cubicBezTo>
                    <a:pt x="483" y="413"/>
                    <a:pt x="576" y="305"/>
                    <a:pt x="654" y="239"/>
                  </a:cubicBezTo>
                  <a:cubicBezTo>
                    <a:pt x="732" y="173"/>
                    <a:pt x="799" y="120"/>
                    <a:pt x="870" y="83"/>
                  </a:cubicBezTo>
                  <a:cubicBezTo>
                    <a:pt x="941" y="46"/>
                    <a:pt x="1010" y="30"/>
                    <a:pt x="1080" y="17"/>
                  </a:cubicBezTo>
                  <a:cubicBezTo>
                    <a:pt x="1150" y="4"/>
                    <a:pt x="1227" y="0"/>
                    <a:pt x="1290" y="5"/>
                  </a:cubicBezTo>
                  <a:cubicBezTo>
                    <a:pt x="1353" y="10"/>
                    <a:pt x="1411" y="25"/>
                    <a:pt x="1458" y="47"/>
                  </a:cubicBezTo>
                  <a:cubicBezTo>
                    <a:pt x="1505" y="69"/>
                    <a:pt x="1536" y="95"/>
                    <a:pt x="1572" y="137"/>
                  </a:cubicBezTo>
                  <a:cubicBezTo>
                    <a:pt x="1608" y="179"/>
                    <a:pt x="1640" y="248"/>
                    <a:pt x="1674" y="299"/>
                  </a:cubicBezTo>
                  <a:cubicBezTo>
                    <a:pt x="1708" y="350"/>
                    <a:pt x="1740" y="408"/>
                    <a:pt x="1776" y="443"/>
                  </a:cubicBezTo>
                  <a:cubicBezTo>
                    <a:pt x="1812" y="478"/>
                    <a:pt x="1840" y="496"/>
                    <a:pt x="1890" y="509"/>
                  </a:cubicBezTo>
                  <a:cubicBezTo>
                    <a:pt x="1940" y="522"/>
                    <a:pt x="2009" y="525"/>
                    <a:pt x="2076" y="521"/>
                  </a:cubicBezTo>
                  <a:cubicBezTo>
                    <a:pt x="2143" y="517"/>
                    <a:pt x="2205" y="518"/>
                    <a:pt x="2292" y="485"/>
                  </a:cubicBezTo>
                  <a:cubicBezTo>
                    <a:pt x="2379" y="452"/>
                    <a:pt x="2506" y="375"/>
                    <a:pt x="2598" y="323"/>
                  </a:cubicBezTo>
                  <a:cubicBezTo>
                    <a:pt x="2690" y="271"/>
                    <a:pt x="2771" y="213"/>
                    <a:pt x="2844" y="173"/>
                  </a:cubicBezTo>
                  <a:cubicBezTo>
                    <a:pt x="2917" y="133"/>
                    <a:pt x="2964" y="105"/>
                    <a:pt x="3036" y="83"/>
                  </a:cubicBezTo>
                  <a:cubicBezTo>
                    <a:pt x="3108" y="61"/>
                    <a:pt x="3207" y="47"/>
                    <a:pt x="3276" y="41"/>
                  </a:cubicBezTo>
                  <a:cubicBezTo>
                    <a:pt x="3345" y="35"/>
                    <a:pt x="3413" y="43"/>
                    <a:pt x="3450" y="47"/>
                  </a:cubicBezTo>
                  <a:cubicBezTo>
                    <a:pt x="3487" y="51"/>
                    <a:pt x="3492" y="58"/>
                    <a:pt x="3498" y="65"/>
                  </a:cubicBez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798" y="2418"/>
              <a:ext cx="0" cy="732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726" y="3162"/>
              <a:ext cx="3606" cy="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888" y="2472"/>
              <a:ext cx="0" cy="684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972" y="2580"/>
              <a:ext cx="6" cy="582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1038" y="2708"/>
              <a:ext cx="8" cy="44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1112" y="2848"/>
              <a:ext cx="4" cy="30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 flipV="1">
              <a:off x="1182" y="3028"/>
              <a:ext cx="12" cy="12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566" y="3162"/>
              <a:ext cx="232" cy="36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>
              <a:off x="686" y="3170"/>
              <a:ext cx="192" cy="2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H="1">
              <a:off x="854" y="3170"/>
              <a:ext cx="108" cy="15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V="1">
              <a:off x="1114" y="3022"/>
              <a:ext cx="96" cy="13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V="1">
              <a:off x="1198" y="2958"/>
              <a:ext cx="136" cy="1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V="1">
              <a:off x="1294" y="2906"/>
              <a:ext cx="156" cy="2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V="1">
              <a:off x="1386" y="2894"/>
              <a:ext cx="176" cy="2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V="1">
              <a:off x="1482" y="2878"/>
              <a:ext cx="184" cy="2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1570" y="2890"/>
              <a:ext cx="204" cy="2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V="1">
              <a:off x="1678" y="2898"/>
              <a:ext cx="204" cy="2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V="1">
              <a:off x="1790" y="2954"/>
              <a:ext cx="160" cy="20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V="1">
              <a:off x="1902" y="3014"/>
              <a:ext cx="112" cy="1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V="1">
              <a:off x="2002" y="3062"/>
              <a:ext cx="52" cy="1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>
              <a:off x="1288" y="3160"/>
              <a:ext cx="8" cy="8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H="1">
              <a:off x="1384" y="3176"/>
              <a:ext cx="4" cy="164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H="1">
              <a:off x="1464" y="3176"/>
              <a:ext cx="16" cy="244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 flipH="1">
              <a:off x="1560" y="3180"/>
              <a:ext cx="12" cy="276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flipH="1">
              <a:off x="1668" y="3176"/>
              <a:ext cx="12" cy="32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H="1">
              <a:off x="1780" y="3176"/>
              <a:ext cx="4" cy="312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 flipH="1">
              <a:off x="1892" y="3172"/>
              <a:ext cx="0" cy="280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H="1">
              <a:off x="1992" y="3180"/>
              <a:ext cx="4" cy="216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 flipH="1">
              <a:off x="2080" y="3188"/>
              <a:ext cx="0" cy="14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 flipH="1">
              <a:off x="2148" y="3172"/>
              <a:ext cx="0" cy="112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H="1">
              <a:off x="2186" y="3170"/>
              <a:ext cx="60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H="1">
              <a:off x="2234" y="3170"/>
              <a:ext cx="84" cy="1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 flipH="1">
              <a:off x="2298" y="3174"/>
              <a:ext cx="120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42"/>
            <p:cNvSpPr>
              <a:spLocks noChangeShapeType="1"/>
            </p:cNvSpPr>
            <p:nvPr/>
          </p:nvSpPr>
          <p:spPr bwMode="auto">
            <a:xfrm flipH="1">
              <a:off x="2409" y="3180"/>
              <a:ext cx="126" cy="2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 flipH="1">
              <a:off x="2532" y="3180"/>
              <a:ext cx="126" cy="2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 flipH="1">
              <a:off x="2646" y="3183"/>
              <a:ext cx="117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 flipH="1">
              <a:off x="2784" y="3189"/>
              <a:ext cx="87" cy="14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 flipV="1">
              <a:off x="2413" y="3047"/>
              <a:ext cx="1" cy="120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47"/>
            <p:cNvSpPr>
              <a:spLocks noChangeShapeType="1"/>
            </p:cNvSpPr>
            <p:nvPr/>
          </p:nvSpPr>
          <p:spPr bwMode="auto">
            <a:xfrm flipH="1" flipV="1">
              <a:off x="2522" y="2972"/>
              <a:ext cx="5" cy="186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 flipH="1" flipV="1">
              <a:off x="2645" y="2906"/>
              <a:ext cx="8" cy="25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 flipH="1" flipV="1">
              <a:off x="2759" y="2885"/>
              <a:ext cx="5" cy="282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50"/>
            <p:cNvSpPr>
              <a:spLocks noChangeShapeType="1"/>
            </p:cNvSpPr>
            <p:nvPr/>
          </p:nvSpPr>
          <p:spPr bwMode="auto">
            <a:xfrm flipH="1" flipV="1">
              <a:off x="2864" y="2891"/>
              <a:ext cx="5" cy="282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51"/>
            <p:cNvSpPr>
              <a:spLocks noChangeShapeType="1"/>
            </p:cNvSpPr>
            <p:nvPr/>
          </p:nvSpPr>
          <p:spPr bwMode="auto">
            <a:xfrm flipH="1" flipV="1">
              <a:off x="2984" y="2924"/>
              <a:ext cx="2" cy="240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H="1" flipV="1">
              <a:off x="3092" y="2984"/>
              <a:ext cx="5" cy="186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53"/>
            <p:cNvSpPr>
              <a:spLocks noChangeShapeType="1"/>
            </p:cNvSpPr>
            <p:nvPr/>
          </p:nvSpPr>
          <p:spPr bwMode="auto">
            <a:xfrm flipH="1" flipV="1">
              <a:off x="3206" y="3065"/>
              <a:ext cx="5" cy="10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 flipH="1">
              <a:off x="2928" y="3183"/>
              <a:ext cx="51" cy="6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55"/>
            <p:cNvSpPr>
              <a:spLocks noChangeShapeType="1"/>
            </p:cNvSpPr>
            <p:nvPr/>
          </p:nvSpPr>
          <p:spPr bwMode="auto">
            <a:xfrm flipV="1">
              <a:off x="3315" y="2988"/>
              <a:ext cx="102" cy="18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56"/>
            <p:cNvSpPr>
              <a:spLocks noChangeShapeType="1"/>
            </p:cNvSpPr>
            <p:nvPr/>
          </p:nvSpPr>
          <p:spPr bwMode="auto">
            <a:xfrm flipV="1">
              <a:off x="3438" y="2946"/>
              <a:ext cx="120" cy="21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57"/>
            <p:cNvSpPr>
              <a:spLocks noChangeShapeType="1"/>
            </p:cNvSpPr>
            <p:nvPr/>
          </p:nvSpPr>
          <p:spPr bwMode="auto">
            <a:xfrm flipV="1">
              <a:off x="3549" y="2916"/>
              <a:ext cx="132" cy="25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58"/>
            <p:cNvSpPr>
              <a:spLocks noChangeShapeType="1"/>
            </p:cNvSpPr>
            <p:nvPr/>
          </p:nvSpPr>
          <p:spPr bwMode="auto">
            <a:xfrm flipV="1">
              <a:off x="3675" y="2910"/>
              <a:ext cx="132" cy="25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flipV="1">
              <a:off x="3789" y="2916"/>
              <a:ext cx="132" cy="25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flipV="1">
              <a:off x="3912" y="2958"/>
              <a:ext cx="99" cy="20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61"/>
            <p:cNvSpPr>
              <a:spLocks noChangeShapeType="1"/>
            </p:cNvSpPr>
            <p:nvPr/>
          </p:nvSpPr>
          <p:spPr bwMode="auto">
            <a:xfrm>
              <a:off x="3553" y="3170"/>
              <a:ext cx="1" cy="117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62"/>
            <p:cNvSpPr>
              <a:spLocks noChangeShapeType="1"/>
            </p:cNvSpPr>
            <p:nvPr/>
          </p:nvSpPr>
          <p:spPr bwMode="auto">
            <a:xfrm>
              <a:off x="3670" y="3188"/>
              <a:ext cx="1" cy="165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63"/>
            <p:cNvSpPr>
              <a:spLocks noChangeShapeType="1"/>
            </p:cNvSpPr>
            <p:nvPr/>
          </p:nvSpPr>
          <p:spPr bwMode="auto">
            <a:xfrm flipH="1">
              <a:off x="3785" y="3185"/>
              <a:ext cx="2" cy="219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64"/>
            <p:cNvSpPr>
              <a:spLocks noChangeShapeType="1"/>
            </p:cNvSpPr>
            <p:nvPr/>
          </p:nvSpPr>
          <p:spPr bwMode="auto">
            <a:xfrm flipH="1">
              <a:off x="3908" y="3179"/>
              <a:ext cx="2" cy="225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" name="Group 76"/>
          <p:cNvGrpSpPr>
            <a:grpSpLocks/>
          </p:cNvGrpSpPr>
          <p:nvPr/>
        </p:nvGrpSpPr>
        <p:grpSpPr bwMode="auto">
          <a:xfrm>
            <a:off x="441325" y="1014412"/>
            <a:ext cx="3140075" cy="2844800"/>
            <a:chOff x="302" y="296"/>
            <a:chExt cx="1978" cy="1792"/>
          </a:xfrm>
        </p:grpSpPr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540" y="420"/>
              <a:ext cx="534" cy="1668"/>
            </a:xfrm>
            <a:custGeom>
              <a:avLst/>
              <a:gdLst/>
              <a:ahLst/>
              <a:cxnLst>
                <a:cxn ang="0">
                  <a:pos x="0" y="504"/>
                </a:cxn>
                <a:cxn ang="0">
                  <a:pos x="534" y="0"/>
                </a:cxn>
                <a:cxn ang="0">
                  <a:pos x="534" y="1224"/>
                </a:cxn>
                <a:cxn ang="0">
                  <a:pos x="6" y="1668"/>
                </a:cxn>
                <a:cxn ang="0">
                  <a:pos x="0" y="504"/>
                </a:cxn>
              </a:cxnLst>
              <a:rect l="0" t="0" r="r" b="b"/>
              <a:pathLst>
                <a:path w="534" h="1668">
                  <a:moveTo>
                    <a:pt x="0" y="504"/>
                  </a:moveTo>
                  <a:lnTo>
                    <a:pt x="534" y="0"/>
                  </a:lnTo>
                  <a:lnTo>
                    <a:pt x="534" y="1224"/>
                  </a:lnTo>
                  <a:lnTo>
                    <a:pt x="6" y="1668"/>
                  </a:lnTo>
                  <a:lnTo>
                    <a:pt x="0" y="50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auto">
            <a:xfrm flipV="1">
              <a:off x="864" y="732"/>
              <a:ext cx="0" cy="5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auto">
            <a:xfrm flipH="1">
              <a:off x="576" y="1254"/>
              <a:ext cx="288" cy="2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auto">
            <a:xfrm flipV="1">
              <a:off x="852" y="1260"/>
              <a:ext cx="52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1" name="Object 69"/>
            <p:cNvGraphicFramePr>
              <a:graphicFrameLocks noChangeAspect="1"/>
            </p:cNvGraphicFramePr>
            <p:nvPr/>
          </p:nvGraphicFramePr>
          <p:xfrm>
            <a:off x="705" y="296"/>
            <a:ext cx="226" cy="326"/>
          </p:xfrm>
          <a:graphic>
            <a:graphicData uri="http://schemas.openxmlformats.org/presentationml/2006/ole">
              <p:oleObj spid="_x0000_s169062" name="Equation" r:id="rId4" imgW="139639" imgH="203112" progId="Equation.3">
                <p:embed/>
              </p:oleObj>
            </a:graphicData>
          </a:graphic>
        </p:graphicFrame>
        <p:graphicFrame>
          <p:nvGraphicFramePr>
            <p:cNvPr id="72" name="Object 70"/>
            <p:cNvGraphicFramePr>
              <a:graphicFrameLocks noChangeAspect="1"/>
            </p:cNvGraphicFramePr>
            <p:nvPr/>
          </p:nvGraphicFramePr>
          <p:xfrm>
            <a:off x="302" y="1556"/>
            <a:ext cx="264" cy="326"/>
          </p:xfrm>
          <a:graphic>
            <a:graphicData uri="http://schemas.openxmlformats.org/presentationml/2006/ole">
              <p:oleObj spid="_x0000_s169063" name="Equation" r:id="rId5" imgW="164957" imgH="203024" progId="Equation.3">
                <p:embed/>
              </p:oleObj>
            </a:graphicData>
          </a:graphic>
        </p:graphicFrame>
        <p:graphicFrame>
          <p:nvGraphicFramePr>
            <p:cNvPr id="73" name="Object 71"/>
            <p:cNvGraphicFramePr>
              <a:graphicFrameLocks noChangeAspect="1"/>
            </p:cNvGraphicFramePr>
            <p:nvPr/>
          </p:nvGraphicFramePr>
          <p:xfrm>
            <a:off x="1365" y="1046"/>
            <a:ext cx="226" cy="326"/>
          </p:xfrm>
          <a:graphic>
            <a:graphicData uri="http://schemas.openxmlformats.org/presentationml/2006/ole">
              <p:oleObj spid="_x0000_s169064" name="Equation" r:id="rId6" imgW="139639" imgH="203112" progId="Equation.3">
                <p:embed/>
              </p:oleObj>
            </a:graphicData>
          </a:graphic>
        </p:graphicFrame>
        <p:sp>
          <p:nvSpPr>
            <p:cNvPr id="74" name="Text Box 72"/>
            <p:cNvSpPr txBox="1">
              <a:spLocks noChangeArrowheads="1"/>
            </p:cNvSpPr>
            <p:nvPr/>
          </p:nvSpPr>
          <p:spPr bwMode="auto">
            <a:xfrm>
              <a:off x="1116" y="438"/>
              <a:ext cx="116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/>
                <a:t>Arah perambatan gelombang</a:t>
              </a:r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750" y="1062"/>
              <a:ext cx="96" cy="270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0" y="102"/>
                </a:cxn>
                <a:cxn ang="0">
                  <a:pos x="0" y="270"/>
                </a:cxn>
              </a:cxnLst>
              <a:rect l="0" t="0" r="r" b="b"/>
              <a:pathLst>
                <a:path w="96" h="270">
                  <a:moveTo>
                    <a:pt x="96" y="0"/>
                  </a:moveTo>
                  <a:lnTo>
                    <a:pt x="0" y="102"/>
                  </a:lnTo>
                  <a:lnTo>
                    <a:pt x="0" y="27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Freeform 74"/>
            <p:cNvSpPr>
              <a:spLocks/>
            </p:cNvSpPr>
            <p:nvPr/>
          </p:nvSpPr>
          <p:spPr bwMode="auto">
            <a:xfrm>
              <a:off x="870" y="1062"/>
              <a:ext cx="126" cy="1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0"/>
                </a:cxn>
                <a:cxn ang="0">
                  <a:pos x="108" y="186"/>
                </a:cxn>
              </a:cxnLst>
              <a:rect l="0" t="0" r="r" b="b"/>
              <a:pathLst>
                <a:path w="108" h="186">
                  <a:moveTo>
                    <a:pt x="0" y="0"/>
                  </a:moveTo>
                  <a:lnTo>
                    <a:pt x="108" y="0"/>
                  </a:lnTo>
                  <a:lnTo>
                    <a:pt x="108" y="186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" name="Text Box 77"/>
          <p:cNvSpPr txBox="1">
            <a:spLocks noChangeArrowheads="1"/>
          </p:cNvSpPr>
          <p:nvPr/>
        </p:nvSpPr>
        <p:spPr bwMode="auto">
          <a:xfrm>
            <a:off x="3581400" y="1135062"/>
            <a:ext cx="50292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err="1"/>
              <a:t>Perhatikan</a:t>
            </a:r>
            <a:r>
              <a:rPr lang="en-US" dirty="0"/>
              <a:t> </a:t>
            </a:r>
            <a:r>
              <a:rPr lang="en-US" dirty="0" err="1"/>
              <a:t>kembali</a:t>
            </a:r>
            <a:r>
              <a:rPr lang="en-US" dirty="0"/>
              <a:t> </a:t>
            </a:r>
            <a:r>
              <a:rPr lang="en-US" dirty="0" err="1"/>
              <a:t>persamaan-persamaan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dapatkan</a:t>
            </a:r>
            <a:r>
              <a:rPr lang="en-US" dirty="0"/>
              <a:t>, </a:t>
            </a:r>
          </a:p>
        </p:txBody>
      </p:sp>
      <p:graphicFrame>
        <p:nvGraphicFramePr>
          <p:cNvPr id="78" name="Object 78"/>
          <p:cNvGraphicFramePr>
            <a:graphicFrameLocks noChangeAspect="1"/>
          </p:cNvGraphicFramePr>
          <p:nvPr/>
        </p:nvGraphicFramePr>
        <p:xfrm>
          <a:off x="3660775" y="1827212"/>
          <a:ext cx="4833938" cy="665163"/>
        </p:xfrm>
        <a:graphic>
          <a:graphicData uri="http://schemas.openxmlformats.org/presentationml/2006/ole">
            <p:oleObj spid="_x0000_s169065" name="Equation" r:id="rId7" imgW="1841500" imgH="254000" progId="Equation.3">
              <p:embed/>
            </p:oleObj>
          </a:graphicData>
        </a:graphic>
      </p:graphicFrame>
      <p:graphicFrame>
        <p:nvGraphicFramePr>
          <p:cNvPr id="79" name="Object 79"/>
          <p:cNvGraphicFramePr>
            <a:graphicFrameLocks noChangeAspect="1"/>
          </p:cNvGraphicFramePr>
          <p:nvPr/>
        </p:nvGraphicFramePr>
        <p:xfrm>
          <a:off x="3657600" y="2663825"/>
          <a:ext cx="5043488" cy="1054100"/>
        </p:xfrm>
        <a:graphic>
          <a:graphicData uri="http://schemas.openxmlformats.org/presentationml/2006/ole">
            <p:oleObj spid="_x0000_s169066" name="Equation" r:id="rId8" imgW="2120900" imgH="444500" progId="Equation.3">
              <p:embed/>
            </p:oleObj>
          </a:graphicData>
        </a:graphic>
      </p:graphicFrame>
      <p:sp>
        <p:nvSpPr>
          <p:cNvPr id="80" name="Text Box 81"/>
          <p:cNvSpPr txBox="1">
            <a:spLocks noChangeArrowheads="1"/>
          </p:cNvSpPr>
          <p:nvPr/>
        </p:nvSpPr>
        <p:spPr bwMode="auto">
          <a:xfrm>
            <a:off x="1866900" y="3877372"/>
            <a:ext cx="6972300" cy="122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err="1"/>
              <a:t>Tampak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b="1" dirty="0"/>
              <a:t>E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b="1" dirty="0"/>
              <a:t>H</a:t>
            </a:r>
            <a:r>
              <a:rPr lang="en-US" dirty="0"/>
              <a:t> </a:t>
            </a:r>
            <a:r>
              <a:rPr lang="en-US" dirty="0" err="1"/>
              <a:t>saling</a:t>
            </a:r>
            <a:r>
              <a:rPr lang="en-US" dirty="0"/>
              <a:t> </a:t>
            </a:r>
            <a:r>
              <a:rPr lang="en-US" dirty="0" err="1"/>
              <a:t>tegak</a:t>
            </a:r>
            <a:r>
              <a:rPr lang="en-US" dirty="0"/>
              <a:t> </a:t>
            </a:r>
            <a:r>
              <a:rPr lang="en-US" dirty="0" err="1"/>
              <a:t>lurus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keduanya</a:t>
            </a:r>
            <a:r>
              <a:rPr lang="en-US" dirty="0"/>
              <a:t> </a:t>
            </a:r>
            <a:r>
              <a:rPr lang="en-US" dirty="0" err="1"/>
              <a:t>tegak</a:t>
            </a:r>
            <a:r>
              <a:rPr lang="en-US" dirty="0"/>
              <a:t> </a:t>
            </a:r>
            <a:r>
              <a:rPr lang="en-US" dirty="0" err="1"/>
              <a:t>lurus</a:t>
            </a:r>
            <a:r>
              <a:rPr lang="en-US" dirty="0"/>
              <a:t> pula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perambatan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.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b="1" i="1" dirty="0"/>
              <a:t>Transverse Electro Magnetic</a:t>
            </a:r>
            <a:r>
              <a:rPr lang="en-US" dirty="0"/>
              <a:t> (</a:t>
            </a:r>
            <a:r>
              <a:rPr lang="en-US" b="1" dirty="0"/>
              <a:t>TEM</a:t>
            </a:r>
            <a:r>
              <a:rPr lang="en-US" dirty="0"/>
              <a:t>).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err="1"/>
              <a:t>Tampak</a:t>
            </a:r>
            <a:r>
              <a:rPr lang="en-US" dirty="0"/>
              <a:t> pula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b="1" dirty="0" err="1"/>
              <a:t>pada</a:t>
            </a:r>
            <a:r>
              <a:rPr lang="en-US" b="1" dirty="0"/>
              <a:t> </a:t>
            </a:r>
            <a:r>
              <a:rPr lang="en-US" b="1" dirty="0" err="1"/>
              <a:t>dielektrik</a:t>
            </a:r>
            <a:r>
              <a:rPr lang="en-US" b="1" dirty="0"/>
              <a:t> </a:t>
            </a:r>
            <a:r>
              <a:rPr lang="en-US" b="1" dirty="0" err="1"/>
              <a:t>merugi</a:t>
            </a:r>
            <a:r>
              <a:rPr lang="en-US" dirty="0"/>
              <a:t>,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b="1" dirty="0"/>
              <a:t>E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b="1" dirty="0"/>
              <a:t>H</a:t>
            </a:r>
            <a:r>
              <a:rPr lang="en-US" dirty="0"/>
              <a:t> </a:t>
            </a:r>
            <a:r>
              <a:rPr lang="en-US" b="1" dirty="0" err="1"/>
              <a:t>tidak</a:t>
            </a:r>
            <a:r>
              <a:rPr lang="en-US" b="1" dirty="0"/>
              <a:t> </a:t>
            </a:r>
            <a:r>
              <a:rPr lang="en-US" b="1" dirty="0" err="1"/>
              <a:t>sefasa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138752" y="2984500"/>
            <a:ext cx="8852848" cy="1511300"/>
          </a:xfrm>
          <a:prstGeom prst="rect">
            <a:avLst/>
          </a:prstGeom>
          <a:solidFill>
            <a:srgbClr val="92D050">
              <a:alpha val="6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72102" y="3175000"/>
          <a:ext cx="7500298" cy="1163413"/>
        </p:xfrm>
        <a:graphic>
          <a:graphicData uri="http://schemas.openxmlformats.org/presentationml/2006/ole">
            <p:oleObj spid="_x0000_s170026" name="Equation" r:id="rId4" imgW="1625600" imgH="254000" progId="Equation.3">
              <p:embed/>
            </p:oleObj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5750" y="908050"/>
            <a:ext cx="899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Persamaan umum gelombang berjalan 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1447800" y="3276600"/>
            <a:ext cx="990600" cy="1066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020704" y="3327400"/>
            <a:ext cx="3048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6082352" y="3303896"/>
            <a:ext cx="470848" cy="9906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2024702" y="1727200"/>
            <a:ext cx="762000" cy="1600200"/>
          </a:xfrm>
          <a:custGeom>
            <a:avLst/>
            <a:gdLst/>
            <a:ahLst/>
            <a:cxnLst>
              <a:cxn ang="0">
                <a:pos x="0" y="528"/>
              </a:cxn>
              <a:cxn ang="0">
                <a:pos x="288" y="0"/>
              </a:cxn>
              <a:cxn ang="0">
                <a:pos x="816" y="0"/>
              </a:cxn>
            </a:cxnLst>
            <a:rect l="0" t="0" r="r" b="b"/>
            <a:pathLst>
              <a:path w="816" h="528">
                <a:moveTo>
                  <a:pt x="0" y="528"/>
                </a:moveTo>
                <a:lnTo>
                  <a:pt x="288" y="0"/>
                </a:lnTo>
                <a:lnTo>
                  <a:pt x="816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triangle" w="med" len="med"/>
            <a:tailEnd type="oval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62902" y="1479550"/>
            <a:ext cx="21717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Amplituda medan </a:t>
            </a: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3396302" y="2184400"/>
            <a:ext cx="1295400" cy="1143000"/>
          </a:xfrm>
          <a:custGeom>
            <a:avLst/>
            <a:gdLst/>
            <a:ahLst/>
            <a:cxnLst>
              <a:cxn ang="0">
                <a:pos x="0" y="528"/>
              </a:cxn>
              <a:cxn ang="0">
                <a:pos x="288" y="0"/>
              </a:cxn>
              <a:cxn ang="0">
                <a:pos x="816" y="0"/>
              </a:cxn>
            </a:cxnLst>
            <a:rect l="0" t="0" r="r" b="b"/>
            <a:pathLst>
              <a:path w="816" h="528">
                <a:moveTo>
                  <a:pt x="0" y="528"/>
                </a:moveTo>
                <a:lnTo>
                  <a:pt x="288" y="0"/>
                </a:lnTo>
                <a:lnTo>
                  <a:pt x="816" y="0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triangle" w="med" len="med"/>
            <a:tailEnd type="oval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767902" y="1936750"/>
            <a:ext cx="42418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ym typeface="Symbol" pitchFamily="18" charset="2"/>
              </a:rPr>
              <a:t></a:t>
            </a:r>
            <a:r>
              <a:rPr lang="en-US">
                <a:sym typeface="Symbol" pitchFamily="18" charset="2"/>
              </a:rPr>
              <a:t> = k</a:t>
            </a:r>
            <a:r>
              <a:rPr lang="en-US"/>
              <a:t>onstanta redaman (</a:t>
            </a:r>
            <a:r>
              <a:rPr lang="en-US" b="1"/>
              <a:t>neper/meter</a:t>
            </a:r>
            <a:r>
              <a:rPr lang="en-US"/>
              <a:t>)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187002" y="2489200"/>
            <a:ext cx="37719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ym typeface="Symbol" pitchFamily="18" charset="2"/>
              </a:rPr>
              <a:t></a:t>
            </a:r>
            <a:r>
              <a:rPr lang="en-US">
                <a:sym typeface="Symbol" pitchFamily="18" charset="2"/>
              </a:rPr>
              <a:t> = k</a:t>
            </a:r>
            <a:r>
              <a:rPr lang="en-US"/>
              <a:t>onstanta fasa (</a:t>
            </a:r>
            <a:r>
              <a:rPr lang="en-US" b="1"/>
              <a:t>radian/meter</a:t>
            </a:r>
            <a:r>
              <a:rPr lang="en-US"/>
              <a:t>)</a:t>
            </a:r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 flipV="1">
            <a:off x="2970852" y="3594100"/>
            <a:ext cx="0" cy="1587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21"/>
          <p:cNvSpPr>
            <a:spLocks/>
          </p:cNvSpPr>
          <p:nvPr/>
        </p:nvSpPr>
        <p:spPr bwMode="auto">
          <a:xfrm>
            <a:off x="4285302" y="2743200"/>
            <a:ext cx="1955800" cy="736600"/>
          </a:xfrm>
          <a:custGeom>
            <a:avLst/>
            <a:gdLst/>
            <a:ahLst/>
            <a:cxnLst>
              <a:cxn ang="0">
                <a:pos x="1232" y="464"/>
              </a:cxn>
              <a:cxn ang="0">
                <a:pos x="912" y="256"/>
              </a:cxn>
              <a:cxn ang="0">
                <a:pos x="0" y="256"/>
              </a:cxn>
              <a:cxn ang="0">
                <a:pos x="80" y="0"/>
              </a:cxn>
              <a:cxn ang="0">
                <a:pos x="528" y="0"/>
              </a:cxn>
            </a:cxnLst>
            <a:rect l="0" t="0" r="r" b="b"/>
            <a:pathLst>
              <a:path w="1232" h="464">
                <a:moveTo>
                  <a:pt x="1232" y="464"/>
                </a:moveTo>
                <a:lnTo>
                  <a:pt x="912" y="256"/>
                </a:lnTo>
                <a:lnTo>
                  <a:pt x="0" y="256"/>
                </a:lnTo>
                <a:lnTo>
                  <a:pt x="80" y="0"/>
                </a:lnTo>
                <a:lnTo>
                  <a:pt x="528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triangle" w="med" len="med"/>
            <a:tailEnd type="oval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>
            <a:off x="2964502" y="3886200"/>
            <a:ext cx="2984500" cy="762000"/>
          </a:xfrm>
          <a:custGeom>
            <a:avLst/>
            <a:gdLst/>
            <a:ahLst/>
            <a:cxnLst>
              <a:cxn ang="0">
                <a:pos x="2144" y="0"/>
              </a:cxn>
              <a:cxn ang="0">
                <a:pos x="1952" y="272"/>
              </a:cxn>
              <a:cxn ang="0">
                <a:pos x="0" y="272"/>
              </a:cxn>
            </a:cxnLst>
            <a:rect l="0" t="0" r="r" b="b"/>
            <a:pathLst>
              <a:path w="2144" h="272">
                <a:moveTo>
                  <a:pt x="2144" y="0"/>
                </a:moveTo>
                <a:lnTo>
                  <a:pt x="1952" y="272"/>
                </a:lnTo>
                <a:lnTo>
                  <a:pt x="0" y="272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152401" y="5257800"/>
            <a:ext cx="6324600" cy="674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Tanda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berarti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gelombang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merambat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arah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sumbu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positif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Tanda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 + 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berarti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gelombang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merambat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arah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sumbu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z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negatif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24"/>
          <p:cNvSpPr>
            <a:spLocks noChangeArrowheads="1"/>
          </p:cNvSpPr>
          <p:nvPr/>
        </p:nvSpPr>
        <p:spPr bwMode="auto">
          <a:xfrm>
            <a:off x="6934200" y="3327400"/>
            <a:ext cx="838200" cy="9906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6802129" y="5181600"/>
            <a:ext cx="2162175" cy="5355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Gelombang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bergetar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searah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sumbu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 flipV="1">
            <a:off x="7391400" y="4308475"/>
            <a:ext cx="0" cy="844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7"/>
          <p:cNvGraphicFramePr>
            <a:graphicFrameLocks noChangeAspect="1"/>
          </p:cNvGraphicFramePr>
          <p:nvPr/>
        </p:nvGraphicFramePr>
        <p:xfrm>
          <a:off x="7696200" y="3276600"/>
          <a:ext cx="1258888" cy="947188"/>
        </p:xfrm>
        <a:graphic>
          <a:graphicData uri="http://schemas.openxmlformats.org/presentationml/2006/ole">
            <p:oleObj spid="_x0000_s170027" name="Equation" r:id="rId5" imgW="571252" imgH="431613" progId="Equation.3">
              <p:embed/>
            </p:oleObj>
          </a:graphicData>
        </a:graphic>
      </p:graphicFrame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5453702" y="1498600"/>
            <a:ext cx="392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ym typeface="Symbol" pitchFamily="18" charset="2"/>
              </a:rPr>
              <a:t> =  + j = Konstanta Propagasi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1089025"/>
            <a:ext cx="8686800" cy="84023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indent="-742950">
              <a:lnSpc>
                <a:spcPct val="90000"/>
              </a:lnSpc>
              <a:spcBef>
                <a:spcPct val="50000"/>
              </a:spcBef>
            </a:pPr>
            <a:r>
              <a:rPr lang="en-US" b="1" u="sng" dirty="0" err="1"/>
              <a:t>Soal</a:t>
            </a:r>
            <a:r>
              <a:rPr lang="en-US" b="1" u="sng" dirty="0"/>
              <a:t> :</a:t>
            </a:r>
            <a:r>
              <a:rPr lang="en-US" dirty="0"/>
              <a:t>  </a:t>
            </a:r>
            <a:r>
              <a:rPr lang="en-US" dirty="0" err="1"/>
              <a:t>Tuliskan</a:t>
            </a:r>
            <a:r>
              <a:rPr lang="en-US" dirty="0"/>
              <a:t> </a:t>
            </a:r>
            <a:r>
              <a:rPr lang="en-US" dirty="0" err="1"/>
              <a:t>persamaan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dirty="0" err="1"/>
              <a:t>intensitas</a:t>
            </a:r>
            <a:r>
              <a:rPr lang="en-US" dirty="0"/>
              <a:t> </a:t>
            </a:r>
            <a:r>
              <a:rPr lang="en-US" dirty="0" err="1"/>
              <a:t>medan</a:t>
            </a:r>
            <a:r>
              <a:rPr lang="en-US" dirty="0"/>
              <a:t> magnet yang </a:t>
            </a:r>
            <a:r>
              <a:rPr lang="en-US" dirty="0" err="1"/>
              <a:t>berjalan</a:t>
            </a:r>
            <a:r>
              <a:rPr lang="en-US" dirty="0"/>
              <a:t> 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 smtClean="0"/>
              <a:t>sumbu</a:t>
            </a:r>
            <a:r>
              <a:rPr lang="en-US" dirty="0" smtClean="0"/>
              <a:t>  x </a:t>
            </a:r>
            <a:r>
              <a:rPr lang="en-US" dirty="0" err="1"/>
              <a:t>negatif</a:t>
            </a:r>
            <a:r>
              <a:rPr lang="en-US" dirty="0"/>
              <a:t> 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bergetar</a:t>
            </a:r>
            <a:r>
              <a:rPr lang="en-US" dirty="0"/>
              <a:t> </a:t>
            </a:r>
            <a:r>
              <a:rPr lang="en-US" dirty="0" err="1"/>
              <a:t>searah</a:t>
            </a:r>
            <a:r>
              <a:rPr lang="en-US" dirty="0"/>
              <a:t> </a:t>
            </a:r>
            <a:r>
              <a:rPr lang="en-US" dirty="0" err="1" smtClean="0"/>
              <a:t>sumbu</a:t>
            </a:r>
            <a:r>
              <a:rPr lang="en-US" dirty="0" smtClean="0"/>
              <a:t> z</a:t>
            </a:r>
            <a:r>
              <a:rPr lang="en-US" dirty="0"/>
              <a:t>. </a:t>
            </a:r>
            <a:r>
              <a:rPr lang="en-US" dirty="0" err="1"/>
              <a:t>Diketahui</a:t>
            </a:r>
            <a:r>
              <a:rPr lang="en-US" dirty="0"/>
              <a:t> </a:t>
            </a:r>
            <a:r>
              <a:rPr lang="en-US" dirty="0" err="1"/>
              <a:t>amplitudo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100 (</a:t>
            </a:r>
            <a:r>
              <a:rPr lang="en-US" dirty="0">
                <a:sym typeface="Symbol" pitchFamily="18" charset="2"/>
              </a:rPr>
              <a:t>A/m), </a:t>
            </a:r>
            <a:r>
              <a:rPr lang="en-US" dirty="0" err="1">
                <a:sym typeface="Symbol" pitchFamily="18" charset="2"/>
              </a:rPr>
              <a:t>konstanta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propagasi</a:t>
            </a:r>
            <a:r>
              <a:rPr lang="en-US" dirty="0">
                <a:sym typeface="Symbol" pitchFamily="18" charset="2"/>
              </a:rPr>
              <a:t> = 2 + j0,5, </a:t>
            </a:r>
            <a:r>
              <a:rPr lang="en-US" dirty="0" err="1">
                <a:sym typeface="Symbol" pitchFamily="18" charset="2"/>
              </a:rPr>
              <a:t>dan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frekuensi</a:t>
            </a:r>
            <a:r>
              <a:rPr lang="en-US" dirty="0">
                <a:sym typeface="Symbol" pitchFamily="18" charset="2"/>
              </a:rPr>
              <a:t> 1 MHz</a:t>
            </a:r>
            <a:endParaRPr lang="en-US" dirty="0"/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01600" y="4035425"/>
          <a:ext cx="8886825" cy="1468438"/>
        </p:xfrm>
        <a:graphic>
          <a:graphicData uri="http://schemas.openxmlformats.org/presentationml/2006/ole">
            <p:oleObj spid="_x0000_s171030" name="Equation" r:id="rId4" imgW="2603500" imgH="431800" progId="Equation.3">
              <p:embed/>
            </p:oleObj>
          </a:graphicData>
        </a:graphic>
      </p:graphicFrame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952500" y="4308475"/>
            <a:ext cx="971550" cy="952500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1981200" y="4060825"/>
            <a:ext cx="800100" cy="685800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4114800" y="4308475"/>
            <a:ext cx="800100" cy="781050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5467350" y="4251325"/>
            <a:ext cx="762000" cy="800100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2286000" y="4765675"/>
            <a:ext cx="1047750" cy="1104900"/>
          </a:xfrm>
          <a:custGeom>
            <a:avLst/>
            <a:gdLst/>
            <a:ahLst/>
            <a:cxnLst>
              <a:cxn ang="0">
                <a:pos x="660" y="696"/>
              </a:cxn>
              <a:cxn ang="0">
                <a:pos x="216" y="696"/>
              </a:cxn>
              <a:cxn ang="0">
                <a:pos x="0" y="0"/>
              </a:cxn>
            </a:cxnLst>
            <a:rect l="0" t="0" r="r" b="b"/>
            <a:pathLst>
              <a:path w="660" h="696">
                <a:moveTo>
                  <a:pt x="660" y="696"/>
                </a:moveTo>
                <a:lnTo>
                  <a:pt x="216" y="696"/>
                </a:lnTo>
                <a:lnTo>
                  <a:pt x="0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14600" y="6156325"/>
            <a:ext cx="586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Amplitudo</a:t>
            </a:r>
            <a:r>
              <a:rPr lang="en-US"/>
              <a:t> = 100 (</a:t>
            </a:r>
            <a:r>
              <a:rPr lang="en-US">
                <a:sym typeface="Symbol" pitchFamily="18" charset="2"/>
              </a:rPr>
              <a:t>A/m)</a:t>
            </a:r>
            <a:endParaRPr lang="en-US"/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1409700" y="5260975"/>
            <a:ext cx="1047750" cy="1104900"/>
          </a:xfrm>
          <a:custGeom>
            <a:avLst/>
            <a:gdLst/>
            <a:ahLst/>
            <a:cxnLst>
              <a:cxn ang="0">
                <a:pos x="660" y="696"/>
              </a:cxn>
              <a:cxn ang="0">
                <a:pos x="216" y="696"/>
              </a:cxn>
              <a:cxn ang="0">
                <a:pos x="0" y="0"/>
              </a:cxn>
            </a:cxnLst>
            <a:rect l="0" t="0" r="r" b="b"/>
            <a:pathLst>
              <a:path w="660" h="696">
                <a:moveTo>
                  <a:pt x="660" y="696"/>
                </a:moveTo>
                <a:lnTo>
                  <a:pt x="216" y="696"/>
                </a:lnTo>
                <a:lnTo>
                  <a:pt x="0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486150" y="5661025"/>
            <a:ext cx="5867400" cy="49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 dirty="0" err="1"/>
              <a:t>Konstanta</a:t>
            </a:r>
            <a:r>
              <a:rPr lang="en-US" b="1" dirty="0"/>
              <a:t> </a:t>
            </a:r>
            <a:r>
              <a:rPr lang="en-US" b="1" dirty="0" err="1"/>
              <a:t>redaman</a:t>
            </a:r>
            <a:r>
              <a:rPr lang="en-US" dirty="0"/>
              <a:t>  = 2 (</a:t>
            </a:r>
            <a:r>
              <a:rPr lang="en-US" dirty="0" err="1"/>
              <a:t>Np</a:t>
            </a:r>
            <a:r>
              <a:rPr lang="en-US" dirty="0">
                <a:sym typeface="Symbol" pitchFamily="18" charset="2"/>
              </a:rPr>
              <a:t>/m), </a:t>
            </a:r>
            <a:r>
              <a:rPr lang="en-US" dirty="0" err="1">
                <a:sym typeface="Symbol" pitchFamily="18" charset="2"/>
              </a:rPr>
              <a:t>merambat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ke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 smtClean="0">
                <a:sym typeface="Symbol" pitchFamily="18" charset="2"/>
              </a:rPr>
              <a:t>sumbu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x </a:t>
            </a:r>
            <a:r>
              <a:rPr lang="en-US" dirty="0" err="1">
                <a:sym typeface="Symbol" pitchFamily="18" charset="2"/>
              </a:rPr>
              <a:t>negatif</a:t>
            </a:r>
            <a:endParaRPr lang="en-US" dirty="0"/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 flipV="1">
            <a:off x="5772150" y="2498725"/>
            <a:ext cx="514350" cy="1752600"/>
          </a:xfrm>
          <a:custGeom>
            <a:avLst/>
            <a:gdLst/>
            <a:ahLst/>
            <a:cxnLst>
              <a:cxn ang="0">
                <a:pos x="660" y="696"/>
              </a:cxn>
              <a:cxn ang="0">
                <a:pos x="216" y="696"/>
              </a:cxn>
              <a:cxn ang="0">
                <a:pos x="0" y="0"/>
              </a:cxn>
            </a:cxnLst>
            <a:rect l="0" t="0" r="r" b="b"/>
            <a:pathLst>
              <a:path w="660" h="696">
                <a:moveTo>
                  <a:pt x="660" y="696"/>
                </a:moveTo>
                <a:lnTo>
                  <a:pt x="216" y="696"/>
                </a:lnTo>
                <a:lnTo>
                  <a:pt x="0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381750" y="2346325"/>
            <a:ext cx="2533650" cy="6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 dirty="0" err="1"/>
              <a:t>Konstanta</a:t>
            </a:r>
            <a:r>
              <a:rPr lang="en-US" b="1" dirty="0"/>
              <a:t> </a:t>
            </a:r>
            <a:r>
              <a:rPr lang="en-US" b="1" dirty="0" err="1"/>
              <a:t>fasa</a:t>
            </a:r>
            <a:r>
              <a:rPr lang="en-US" dirty="0"/>
              <a:t> = 2 (radian</a:t>
            </a:r>
            <a:r>
              <a:rPr lang="en-US" dirty="0">
                <a:sym typeface="Symbol" pitchFamily="18" charset="2"/>
              </a:rPr>
              <a:t>/m), </a:t>
            </a:r>
            <a:r>
              <a:rPr lang="en-US" dirty="0" err="1">
                <a:sym typeface="Symbol" pitchFamily="18" charset="2"/>
              </a:rPr>
              <a:t>merambat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ke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 smtClean="0">
                <a:sym typeface="Symbol" pitchFamily="18" charset="2"/>
              </a:rPr>
              <a:t>sumbu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x </a:t>
            </a:r>
            <a:r>
              <a:rPr lang="en-US" dirty="0" err="1">
                <a:sym typeface="Symbol" pitchFamily="18" charset="2"/>
              </a:rPr>
              <a:t>negatif</a:t>
            </a:r>
            <a:endParaRPr lang="en-US" dirty="0"/>
          </a:p>
        </p:txBody>
      </p:sp>
      <p:sp>
        <p:nvSpPr>
          <p:cNvPr id="15" name="Freeform 16"/>
          <p:cNvSpPr>
            <a:spLocks/>
          </p:cNvSpPr>
          <p:nvPr/>
        </p:nvSpPr>
        <p:spPr bwMode="auto">
          <a:xfrm flipH="1" flipV="1">
            <a:off x="4019550" y="2689225"/>
            <a:ext cx="514350" cy="1581150"/>
          </a:xfrm>
          <a:custGeom>
            <a:avLst/>
            <a:gdLst/>
            <a:ahLst/>
            <a:cxnLst>
              <a:cxn ang="0">
                <a:pos x="660" y="696"/>
              </a:cxn>
              <a:cxn ang="0">
                <a:pos x="216" y="696"/>
              </a:cxn>
              <a:cxn ang="0">
                <a:pos x="0" y="0"/>
              </a:cxn>
            </a:cxnLst>
            <a:rect l="0" t="0" r="r" b="b"/>
            <a:pathLst>
              <a:path w="660" h="696">
                <a:moveTo>
                  <a:pt x="660" y="696"/>
                </a:moveTo>
                <a:lnTo>
                  <a:pt x="216" y="696"/>
                </a:lnTo>
                <a:lnTo>
                  <a:pt x="0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95300" y="2536825"/>
            <a:ext cx="3905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/>
              <a:t>Frekuensi </a:t>
            </a:r>
            <a:r>
              <a:rPr lang="en-US"/>
              <a:t>= 1 MHz = 10</a:t>
            </a:r>
            <a:r>
              <a:rPr lang="en-US" baseline="30000"/>
              <a:t>6</a:t>
            </a:r>
            <a:r>
              <a:rPr lang="en-US"/>
              <a:t> Hertz</a:t>
            </a: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6553200" y="4365625"/>
            <a:ext cx="762000" cy="800100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 flipV="1">
            <a:off x="6819900" y="3394075"/>
            <a:ext cx="514350" cy="1009650"/>
          </a:xfrm>
          <a:custGeom>
            <a:avLst/>
            <a:gdLst/>
            <a:ahLst/>
            <a:cxnLst>
              <a:cxn ang="0">
                <a:pos x="660" y="696"/>
              </a:cxn>
              <a:cxn ang="0">
                <a:pos x="216" y="696"/>
              </a:cxn>
              <a:cxn ang="0">
                <a:pos x="0" y="0"/>
              </a:cxn>
            </a:cxnLst>
            <a:rect l="0" t="0" r="r" b="b"/>
            <a:pathLst>
              <a:path w="660" h="696">
                <a:moveTo>
                  <a:pt x="660" y="696"/>
                </a:moveTo>
                <a:lnTo>
                  <a:pt x="216" y="696"/>
                </a:lnTo>
                <a:lnTo>
                  <a:pt x="0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315200" y="3200400"/>
            <a:ext cx="173355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err="1"/>
              <a:t>Bergetar</a:t>
            </a:r>
            <a:r>
              <a:rPr lang="en-US" dirty="0"/>
              <a:t> </a:t>
            </a:r>
            <a:r>
              <a:rPr lang="en-US" dirty="0" err="1"/>
              <a:t>searah</a:t>
            </a:r>
            <a:r>
              <a:rPr lang="en-US" dirty="0"/>
              <a:t> </a:t>
            </a:r>
            <a:r>
              <a:rPr lang="en-US" dirty="0" err="1" smtClean="0"/>
              <a:t>sumbu</a:t>
            </a:r>
            <a:r>
              <a:rPr lang="en-US" dirty="0"/>
              <a:t> </a:t>
            </a:r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52400" y="2117725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 err="1"/>
              <a:t>Jawab</a:t>
            </a:r>
            <a:r>
              <a:rPr lang="en-US" b="1" u="sng" dirty="0"/>
              <a:t> 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lum bright="-94000" contrast="100000"/>
          </a:blip>
          <a:srcRect/>
          <a:stretch>
            <a:fillRect/>
          </a:stretch>
        </p:blipFill>
        <p:spPr bwMode="auto">
          <a:xfrm>
            <a:off x="304800" y="1036637"/>
            <a:ext cx="3048000" cy="273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lum bright="-94000" contrast="100000"/>
          </a:blip>
          <a:srcRect/>
          <a:stretch>
            <a:fillRect/>
          </a:stretch>
        </p:blipFill>
        <p:spPr bwMode="auto">
          <a:xfrm>
            <a:off x="361951" y="4027487"/>
            <a:ext cx="2990850" cy="264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81400" y="1219200"/>
            <a:ext cx="5334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err="1"/>
              <a:t>Persamaan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dirty="0" err="1"/>
              <a:t>berjalan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b="1" dirty="0" err="1"/>
              <a:t>fungsi</a:t>
            </a:r>
            <a:r>
              <a:rPr lang="en-US" b="1" dirty="0"/>
              <a:t> </a:t>
            </a:r>
            <a:r>
              <a:rPr lang="en-US" b="1" dirty="0" err="1"/>
              <a:t>waktu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posisi</a:t>
            </a:r>
            <a:r>
              <a:rPr lang="en-US" dirty="0"/>
              <a:t>. Hal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terlihat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samping</a:t>
            </a:r>
            <a:r>
              <a:rPr lang="en-US" dirty="0"/>
              <a:t>.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err="1"/>
              <a:t>Sebab</a:t>
            </a:r>
            <a:r>
              <a:rPr lang="en-US" dirty="0"/>
              <a:t> </a:t>
            </a:r>
            <a:r>
              <a:rPr lang="en-US" dirty="0" err="1"/>
              <a:t>kenapa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b="1" dirty="0" err="1"/>
              <a:t>gelombang</a:t>
            </a:r>
            <a:r>
              <a:rPr lang="en-US" b="1" dirty="0"/>
              <a:t> </a:t>
            </a:r>
            <a:r>
              <a:rPr lang="en-US" b="1" dirty="0" err="1"/>
              <a:t>berjalan</a:t>
            </a:r>
            <a:r>
              <a:rPr lang="en-US" b="1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dilihat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bawah</a:t>
            </a:r>
            <a:r>
              <a:rPr lang="en-US" dirty="0"/>
              <a:t>.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t yang </a:t>
            </a:r>
            <a:r>
              <a:rPr lang="en-US" dirty="0" err="1"/>
              <a:t>berubah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amplitudo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berubah</a:t>
            </a:r>
            <a:r>
              <a:rPr lang="en-US" dirty="0"/>
              <a:t> </a:t>
            </a:r>
            <a:r>
              <a:rPr lang="en-US" dirty="0" err="1"/>
              <a:t>posisi</a:t>
            </a: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lum bright="-94000" contrast="100000"/>
          </a:blip>
          <a:srcRect/>
          <a:stretch>
            <a:fillRect/>
          </a:stretch>
        </p:blipFill>
        <p:spPr bwMode="auto">
          <a:xfrm>
            <a:off x="3505201" y="3200401"/>
            <a:ext cx="4953000" cy="347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PENURUNAN PERSAMAAN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pic>
        <p:nvPicPr>
          <p:cNvPr id="216067" name="Picture 3" descr="D:\KULIAH\MATERI KULIAH\D3\ELECTROMAGNETIK TERAPAN\animasi\wave_movi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716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005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VEKTOR POINTING DAN TEOREMA DAYA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47650" y="1104900"/>
            <a:ext cx="89916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 b="1"/>
              <a:t>Teorema daya</a:t>
            </a:r>
            <a:r>
              <a:rPr lang="en-US"/>
              <a:t> untuk gelombang elektromagnetik mula-mula dikembangkan dari postulat (hipotesa terhadap persamaan Maxwell) oleh </a:t>
            </a:r>
            <a:r>
              <a:rPr lang="en-US" b="1"/>
              <a:t>John H Poynting tahun 1884.</a:t>
            </a:r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341313" y="1943101"/>
          <a:ext cx="1868487" cy="821594"/>
        </p:xfrm>
        <a:graphic>
          <a:graphicData uri="http://schemas.openxmlformats.org/presentationml/2006/ole">
            <p:oleObj spid="_x0000_s172234" name="Equation" r:id="rId4" imgW="952087" imgH="418918" progId="Equation.3">
              <p:embed/>
            </p:oleObj>
          </a:graphicData>
        </a:graphic>
      </p:graphicFrame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723900" y="2895600"/>
            <a:ext cx="304800" cy="742950"/>
          </a:xfrm>
          <a:prstGeom prst="downArrow">
            <a:avLst>
              <a:gd name="adj1" fmla="val 50000"/>
              <a:gd name="adj2" fmla="val 609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66800" y="2933700"/>
            <a:ext cx="24003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/>
              <a:t>Kedua ruas dikalikan dengan </a:t>
            </a:r>
            <a:r>
              <a:rPr lang="en-US" b="1"/>
              <a:t>E</a:t>
            </a:r>
            <a:endParaRPr lang="en-US"/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309563" y="3733800"/>
          <a:ext cx="2814637" cy="707846"/>
        </p:xfrm>
        <a:graphic>
          <a:graphicData uri="http://schemas.openxmlformats.org/presentationml/2006/ole">
            <p:oleObj spid="_x0000_s172235" name="Equation" r:id="rId5" imgW="1663700" imgH="419100" progId="Equation.3">
              <p:embed/>
            </p:oleObj>
          </a:graphicData>
        </a:graphic>
      </p:graphicFrame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742950" y="4572000"/>
            <a:ext cx="304800" cy="742950"/>
          </a:xfrm>
          <a:prstGeom prst="downArrow">
            <a:avLst>
              <a:gd name="adj1" fmla="val 50000"/>
              <a:gd name="adj2" fmla="val 609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085850" y="4667250"/>
            <a:ext cx="3543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/>
              <a:t>Dengan </a:t>
            </a:r>
            <a:r>
              <a:rPr lang="en-US" b="1"/>
              <a:t>Identitas vektor</a:t>
            </a:r>
          </a:p>
        </p:txBody>
      </p: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274639" y="5391150"/>
          <a:ext cx="4144962" cy="708739"/>
        </p:xfrm>
        <a:graphic>
          <a:graphicData uri="http://schemas.openxmlformats.org/presentationml/2006/ole">
            <p:oleObj spid="_x0000_s172236" name="Equation" r:id="rId6" imgW="2451100" imgH="419100" progId="Equation.3">
              <p:embed/>
            </p:oleObj>
          </a:graphicData>
        </a:graphic>
      </p:graphicFrame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484710" y="1924050"/>
            <a:ext cx="0" cy="4705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4865710" y="1943100"/>
            <a:ext cx="266700" cy="1619250"/>
          </a:xfrm>
          <a:prstGeom prst="downArrow">
            <a:avLst>
              <a:gd name="adj1" fmla="val 50000"/>
              <a:gd name="adj2" fmla="val 1517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303860" y="1943100"/>
            <a:ext cx="3752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/>
              <a:t>Dengan substitusi, </a:t>
            </a:r>
          </a:p>
        </p:txBody>
      </p:sp>
      <p:graphicFrame>
        <p:nvGraphicFramePr>
          <p:cNvPr id="14" name="Object 14"/>
          <p:cNvGraphicFramePr>
            <a:graphicFrameLocks noChangeAspect="1"/>
          </p:cNvGraphicFramePr>
          <p:nvPr/>
        </p:nvGraphicFramePr>
        <p:xfrm>
          <a:off x="5437210" y="2286000"/>
          <a:ext cx="1457325" cy="738188"/>
        </p:xfrm>
        <a:graphic>
          <a:graphicData uri="http://schemas.openxmlformats.org/presentationml/2006/ole">
            <p:oleObj spid="_x0000_s172237" name="Equation" r:id="rId7" imgW="825500" imgH="419100" progId="Equation.3">
              <p:embed/>
            </p:oleObj>
          </a:graphicData>
        </a:graphic>
      </p:graphicFrame>
      <p:graphicFrame>
        <p:nvGraphicFramePr>
          <p:cNvPr id="15" name="Object 15"/>
          <p:cNvGraphicFramePr>
            <a:graphicFrameLocks noChangeAspect="1"/>
          </p:cNvGraphicFramePr>
          <p:nvPr/>
        </p:nvGraphicFramePr>
        <p:xfrm>
          <a:off x="5462610" y="3148013"/>
          <a:ext cx="871538" cy="422275"/>
        </p:xfrm>
        <a:graphic>
          <a:graphicData uri="http://schemas.openxmlformats.org/presentationml/2006/ole">
            <p:oleObj spid="_x0000_s172238" name="Equation" r:id="rId8" imgW="495085" imgH="241195" progId="Equation.3">
              <p:embed/>
            </p:oleObj>
          </a:graphicData>
        </a:graphic>
      </p:graphicFrame>
      <p:graphicFrame>
        <p:nvGraphicFramePr>
          <p:cNvPr id="16" name="Object 16"/>
          <p:cNvGraphicFramePr>
            <a:graphicFrameLocks noChangeAspect="1"/>
          </p:cNvGraphicFramePr>
          <p:nvPr/>
        </p:nvGraphicFramePr>
        <p:xfrm>
          <a:off x="6588148" y="3170238"/>
          <a:ext cx="830262" cy="376237"/>
        </p:xfrm>
        <a:graphic>
          <a:graphicData uri="http://schemas.openxmlformats.org/presentationml/2006/ole">
            <p:oleObj spid="_x0000_s172239" name="Equation" r:id="rId9" imgW="469696" imgH="215806" progId="Equation.3">
              <p:embed/>
            </p:oleObj>
          </a:graphicData>
        </a:graphic>
      </p:graphicFrame>
      <p:graphicFrame>
        <p:nvGraphicFramePr>
          <p:cNvPr id="17" name="Object 17"/>
          <p:cNvGraphicFramePr>
            <a:graphicFrameLocks noChangeAspect="1"/>
          </p:cNvGraphicFramePr>
          <p:nvPr/>
        </p:nvGraphicFramePr>
        <p:xfrm>
          <a:off x="4627585" y="3657600"/>
          <a:ext cx="4287815" cy="725539"/>
        </p:xfrm>
        <a:graphic>
          <a:graphicData uri="http://schemas.openxmlformats.org/presentationml/2006/ole">
            <p:oleObj spid="_x0000_s172240" name="Equation" r:id="rId10" imgW="2476500" imgH="419100" progId="Equation.3">
              <p:embed/>
            </p:oleObj>
          </a:graphicData>
        </a:graphic>
      </p:graphicFrame>
      <p:graphicFrame>
        <p:nvGraphicFramePr>
          <p:cNvPr id="18" name="Object 18"/>
          <p:cNvGraphicFramePr>
            <a:graphicFrameLocks noChangeAspect="1"/>
          </p:cNvGraphicFramePr>
          <p:nvPr/>
        </p:nvGraphicFramePr>
        <p:xfrm>
          <a:off x="4622823" y="5657850"/>
          <a:ext cx="4140177" cy="852076"/>
        </p:xfrm>
        <a:graphic>
          <a:graphicData uri="http://schemas.openxmlformats.org/presentationml/2006/ole">
            <p:oleObj spid="_x0000_s172241" name="Equation" r:id="rId11" imgW="2336800" imgH="482600" progId="Equation.3">
              <p:embed/>
            </p:oleObj>
          </a:graphicData>
        </a:graphic>
      </p:graphicFrame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4637110" y="4552950"/>
            <a:ext cx="285750" cy="971550"/>
          </a:xfrm>
          <a:prstGeom prst="downArrow">
            <a:avLst>
              <a:gd name="adj1" fmla="val 50000"/>
              <a:gd name="adj2" fmla="val 8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" name="Object 20"/>
          <p:cNvGraphicFramePr>
            <a:graphicFrameLocks noChangeAspect="1"/>
          </p:cNvGraphicFramePr>
          <p:nvPr/>
        </p:nvGraphicFramePr>
        <p:xfrm>
          <a:off x="4953023" y="4597401"/>
          <a:ext cx="1904977" cy="743782"/>
        </p:xfrm>
        <a:graphic>
          <a:graphicData uri="http://schemas.openxmlformats.org/presentationml/2006/ole">
            <p:oleObj spid="_x0000_s172242" name="Equation" r:id="rId12" imgW="1231366" imgH="482391" progId="Equation.3">
              <p:embed/>
            </p:oleObj>
          </a:graphicData>
        </a:graphic>
      </p:graphicFrame>
      <p:graphicFrame>
        <p:nvGraphicFramePr>
          <p:cNvPr id="21" name="Object 21"/>
          <p:cNvGraphicFramePr>
            <a:graphicFrameLocks noChangeAspect="1"/>
          </p:cNvGraphicFramePr>
          <p:nvPr/>
        </p:nvGraphicFramePr>
        <p:xfrm>
          <a:off x="6920552" y="4597400"/>
          <a:ext cx="2003402" cy="729135"/>
        </p:xfrm>
        <a:graphic>
          <a:graphicData uri="http://schemas.openxmlformats.org/presentationml/2006/ole">
            <p:oleObj spid="_x0000_s172243" name="Equation" r:id="rId13" imgW="1320227" imgH="482391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8613" y="1028700"/>
          <a:ext cx="4319587" cy="889000"/>
        </p:xfrm>
        <a:graphic>
          <a:graphicData uri="http://schemas.openxmlformats.org/presentationml/2006/ole">
            <p:oleObj spid="_x0000_s173118" name="Equation" r:id="rId4" imgW="2336800" imgH="482600" progId="Equation.3">
              <p:embed/>
            </p:oleObj>
          </a:graphicData>
        </a:graphic>
      </p:graphicFrame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628650" y="2019300"/>
            <a:ext cx="266700" cy="781050"/>
          </a:xfrm>
          <a:prstGeom prst="downArrow">
            <a:avLst>
              <a:gd name="adj1" fmla="val 50000"/>
              <a:gd name="adj2" fmla="val 732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5350" y="2057400"/>
            <a:ext cx="36004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/>
              <a:t>Kedua ruas diintegrasikan terhadap seluruh volume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84163" y="2876550"/>
          <a:ext cx="6010275" cy="889000"/>
        </p:xfrm>
        <a:graphic>
          <a:graphicData uri="http://schemas.openxmlformats.org/presentationml/2006/ole">
            <p:oleObj spid="_x0000_s173119" name="Equation" r:id="rId5" imgW="3251200" imgH="482600" progId="Equation.3">
              <p:embed/>
            </p:oleObj>
          </a:graphicData>
        </a:graphic>
      </p:graphicFrame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647700" y="3867150"/>
            <a:ext cx="247650" cy="438150"/>
          </a:xfrm>
          <a:prstGeom prst="downArrow">
            <a:avLst>
              <a:gd name="adj1" fmla="val 50000"/>
              <a:gd name="adj2" fmla="val 442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52500" y="3905250"/>
            <a:ext cx="5162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/>
              <a:t>Dengan </a:t>
            </a:r>
            <a:r>
              <a:rPr lang="en-US" b="1"/>
              <a:t>Teorema Divergensi</a:t>
            </a:r>
            <a:r>
              <a:rPr lang="en-US"/>
              <a:t> , didapatkan 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92100" y="4400550"/>
          <a:ext cx="5727700" cy="889000"/>
        </p:xfrm>
        <a:graphic>
          <a:graphicData uri="http://schemas.openxmlformats.org/presentationml/2006/ole">
            <p:oleObj spid="_x0000_s173120" name="Equation" r:id="rId6" imgW="3098800" imgH="482600" progId="Equation.3">
              <p:embed/>
            </p:oleObj>
          </a:graphicData>
        </a:graphic>
      </p:graphicFrame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04800" y="5715000"/>
            <a:ext cx="5314950" cy="88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 b="1" u="sng" dirty="0" err="1"/>
              <a:t>Ruas</a:t>
            </a:r>
            <a:r>
              <a:rPr lang="en-US" sz="1600" b="1" u="sng" dirty="0"/>
              <a:t> </a:t>
            </a:r>
            <a:r>
              <a:rPr lang="en-US" sz="1600" b="1" u="sng" dirty="0" err="1"/>
              <a:t>kiri</a:t>
            </a:r>
            <a:r>
              <a:rPr lang="en-US" sz="1600" b="1" u="sng" dirty="0"/>
              <a:t> :</a:t>
            </a:r>
            <a:r>
              <a:rPr lang="en-US" sz="1600" dirty="0"/>
              <a:t> </a:t>
            </a:r>
            <a:r>
              <a:rPr lang="en-US" sz="1600" dirty="0" err="1"/>
              <a:t>Tanda</a:t>
            </a:r>
            <a:r>
              <a:rPr lang="en-US" sz="1600" dirty="0"/>
              <a:t> </a:t>
            </a:r>
            <a:r>
              <a:rPr lang="en-US" sz="1600" b="1" dirty="0"/>
              <a:t>(-) </a:t>
            </a:r>
            <a:r>
              <a:rPr lang="en-US" sz="1600" dirty="0" err="1"/>
              <a:t>menunjukkan</a:t>
            </a:r>
            <a:r>
              <a:rPr lang="en-US" sz="1600" dirty="0"/>
              <a:t> </a:t>
            </a:r>
            <a:r>
              <a:rPr lang="en-US" sz="1600" dirty="0" err="1"/>
              <a:t>penyerapan</a:t>
            </a:r>
            <a:r>
              <a:rPr lang="en-US" sz="1600" dirty="0"/>
              <a:t>/</a:t>
            </a:r>
            <a:r>
              <a:rPr lang="en-US" sz="1600" dirty="0" err="1"/>
              <a:t>disipasi</a:t>
            </a:r>
            <a:r>
              <a:rPr lang="en-US" sz="1600" dirty="0"/>
              <a:t> </a:t>
            </a:r>
            <a:r>
              <a:rPr lang="en-US" sz="1600" dirty="0" err="1"/>
              <a:t>daya</a:t>
            </a:r>
            <a:r>
              <a:rPr lang="en-US" sz="1600" dirty="0"/>
              <a:t> total </a:t>
            </a:r>
            <a:r>
              <a:rPr lang="en-US" sz="1600" dirty="0" err="1"/>
              <a:t>pada</a:t>
            </a:r>
            <a:r>
              <a:rPr lang="en-US" sz="1600" dirty="0"/>
              <a:t> volume </a:t>
            </a:r>
            <a:r>
              <a:rPr lang="en-US" sz="1600" dirty="0" err="1"/>
              <a:t>tersebut</a:t>
            </a:r>
            <a:r>
              <a:rPr lang="en-US" sz="1600" dirty="0"/>
              <a:t>. </a:t>
            </a:r>
            <a:r>
              <a:rPr lang="en-US" sz="1600" dirty="0" err="1"/>
              <a:t>Jika</a:t>
            </a:r>
            <a:r>
              <a:rPr lang="en-US" sz="1600" dirty="0"/>
              <a:t> </a:t>
            </a:r>
            <a:r>
              <a:rPr lang="en-US" sz="1600" dirty="0" err="1"/>
              <a:t>ada</a:t>
            </a:r>
            <a:r>
              <a:rPr lang="en-US" sz="1600" dirty="0"/>
              <a:t> </a:t>
            </a:r>
            <a:r>
              <a:rPr lang="en-US" sz="1600" dirty="0" err="1"/>
              <a:t>sumber</a:t>
            </a:r>
            <a:r>
              <a:rPr lang="en-US" sz="1600" dirty="0"/>
              <a:t> yang </a:t>
            </a:r>
            <a:r>
              <a:rPr lang="en-US" sz="1600" dirty="0" err="1"/>
              <a:t>mengeluarkan</a:t>
            </a:r>
            <a:r>
              <a:rPr lang="en-US" sz="1600" dirty="0"/>
              <a:t> </a:t>
            </a:r>
            <a:r>
              <a:rPr lang="en-US" sz="1600" dirty="0" err="1"/>
              <a:t>daya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volume </a:t>
            </a:r>
            <a:r>
              <a:rPr lang="en-US" sz="1600" dirty="0" err="1"/>
              <a:t>tersebut</a:t>
            </a:r>
            <a:r>
              <a:rPr lang="en-US" sz="1600" dirty="0"/>
              <a:t>, </a:t>
            </a:r>
            <a:r>
              <a:rPr lang="en-US" sz="1600" dirty="0" err="1"/>
              <a:t>digunakan</a:t>
            </a:r>
            <a:r>
              <a:rPr lang="en-US" sz="1600" dirty="0"/>
              <a:t> </a:t>
            </a:r>
            <a:r>
              <a:rPr lang="en-US" sz="1600" dirty="0" err="1"/>
              <a:t>tanda</a:t>
            </a:r>
            <a:r>
              <a:rPr lang="en-US" sz="1600" dirty="0"/>
              <a:t> </a:t>
            </a:r>
            <a:r>
              <a:rPr lang="en-US" sz="1600" b="1" dirty="0"/>
              <a:t>(+)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6610350" y="2857500"/>
            <a:ext cx="2305050" cy="3543300"/>
          </a:xfrm>
          <a:prstGeom prst="wedgeRectCallout">
            <a:avLst>
              <a:gd name="adj1" fmla="val -71703"/>
              <a:gd name="adj2" fmla="val 627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724650" y="2895600"/>
            <a:ext cx="2114550" cy="329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 b="1" u="sng" dirty="0" err="1"/>
              <a:t>Ruas</a:t>
            </a:r>
            <a:r>
              <a:rPr lang="en-US" sz="1600" b="1" u="sng" dirty="0"/>
              <a:t> </a:t>
            </a:r>
            <a:r>
              <a:rPr lang="en-US" sz="1600" b="1" u="sng" dirty="0" err="1"/>
              <a:t>kanan</a:t>
            </a:r>
            <a:r>
              <a:rPr lang="en-US" sz="1600" b="1" u="sng" dirty="0"/>
              <a:t> :</a:t>
            </a:r>
            <a:r>
              <a:rPr lang="en-US" sz="1600" dirty="0"/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 dirty="0" err="1"/>
              <a:t>Integrasi</a:t>
            </a:r>
            <a:r>
              <a:rPr lang="en-US" sz="1600" dirty="0"/>
              <a:t> </a:t>
            </a:r>
            <a:r>
              <a:rPr lang="en-US" sz="1600" dirty="0" err="1"/>
              <a:t>suku</a:t>
            </a:r>
            <a:r>
              <a:rPr lang="en-US" sz="1600" dirty="0"/>
              <a:t> </a:t>
            </a:r>
            <a:r>
              <a:rPr lang="en-US" sz="1600" dirty="0" err="1"/>
              <a:t>pertama</a:t>
            </a:r>
            <a:r>
              <a:rPr lang="en-US" sz="1600" dirty="0"/>
              <a:t> </a:t>
            </a:r>
            <a:r>
              <a:rPr lang="en-US" sz="1600" dirty="0" err="1"/>
              <a:t>menunjukkan</a:t>
            </a:r>
            <a:r>
              <a:rPr lang="en-US" sz="1600" dirty="0"/>
              <a:t> </a:t>
            </a:r>
            <a:r>
              <a:rPr lang="en-US" sz="1600" dirty="0" err="1"/>
              <a:t>disipasi</a:t>
            </a:r>
            <a:r>
              <a:rPr lang="en-US" sz="1600" dirty="0"/>
              <a:t> </a:t>
            </a:r>
            <a:r>
              <a:rPr lang="en-US" sz="1600" dirty="0" err="1"/>
              <a:t>ohmik</a:t>
            </a:r>
            <a:r>
              <a:rPr lang="en-US" sz="1600" dirty="0"/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 dirty="0" err="1"/>
              <a:t>Integrasi</a:t>
            </a:r>
            <a:r>
              <a:rPr lang="en-US" sz="1600" dirty="0"/>
              <a:t> </a:t>
            </a:r>
            <a:r>
              <a:rPr lang="en-US" sz="1600" dirty="0" err="1"/>
              <a:t>suku</a:t>
            </a:r>
            <a:r>
              <a:rPr lang="en-US" sz="1600" dirty="0"/>
              <a:t> </a:t>
            </a:r>
            <a:r>
              <a:rPr lang="en-US" sz="1600" dirty="0" err="1"/>
              <a:t>kedua</a:t>
            </a:r>
            <a:r>
              <a:rPr lang="en-US" sz="1600" dirty="0"/>
              <a:t> 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energi</a:t>
            </a:r>
            <a:r>
              <a:rPr lang="en-US" sz="1600" dirty="0"/>
              <a:t> total yang </a:t>
            </a:r>
            <a:r>
              <a:rPr lang="en-US" sz="1600" dirty="0" err="1"/>
              <a:t>disebabkan</a:t>
            </a:r>
            <a:r>
              <a:rPr lang="en-US" sz="1600" dirty="0"/>
              <a:t>/ </a:t>
            </a:r>
            <a:r>
              <a:rPr lang="en-US" sz="1600" dirty="0" err="1"/>
              <a:t>tersimpan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medan</a:t>
            </a:r>
            <a:r>
              <a:rPr lang="en-US" sz="1600" dirty="0"/>
              <a:t> </a:t>
            </a:r>
            <a:r>
              <a:rPr lang="en-US" sz="1600" dirty="0" err="1"/>
              <a:t>listrik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medan</a:t>
            </a:r>
            <a:r>
              <a:rPr lang="en-US" sz="1600" dirty="0"/>
              <a:t> </a:t>
            </a:r>
            <a:r>
              <a:rPr lang="en-US" sz="1600" dirty="0" err="1"/>
              <a:t>magnetik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volume </a:t>
            </a:r>
            <a:r>
              <a:rPr lang="en-US" sz="1600" dirty="0" err="1"/>
              <a:t>tersebut</a:t>
            </a:r>
            <a:r>
              <a:rPr lang="en-US" sz="1600" dirty="0"/>
              <a:t>, </a:t>
            </a:r>
            <a:r>
              <a:rPr lang="en-US" sz="1600" dirty="0" err="1"/>
              <a:t>kemudian</a:t>
            </a:r>
            <a:r>
              <a:rPr lang="en-US" sz="1600" dirty="0"/>
              <a:t> </a:t>
            </a:r>
            <a:r>
              <a:rPr lang="en-US" sz="1600" dirty="0" err="1"/>
              <a:t>turunan</a:t>
            </a:r>
            <a:r>
              <a:rPr lang="en-US" sz="1600" dirty="0"/>
              <a:t> </a:t>
            </a:r>
            <a:r>
              <a:rPr lang="en-US" sz="1600" dirty="0" err="1"/>
              <a:t>parsial</a:t>
            </a:r>
            <a:r>
              <a:rPr lang="en-US" sz="1600" dirty="0"/>
              <a:t> </a:t>
            </a:r>
            <a:r>
              <a:rPr lang="en-US" sz="1600" dirty="0" err="1"/>
              <a:t>terhadap</a:t>
            </a:r>
            <a:r>
              <a:rPr lang="en-US" sz="1600" dirty="0"/>
              <a:t> </a:t>
            </a:r>
            <a:r>
              <a:rPr lang="en-US" sz="1600" dirty="0" err="1"/>
              <a:t>waktu</a:t>
            </a:r>
            <a:r>
              <a:rPr lang="en-US" sz="1600" dirty="0"/>
              <a:t> </a:t>
            </a:r>
            <a:r>
              <a:rPr lang="en-US" sz="1600" dirty="0" err="1"/>
              <a:t>menyatakan</a:t>
            </a:r>
            <a:r>
              <a:rPr lang="en-US" sz="1600" dirty="0"/>
              <a:t> </a:t>
            </a:r>
            <a:r>
              <a:rPr lang="en-US" sz="1600" dirty="0" err="1"/>
              <a:t>daya</a:t>
            </a:r>
            <a:r>
              <a:rPr lang="en-US" sz="1600" dirty="0"/>
              <a:t> </a:t>
            </a:r>
            <a:r>
              <a:rPr lang="en-US" sz="1600" dirty="0" err="1"/>
              <a:t>sesaatnya</a:t>
            </a:r>
            <a:endParaRPr lang="en-US" sz="16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VEKTOR POINTING DAN TEOREMA DAYA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266700" y="5715000"/>
            <a:ext cx="5162550" cy="914400"/>
          </a:xfrm>
          <a:prstGeom prst="wedgeRectCallout">
            <a:avLst>
              <a:gd name="adj1" fmla="val -33330"/>
              <a:gd name="adj2" fmla="val -11362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VEKTOR POINTING DAN TEOREMA DAYA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6250" y="1206500"/>
            <a:ext cx="7715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Didefinisikan </a:t>
            </a:r>
            <a:r>
              <a:rPr lang="en-US" sz="2800" b="1"/>
              <a:t>Vektor Poynting =  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31825" y="1924050"/>
            <a:ext cx="3140075" cy="2844800"/>
            <a:chOff x="302" y="296"/>
            <a:chExt cx="1978" cy="17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40" y="420"/>
              <a:ext cx="534" cy="1668"/>
            </a:xfrm>
            <a:custGeom>
              <a:avLst/>
              <a:gdLst/>
              <a:ahLst/>
              <a:cxnLst>
                <a:cxn ang="0">
                  <a:pos x="0" y="504"/>
                </a:cxn>
                <a:cxn ang="0">
                  <a:pos x="534" y="0"/>
                </a:cxn>
                <a:cxn ang="0">
                  <a:pos x="534" y="1224"/>
                </a:cxn>
                <a:cxn ang="0">
                  <a:pos x="6" y="1668"/>
                </a:cxn>
                <a:cxn ang="0">
                  <a:pos x="0" y="504"/>
                </a:cxn>
              </a:cxnLst>
              <a:rect l="0" t="0" r="r" b="b"/>
              <a:pathLst>
                <a:path w="534" h="1668">
                  <a:moveTo>
                    <a:pt x="0" y="504"/>
                  </a:moveTo>
                  <a:lnTo>
                    <a:pt x="534" y="0"/>
                  </a:lnTo>
                  <a:lnTo>
                    <a:pt x="534" y="1224"/>
                  </a:lnTo>
                  <a:lnTo>
                    <a:pt x="6" y="1668"/>
                  </a:lnTo>
                  <a:lnTo>
                    <a:pt x="0" y="50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864" y="732"/>
              <a:ext cx="0" cy="5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576" y="1254"/>
              <a:ext cx="288" cy="2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852" y="1260"/>
              <a:ext cx="52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705" y="296"/>
            <a:ext cx="226" cy="326"/>
          </p:xfrm>
          <a:graphic>
            <a:graphicData uri="http://schemas.openxmlformats.org/presentationml/2006/ole">
              <p:oleObj spid="_x0000_s174242" name="Equation" r:id="rId4" imgW="139639" imgH="203112" progId="Equation.3">
                <p:embed/>
              </p:oleObj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302" y="1556"/>
            <a:ext cx="264" cy="326"/>
          </p:xfrm>
          <a:graphic>
            <a:graphicData uri="http://schemas.openxmlformats.org/presentationml/2006/ole">
              <p:oleObj spid="_x0000_s174243" name="Equation" r:id="rId5" imgW="164957" imgH="203024" progId="Equation.3">
                <p:embed/>
              </p:oleObj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1365" y="1046"/>
            <a:ext cx="226" cy="326"/>
          </p:xfrm>
          <a:graphic>
            <a:graphicData uri="http://schemas.openxmlformats.org/presentationml/2006/ole">
              <p:oleObj spid="_x0000_s174244" name="Equation" r:id="rId6" imgW="139639" imgH="203112" progId="Equation.3">
                <p:embed/>
              </p:oleObj>
            </a:graphicData>
          </a:graphic>
        </p:graphicFrame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1116" y="438"/>
              <a:ext cx="116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/>
                <a:t>Arah perambatan gelombang</a:t>
              </a: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750" y="1062"/>
              <a:ext cx="96" cy="270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0" y="102"/>
                </a:cxn>
                <a:cxn ang="0">
                  <a:pos x="0" y="270"/>
                </a:cxn>
              </a:cxnLst>
              <a:rect l="0" t="0" r="r" b="b"/>
              <a:pathLst>
                <a:path w="96" h="270">
                  <a:moveTo>
                    <a:pt x="96" y="0"/>
                  </a:moveTo>
                  <a:lnTo>
                    <a:pt x="0" y="102"/>
                  </a:lnTo>
                  <a:lnTo>
                    <a:pt x="0" y="27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70" y="1062"/>
              <a:ext cx="126" cy="1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0"/>
                </a:cxn>
                <a:cxn ang="0">
                  <a:pos x="108" y="186"/>
                </a:cxn>
              </a:cxnLst>
              <a:rect l="0" t="0" r="r" b="b"/>
              <a:pathLst>
                <a:path w="108" h="186">
                  <a:moveTo>
                    <a:pt x="0" y="0"/>
                  </a:moveTo>
                  <a:lnTo>
                    <a:pt x="108" y="0"/>
                  </a:lnTo>
                  <a:lnTo>
                    <a:pt x="108" y="186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687763" y="2228850"/>
          <a:ext cx="2674937" cy="868363"/>
        </p:xfrm>
        <a:graphic>
          <a:graphicData uri="http://schemas.openxmlformats.org/presentationml/2006/ole">
            <p:oleObj spid="_x0000_s174245" name="Equation" r:id="rId7" imgW="622030" imgH="203112" progId="Equation.3">
              <p:embed/>
            </p:oleObj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5167313" y="990600"/>
          <a:ext cx="482600" cy="696913"/>
        </p:xfrm>
        <a:graphic>
          <a:graphicData uri="http://schemas.openxmlformats.org/presentationml/2006/ole">
            <p:oleObj spid="_x0000_s174246" name="Equation" r:id="rId8" imgW="139639" imgH="203112" progId="Equation.3">
              <p:embed/>
            </p:oleObj>
          </a:graphicData>
        </a:graphic>
      </p:graphicFrame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487613" y="3462338"/>
            <a:ext cx="6534150" cy="3200400"/>
            <a:chOff x="216" y="1878"/>
            <a:chExt cx="4116" cy="2016"/>
          </a:xfrm>
        </p:grpSpPr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732" y="1878"/>
              <a:ext cx="0" cy="12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H="1">
              <a:off x="216" y="3162"/>
              <a:ext cx="516" cy="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732" y="2370"/>
              <a:ext cx="2892" cy="5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6" y="126"/>
                </a:cxn>
                <a:cxn ang="0">
                  <a:pos x="474" y="216"/>
                </a:cxn>
                <a:cxn ang="0">
                  <a:pos x="798" y="312"/>
                </a:cxn>
                <a:cxn ang="0">
                  <a:pos x="1074" y="384"/>
                </a:cxn>
                <a:cxn ang="0">
                  <a:pos x="1464" y="444"/>
                </a:cxn>
                <a:cxn ang="0">
                  <a:pos x="2028" y="510"/>
                </a:cxn>
                <a:cxn ang="0">
                  <a:pos x="2436" y="534"/>
                </a:cxn>
                <a:cxn ang="0">
                  <a:pos x="2892" y="546"/>
                </a:cxn>
              </a:cxnLst>
              <a:rect l="0" t="0" r="r" b="b"/>
              <a:pathLst>
                <a:path w="2892" h="546">
                  <a:moveTo>
                    <a:pt x="0" y="0"/>
                  </a:moveTo>
                  <a:cubicBezTo>
                    <a:pt x="83" y="45"/>
                    <a:pt x="167" y="90"/>
                    <a:pt x="246" y="126"/>
                  </a:cubicBezTo>
                  <a:cubicBezTo>
                    <a:pt x="325" y="162"/>
                    <a:pt x="382" y="185"/>
                    <a:pt x="474" y="216"/>
                  </a:cubicBezTo>
                  <a:cubicBezTo>
                    <a:pt x="566" y="247"/>
                    <a:pt x="698" y="284"/>
                    <a:pt x="798" y="312"/>
                  </a:cubicBezTo>
                  <a:cubicBezTo>
                    <a:pt x="898" y="340"/>
                    <a:pt x="963" y="362"/>
                    <a:pt x="1074" y="384"/>
                  </a:cubicBezTo>
                  <a:cubicBezTo>
                    <a:pt x="1185" y="406"/>
                    <a:pt x="1305" y="423"/>
                    <a:pt x="1464" y="444"/>
                  </a:cubicBezTo>
                  <a:cubicBezTo>
                    <a:pt x="1623" y="465"/>
                    <a:pt x="1866" y="495"/>
                    <a:pt x="2028" y="510"/>
                  </a:cubicBezTo>
                  <a:cubicBezTo>
                    <a:pt x="2190" y="525"/>
                    <a:pt x="2292" y="528"/>
                    <a:pt x="2436" y="534"/>
                  </a:cubicBezTo>
                  <a:cubicBezTo>
                    <a:pt x="2580" y="540"/>
                    <a:pt x="2736" y="543"/>
                    <a:pt x="2892" y="54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738" y="2388"/>
              <a:ext cx="3318" cy="1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60"/>
                </a:cxn>
                <a:cxn ang="0">
                  <a:pos x="222" y="150"/>
                </a:cxn>
                <a:cxn ang="0">
                  <a:pos x="282" y="264"/>
                </a:cxn>
                <a:cxn ang="0">
                  <a:pos x="396" y="486"/>
                </a:cxn>
                <a:cxn ang="0">
                  <a:pos x="486" y="726"/>
                </a:cxn>
                <a:cxn ang="0">
                  <a:pos x="576" y="882"/>
                </a:cxn>
                <a:cxn ang="0">
                  <a:pos x="696" y="1002"/>
                </a:cxn>
                <a:cxn ang="0">
                  <a:pos x="834" y="1098"/>
                </a:cxn>
                <a:cxn ang="0">
                  <a:pos x="1038" y="1116"/>
                </a:cxn>
                <a:cxn ang="0">
                  <a:pos x="1218" y="1044"/>
                </a:cxn>
                <a:cxn ang="0">
                  <a:pos x="1446" y="864"/>
                </a:cxn>
                <a:cxn ang="0">
                  <a:pos x="1704" y="636"/>
                </a:cxn>
                <a:cxn ang="0">
                  <a:pos x="1920" y="516"/>
                </a:cxn>
                <a:cxn ang="0">
                  <a:pos x="2118" y="504"/>
                </a:cxn>
                <a:cxn ang="0">
                  <a:pos x="2292" y="552"/>
                </a:cxn>
                <a:cxn ang="0">
                  <a:pos x="2490" y="690"/>
                </a:cxn>
                <a:cxn ang="0">
                  <a:pos x="2682" y="816"/>
                </a:cxn>
                <a:cxn ang="0">
                  <a:pos x="2820" y="900"/>
                </a:cxn>
                <a:cxn ang="0">
                  <a:pos x="2994" y="1002"/>
                </a:cxn>
                <a:cxn ang="0">
                  <a:pos x="3210" y="1014"/>
                </a:cxn>
                <a:cxn ang="0">
                  <a:pos x="3318" y="948"/>
                </a:cxn>
              </a:cxnLst>
              <a:rect l="0" t="0" r="r" b="b"/>
              <a:pathLst>
                <a:path w="3318" h="1125">
                  <a:moveTo>
                    <a:pt x="0" y="0"/>
                  </a:moveTo>
                  <a:cubicBezTo>
                    <a:pt x="47" y="17"/>
                    <a:pt x="95" y="35"/>
                    <a:pt x="132" y="60"/>
                  </a:cubicBezTo>
                  <a:cubicBezTo>
                    <a:pt x="169" y="85"/>
                    <a:pt x="197" y="116"/>
                    <a:pt x="222" y="150"/>
                  </a:cubicBezTo>
                  <a:cubicBezTo>
                    <a:pt x="247" y="184"/>
                    <a:pt x="253" y="208"/>
                    <a:pt x="282" y="264"/>
                  </a:cubicBezTo>
                  <a:cubicBezTo>
                    <a:pt x="311" y="320"/>
                    <a:pt x="362" y="409"/>
                    <a:pt x="396" y="486"/>
                  </a:cubicBezTo>
                  <a:cubicBezTo>
                    <a:pt x="430" y="563"/>
                    <a:pt x="456" y="660"/>
                    <a:pt x="486" y="726"/>
                  </a:cubicBezTo>
                  <a:cubicBezTo>
                    <a:pt x="516" y="792"/>
                    <a:pt x="541" y="836"/>
                    <a:pt x="576" y="882"/>
                  </a:cubicBezTo>
                  <a:cubicBezTo>
                    <a:pt x="611" y="928"/>
                    <a:pt x="653" y="966"/>
                    <a:pt x="696" y="1002"/>
                  </a:cubicBezTo>
                  <a:cubicBezTo>
                    <a:pt x="739" y="1038"/>
                    <a:pt x="777" y="1079"/>
                    <a:pt x="834" y="1098"/>
                  </a:cubicBezTo>
                  <a:cubicBezTo>
                    <a:pt x="891" y="1117"/>
                    <a:pt x="974" y="1125"/>
                    <a:pt x="1038" y="1116"/>
                  </a:cubicBezTo>
                  <a:cubicBezTo>
                    <a:pt x="1102" y="1107"/>
                    <a:pt x="1150" y="1086"/>
                    <a:pt x="1218" y="1044"/>
                  </a:cubicBezTo>
                  <a:cubicBezTo>
                    <a:pt x="1286" y="1002"/>
                    <a:pt x="1365" y="932"/>
                    <a:pt x="1446" y="864"/>
                  </a:cubicBezTo>
                  <a:cubicBezTo>
                    <a:pt x="1527" y="796"/>
                    <a:pt x="1625" y="694"/>
                    <a:pt x="1704" y="636"/>
                  </a:cubicBezTo>
                  <a:cubicBezTo>
                    <a:pt x="1783" y="578"/>
                    <a:pt x="1851" y="538"/>
                    <a:pt x="1920" y="516"/>
                  </a:cubicBezTo>
                  <a:cubicBezTo>
                    <a:pt x="1989" y="494"/>
                    <a:pt x="2056" y="498"/>
                    <a:pt x="2118" y="504"/>
                  </a:cubicBezTo>
                  <a:cubicBezTo>
                    <a:pt x="2180" y="510"/>
                    <a:pt x="2230" y="521"/>
                    <a:pt x="2292" y="552"/>
                  </a:cubicBezTo>
                  <a:cubicBezTo>
                    <a:pt x="2354" y="583"/>
                    <a:pt x="2425" y="646"/>
                    <a:pt x="2490" y="690"/>
                  </a:cubicBezTo>
                  <a:cubicBezTo>
                    <a:pt x="2555" y="734"/>
                    <a:pt x="2627" y="781"/>
                    <a:pt x="2682" y="816"/>
                  </a:cubicBezTo>
                  <a:cubicBezTo>
                    <a:pt x="2737" y="851"/>
                    <a:pt x="2768" y="869"/>
                    <a:pt x="2820" y="900"/>
                  </a:cubicBezTo>
                  <a:cubicBezTo>
                    <a:pt x="2872" y="931"/>
                    <a:pt x="2929" y="983"/>
                    <a:pt x="2994" y="1002"/>
                  </a:cubicBezTo>
                  <a:cubicBezTo>
                    <a:pt x="3059" y="1021"/>
                    <a:pt x="3156" y="1023"/>
                    <a:pt x="3210" y="1014"/>
                  </a:cubicBezTo>
                  <a:cubicBezTo>
                    <a:pt x="3264" y="1005"/>
                    <a:pt x="3300" y="959"/>
                    <a:pt x="3318" y="948"/>
                  </a:cubicBezTo>
                </a:path>
              </a:pathLst>
            </a:custGeom>
            <a:noFill/>
            <a:ln w="28575" cmpd="sng">
              <a:solidFill>
                <a:srgbClr val="0B02B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44" y="2875"/>
              <a:ext cx="3498" cy="707"/>
            </a:xfrm>
            <a:custGeom>
              <a:avLst/>
              <a:gdLst/>
              <a:ahLst/>
              <a:cxnLst>
                <a:cxn ang="0">
                  <a:pos x="0" y="707"/>
                </a:cxn>
                <a:cxn ang="0">
                  <a:pos x="168" y="635"/>
                </a:cxn>
                <a:cxn ang="0">
                  <a:pos x="402" y="479"/>
                </a:cxn>
                <a:cxn ang="0">
                  <a:pos x="654" y="239"/>
                </a:cxn>
                <a:cxn ang="0">
                  <a:pos x="870" y="83"/>
                </a:cxn>
                <a:cxn ang="0">
                  <a:pos x="1080" y="17"/>
                </a:cxn>
                <a:cxn ang="0">
                  <a:pos x="1290" y="5"/>
                </a:cxn>
                <a:cxn ang="0">
                  <a:pos x="1458" y="47"/>
                </a:cxn>
                <a:cxn ang="0">
                  <a:pos x="1572" y="137"/>
                </a:cxn>
                <a:cxn ang="0">
                  <a:pos x="1674" y="299"/>
                </a:cxn>
                <a:cxn ang="0">
                  <a:pos x="1776" y="443"/>
                </a:cxn>
                <a:cxn ang="0">
                  <a:pos x="1890" y="509"/>
                </a:cxn>
                <a:cxn ang="0">
                  <a:pos x="2076" y="521"/>
                </a:cxn>
                <a:cxn ang="0">
                  <a:pos x="2292" y="485"/>
                </a:cxn>
                <a:cxn ang="0">
                  <a:pos x="2598" y="323"/>
                </a:cxn>
                <a:cxn ang="0">
                  <a:pos x="2844" y="173"/>
                </a:cxn>
                <a:cxn ang="0">
                  <a:pos x="3036" y="83"/>
                </a:cxn>
                <a:cxn ang="0">
                  <a:pos x="3276" y="41"/>
                </a:cxn>
                <a:cxn ang="0">
                  <a:pos x="3450" y="47"/>
                </a:cxn>
                <a:cxn ang="0">
                  <a:pos x="3498" y="65"/>
                </a:cxn>
              </a:cxnLst>
              <a:rect l="0" t="0" r="r" b="b"/>
              <a:pathLst>
                <a:path w="3498" h="707">
                  <a:moveTo>
                    <a:pt x="0" y="707"/>
                  </a:moveTo>
                  <a:cubicBezTo>
                    <a:pt x="50" y="690"/>
                    <a:pt x="101" y="673"/>
                    <a:pt x="168" y="635"/>
                  </a:cubicBezTo>
                  <a:cubicBezTo>
                    <a:pt x="235" y="597"/>
                    <a:pt x="321" y="545"/>
                    <a:pt x="402" y="479"/>
                  </a:cubicBezTo>
                  <a:cubicBezTo>
                    <a:pt x="483" y="413"/>
                    <a:pt x="576" y="305"/>
                    <a:pt x="654" y="239"/>
                  </a:cubicBezTo>
                  <a:cubicBezTo>
                    <a:pt x="732" y="173"/>
                    <a:pt x="799" y="120"/>
                    <a:pt x="870" y="83"/>
                  </a:cubicBezTo>
                  <a:cubicBezTo>
                    <a:pt x="941" y="46"/>
                    <a:pt x="1010" y="30"/>
                    <a:pt x="1080" y="17"/>
                  </a:cubicBezTo>
                  <a:cubicBezTo>
                    <a:pt x="1150" y="4"/>
                    <a:pt x="1227" y="0"/>
                    <a:pt x="1290" y="5"/>
                  </a:cubicBezTo>
                  <a:cubicBezTo>
                    <a:pt x="1353" y="10"/>
                    <a:pt x="1411" y="25"/>
                    <a:pt x="1458" y="47"/>
                  </a:cubicBezTo>
                  <a:cubicBezTo>
                    <a:pt x="1505" y="69"/>
                    <a:pt x="1536" y="95"/>
                    <a:pt x="1572" y="137"/>
                  </a:cubicBezTo>
                  <a:cubicBezTo>
                    <a:pt x="1608" y="179"/>
                    <a:pt x="1640" y="248"/>
                    <a:pt x="1674" y="299"/>
                  </a:cubicBezTo>
                  <a:cubicBezTo>
                    <a:pt x="1708" y="350"/>
                    <a:pt x="1740" y="408"/>
                    <a:pt x="1776" y="443"/>
                  </a:cubicBezTo>
                  <a:cubicBezTo>
                    <a:pt x="1812" y="478"/>
                    <a:pt x="1840" y="496"/>
                    <a:pt x="1890" y="509"/>
                  </a:cubicBezTo>
                  <a:cubicBezTo>
                    <a:pt x="1940" y="522"/>
                    <a:pt x="2009" y="525"/>
                    <a:pt x="2076" y="521"/>
                  </a:cubicBezTo>
                  <a:cubicBezTo>
                    <a:pt x="2143" y="517"/>
                    <a:pt x="2205" y="518"/>
                    <a:pt x="2292" y="485"/>
                  </a:cubicBezTo>
                  <a:cubicBezTo>
                    <a:pt x="2379" y="452"/>
                    <a:pt x="2506" y="375"/>
                    <a:pt x="2598" y="323"/>
                  </a:cubicBezTo>
                  <a:cubicBezTo>
                    <a:pt x="2690" y="271"/>
                    <a:pt x="2771" y="213"/>
                    <a:pt x="2844" y="173"/>
                  </a:cubicBezTo>
                  <a:cubicBezTo>
                    <a:pt x="2917" y="133"/>
                    <a:pt x="2964" y="105"/>
                    <a:pt x="3036" y="83"/>
                  </a:cubicBezTo>
                  <a:cubicBezTo>
                    <a:pt x="3108" y="61"/>
                    <a:pt x="3207" y="47"/>
                    <a:pt x="3276" y="41"/>
                  </a:cubicBezTo>
                  <a:cubicBezTo>
                    <a:pt x="3345" y="35"/>
                    <a:pt x="3413" y="43"/>
                    <a:pt x="3450" y="47"/>
                  </a:cubicBezTo>
                  <a:cubicBezTo>
                    <a:pt x="3487" y="51"/>
                    <a:pt x="3492" y="58"/>
                    <a:pt x="3498" y="65"/>
                  </a:cubicBez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V="1">
              <a:off x="798" y="2418"/>
              <a:ext cx="0" cy="732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726" y="3162"/>
              <a:ext cx="3606" cy="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V="1">
              <a:off x="888" y="2472"/>
              <a:ext cx="0" cy="684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972" y="2580"/>
              <a:ext cx="6" cy="582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V="1">
              <a:off x="1038" y="2708"/>
              <a:ext cx="8" cy="44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 flipV="1">
              <a:off x="1112" y="2848"/>
              <a:ext cx="4" cy="30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H="1" flipV="1">
              <a:off x="1182" y="3028"/>
              <a:ext cx="12" cy="12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H="1">
              <a:off x="566" y="3162"/>
              <a:ext cx="232" cy="36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H="1">
              <a:off x="686" y="3170"/>
              <a:ext cx="192" cy="2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 flipH="1">
              <a:off x="854" y="3170"/>
              <a:ext cx="108" cy="15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 flipV="1">
              <a:off x="1114" y="3022"/>
              <a:ext cx="96" cy="13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 flipV="1">
              <a:off x="1198" y="2958"/>
              <a:ext cx="136" cy="1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V="1">
              <a:off x="1294" y="2906"/>
              <a:ext cx="156" cy="2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V="1">
              <a:off x="1386" y="2894"/>
              <a:ext cx="176" cy="2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 flipV="1">
              <a:off x="1482" y="2878"/>
              <a:ext cx="184" cy="2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 flipV="1">
              <a:off x="1570" y="2890"/>
              <a:ext cx="204" cy="2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 flipV="1">
              <a:off x="1678" y="2898"/>
              <a:ext cx="204" cy="2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flipV="1">
              <a:off x="1790" y="2954"/>
              <a:ext cx="160" cy="20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 flipV="1">
              <a:off x="1902" y="3014"/>
              <a:ext cx="112" cy="1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V="1">
              <a:off x="2002" y="3062"/>
              <a:ext cx="52" cy="1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 flipH="1">
              <a:off x="1288" y="3160"/>
              <a:ext cx="8" cy="8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 flipH="1">
              <a:off x="1384" y="3176"/>
              <a:ext cx="4" cy="164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H="1">
              <a:off x="1464" y="3176"/>
              <a:ext cx="16" cy="244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 flipH="1">
              <a:off x="1560" y="3180"/>
              <a:ext cx="12" cy="276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 flipH="1">
              <a:off x="1668" y="3176"/>
              <a:ext cx="12" cy="32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 flipH="1">
              <a:off x="1780" y="3176"/>
              <a:ext cx="4" cy="312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H="1">
              <a:off x="1892" y="3172"/>
              <a:ext cx="0" cy="280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auto">
            <a:xfrm flipH="1">
              <a:off x="1992" y="3180"/>
              <a:ext cx="4" cy="216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auto">
            <a:xfrm flipH="1">
              <a:off x="2080" y="3188"/>
              <a:ext cx="0" cy="14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 flipH="1">
              <a:off x="2148" y="3172"/>
              <a:ext cx="0" cy="112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 flipH="1">
              <a:off x="2186" y="3170"/>
              <a:ext cx="60" cy="96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auto">
            <a:xfrm flipH="1">
              <a:off x="2234" y="3170"/>
              <a:ext cx="84" cy="1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auto">
            <a:xfrm flipH="1">
              <a:off x="2298" y="3174"/>
              <a:ext cx="120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auto">
            <a:xfrm flipH="1">
              <a:off x="2409" y="3180"/>
              <a:ext cx="126" cy="2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57"/>
            <p:cNvSpPr>
              <a:spLocks noChangeShapeType="1"/>
            </p:cNvSpPr>
            <p:nvPr/>
          </p:nvSpPr>
          <p:spPr bwMode="auto">
            <a:xfrm flipH="1">
              <a:off x="2532" y="3180"/>
              <a:ext cx="126" cy="2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auto">
            <a:xfrm flipH="1">
              <a:off x="2646" y="3183"/>
              <a:ext cx="117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flipH="1">
              <a:off x="2784" y="3189"/>
              <a:ext cx="87" cy="14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flipV="1">
              <a:off x="2413" y="3047"/>
              <a:ext cx="1" cy="120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61"/>
            <p:cNvSpPr>
              <a:spLocks noChangeShapeType="1"/>
            </p:cNvSpPr>
            <p:nvPr/>
          </p:nvSpPr>
          <p:spPr bwMode="auto">
            <a:xfrm flipH="1" flipV="1">
              <a:off x="2522" y="2972"/>
              <a:ext cx="5" cy="186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auto">
            <a:xfrm flipH="1" flipV="1">
              <a:off x="2645" y="2906"/>
              <a:ext cx="8" cy="25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63"/>
            <p:cNvSpPr>
              <a:spLocks noChangeShapeType="1"/>
            </p:cNvSpPr>
            <p:nvPr/>
          </p:nvSpPr>
          <p:spPr bwMode="auto">
            <a:xfrm flipH="1" flipV="1">
              <a:off x="2759" y="2885"/>
              <a:ext cx="5" cy="282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 flipH="1" flipV="1">
              <a:off x="2864" y="2891"/>
              <a:ext cx="5" cy="282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65"/>
            <p:cNvSpPr>
              <a:spLocks noChangeShapeType="1"/>
            </p:cNvSpPr>
            <p:nvPr/>
          </p:nvSpPr>
          <p:spPr bwMode="auto">
            <a:xfrm flipH="1" flipV="1">
              <a:off x="2984" y="2924"/>
              <a:ext cx="2" cy="240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auto">
            <a:xfrm flipH="1" flipV="1">
              <a:off x="3092" y="2984"/>
              <a:ext cx="5" cy="186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auto">
            <a:xfrm flipH="1" flipV="1">
              <a:off x="3206" y="3065"/>
              <a:ext cx="5" cy="108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auto">
            <a:xfrm flipH="1">
              <a:off x="2928" y="3183"/>
              <a:ext cx="51" cy="6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Line 69"/>
            <p:cNvSpPr>
              <a:spLocks noChangeShapeType="1"/>
            </p:cNvSpPr>
            <p:nvPr/>
          </p:nvSpPr>
          <p:spPr bwMode="auto">
            <a:xfrm flipV="1">
              <a:off x="3315" y="2988"/>
              <a:ext cx="102" cy="18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Line 70"/>
            <p:cNvSpPr>
              <a:spLocks noChangeShapeType="1"/>
            </p:cNvSpPr>
            <p:nvPr/>
          </p:nvSpPr>
          <p:spPr bwMode="auto">
            <a:xfrm flipV="1">
              <a:off x="3438" y="2946"/>
              <a:ext cx="120" cy="21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Line 71"/>
            <p:cNvSpPr>
              <a:spLocks noChangeShapeType="1"/>
            </p:cNvSpPr>
            <p:nvPr/>
          </p:nvSpPr>
          <p:spPr bwMode="auto">
            <a:xfrm flipV="1">
              <a:off x="3549" y="2916"/>
              <a:ext cx="132" cy="25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Line 72"/>
            <p:cNvSpPr>
              <a:spLocks noChangeShapeType="1"/>
            </p:cNvSpPr>
            <p:nvPr/>
          </p:nvSpPr>
          <p:spPr bwMode="auto">
            <a:xfrm flipV="1">
              <a:off x="3675" y="2910"/>
              <a:ext cx="132" cy="25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Line 73"/>
            <p:cNvSpPr>
              <a:spLocks noChangeShapeType="1"/>
            </p:cNvSpPr>
            <p:nvPr/>
          </p:nvSpPr>
          <p:spPr bwMode="auto">
            <a:xfrm flipV="1">
              <a:off x="3789" y="2916"/>
              <a:ext cx="132" cy="25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Line 74"/>
            <p:cNvSpPr>
              <a:spLocks noChangeShapeType="1"/>
            </p:cNvSpPr>
            <p:nvPr/>
          </p:nvSpPr>
          <p:spPr bwMode="auto">
            <a:xfrm flipV="1">
              <a:off x="3912" y="2958"/>
              <a:ext cx="99" cy="20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Line 75"/>
            <p:cNvSpPr>
              <a:spLocks noChangeShapeType="1"/>
            </p:cNvSpPr>
            <p:nvPr/>
          </p:nvSpPr>
          <p:spPr bwMode="auto">
            <a:xfrm>
              <a:off x="3553" y="3170"/>
              <a:ext cx="1" cy="117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76"/>
            <p:cNvSpPr>
              <a:spLocks noChangeShapeType="1"/>
            </p:cNvSpPr>
            <p:nvPr/>
          </p:nvSpPr>
          <p:spPr bwMode="auto">
            <a:xfrm>
              <a:off x="3670" y="3188"/>
              <a:ext cx="1" cy="165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Line 77"/>
            <p:cNvSpPr>
              <a:spLocks noChangeShapeType="1"/>
            </p:cNvSpPr>
            <p:nvPr/>
          </p:nvSpPr>
          <p:spPr bwMode="auto">
            <a:xfrm flipH="1">
              <a:off x="3785" y="3185"/>
              <a:ext cx="2" cy="219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78"/>
            <p:cNvSpPr>
              <a:spLocks noChangeShapeType="1"/>
            </p:cNvSpPr>
            <p:nvPr/>
          </p:nvSpPr>
          <p:spPr bwMode="auto">
            <a:xfrm flipH="1">
              <a:off x="3908" y="3179"/>
              <a:ext cx="2" cy="225"/>
            </a:xfrm>
            <a:prstGeom prst="line">
              <a:avLst/>
            </a:prstGeom>
            <a:noFill/>
            <a:ln w="28575">
              <a:solidFill>
                <a:srgbClr val="0B02BE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81" name="Object 79"/>
          <p:cNvGraphicFramePr>
            <a:graphicFrameLocks noChangeAspect="1"/>
          </p:cNvGraphicFramePr>
          <p:nvPr/>
        </p:nvGraphicFramePr>
        <p:xfrm>
          <a:off x="5916613" y="4171950"/>
          <a:ext cx="2995612" cy="601663"/>
        </p:xfrm>
        <a:graphic>
          <a:graphicData uri="http://schemas.openxmlformats.org/presentationml/2006/ole">
            <p:oleObj spid="_x0000_s174247" name="Equation" r:id="rId9" imgW="1193800" imgH="241300" progId="Equation.3">
              <p:embed/>
            </p:oleObj>
          </a:graphicData>
        </a:graphic>
      </p:graphicFrame>
      <p:graphicFrame>
        <p:nvGraphicFramePr>
          <p:cNvPr id="82" name="Object 80"/>
          <p:cNvGraphicFramePr>
            <a:graphicFrameLocks noChangeAspect="1"/>
          </p:cNvGraphicFramePr>
          <p:nvPr/>
        </p:nvGraphicFramePr>
        <p:xfrm>
          <a:off x="3409950" y="3562350"/>
          <a:ext cx="442913" cy="639763"/>
        </p:xfrm>
        <a:graphic>
          <a:graphicData uri="http://schemas.openxmlformats.org/presentationml/2006/ole">
            <p:oleObj spid="_x0000_s174248" name="Equation" r:id="rId10" imgW="139639" imgH="203112" progId="Equation.3">
              <p:embed/>
            </p:oleObj>
          </a:graphicData>
        </a:graphic>
      </p:graphicFrame>
      <p:graphicFrame>
        <p:nvGraphicFramePr>
          <p:cNvPr id="83" name="Object 81"/>
          <p:cNvGraphicFramePr>
            <a:graphicFrameLocks noChangeAspect="1"/>
          </p:cNvGraphicFramePr>
          <p:nvPr/>
        </p:nvGraphicFramePr>
        <p:xfrm>
          <a:off x="2266950" y="5657850"/>
          <a:ext cx="519113" cy="639763"/>
        </p:xfrm>
        <a:graphic>
          <a:graphicData uri="http://schemas.openxmlformats.org/presentationml/2006/ole">
            <p:oleObj spid="_x0000_s174249" name="Equation" r:id="rId11" imgW="164957" imgH="203024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VEKTOR POINTING DAN TEOREMA DAYA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9100" y="990600"/>
            <a:ext cx="3257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Peninjauan Daya ...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9100" y="144780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Misalkan :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884238" y="1968500"/>
          <a:ext cx="4119562" cy="552450"/>
        </p:xfrm>
        <a:graphic>
          <a:graphicData uri="http://schemas.openxmlformats.org/presentationml/2006/ole">
            <p:oleObj spid="_x0000_s175206" name="Equation" r:id="rId4" imgW="1841500" imgH="25400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35025" y="2443163"/>
          <a:ext cx="4541838" cy="949325"/>
        </p:xfrm>
        <a:graphic>
          <a:graphicData uri="http://schemas.openxmlformats.org/presentationml/2006/ole">
            <p:oleObj spid="_x0000_s175207" name="Equation" r:id="rId5" imgW="2120900" imgH="444500" progId="Equation.3">
              <p:embed/>
            </p:oleObj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95300" y="3393458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Maka,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85825" y="3968133"/>
          <a:ext cx="6146800" cy="2646363"/>
        </p:xfrm>
        <a:graphic>
          <a:graphicData uri="http://schemas.openxmlformats.org/presentationml/2006/ole">
            <p:oleObj spid="_x0000_s175208" name="Equation" r:id="rId6" imgW="2857500" imgH="123190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167563" y="4568208"/>
          <a:ext cx="1050925" cy="868363"/>
        </p:xfrm>
        <a:graphic>
          <a:graphicData uri="http://schemas.openxmlformats.org/presentationml/2006/ole">
            <p:oleObj spid="_x0000_s175209" name="Equation" r:id="rId7" imgW="520474" imgH="431613" progId="Equation.3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243763" y="5615958"/>
          <a:ext cx="1050925" cy="868363"/>
        </p:xfrm>
        <a:graphic>
          <a:graphicData uri="http://schemas.openxmlformats.org/presentationml/2006/ole">
            <p:oleObj spid="_x0000_s175210" name="Equation" r:id="rId8" imgW="520474" imgH="431613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7024"/>
            <a:ext cx="7754645" cy="64117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dobe Heiti Std R" pitchFamily="34" charset="-128"/>
                <a:cs typeface="Arial" pitchFamily="34" charset="0"/>
              </a:rPr>
              <a:t>PENDAHULUAN</a:t>
            </a:r>
            <a:endParaRPr lang="en-US" sz="3200" dirty="0">
              <a:solidFill>
                <a:schemeClr val="bg1"/>
              </a:solidFill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" y="990600"/>
            <a:ext cx="8305800" cy="400110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/>
              <a:t>Gelombang</a:t>
            </a:r>
            <a:endParaRPr lang="en-US" sz="2000" b="1" dirty="0">
              <a:solidFill>
                <a:srgbClr val="0B02BE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495801" y="1447800"/>
            <a:ext cx="4343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 err="1"/>
              <a:t>Gelombang</a:t>
            </a:r>
            <a:r>
              <a:rPr lang="en-US" sz="2400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fenomena</a:t>
            </a:r>
            <a:r>
              <a:rPr lang="en-US" dirty="0"/>
              <a:t> </a:t>
            </a:r>
            <a:r>
              <a:rPr lang="en-US" dirty="0" err="1"/>
              <a:t>alamiah</a:t>
            </a:r>
            <a:r>
              <a:rPr lang="en-US" dirty="0"/>
              <a:t> yang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dimensi</a:t>
            </a:r>
            <a:r>
              <a:rPr lang="en-US" dirty="0"/>
              <a:t> </a:t>
            </a:r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.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diperhatikan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‘</a:t>
            </a:r>
            <a:r>
              <a:rPr lang="en-US" dirty="0" err="1"/>
              <a:t>gangguan</a:t>
            </a:r>
            <a:r>
              <a:rPr lang="en-US" dirty="0"/>
              <a:t>’ yang </a:t>
            </a:r>
            <a:r>
              <a:rPr lang="en-US" dirty="0" err="1"/>
              <a:t>merambat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kecepatan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. </a:t>
            </a:r>
          </a:p>
          <a:p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merambat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 1-D. </a:t>
            </a:r>
            <a:r>
              <a:rPr lang="en-US" dirty="0" err="1"/>
              <a:t>Contohnya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dirty="0" err="1"/>
              <a:t>datar</a:t>
            </a:r>
            <a:r>
              <a:rPr lang="en-US" dirty="0"/>
              <a:t> ( </a:t>
            </a:r>
            <a:r>
              <a:rPr lang="en-US" i="1" dirty="0"/>
              <a:t>plane wave </a:t>
            </a:r>
            <a:r>
              <a:rPr lang="en-US" dirty="0"/>
              <a:t>). 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47800"/>
            <a:ext cx="40386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581400"/>
            <a:ext cx="4114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2151" y="4184364"/>
            <a:ext cx="4337050" cy="191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VEKTOR POINTING DAN TEOREMA DAYA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14350" y="1146175"/>
            <a:ext cx="3257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Daya Rata-Rata ...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25475" y="1784350"/>
          <a:ext cx="6205538" cy="1414463"/>
        </p:xfrm>
        <a:graphic>
          <a:graphicData uri="http://schemas.openxmlformats.org/presentationml/2006/ole">
            <p:oleObj spid="_x0000_s176170" name="Equation" r:id="rId4" imgW="2108200" imgH="482600" progId="Equation.3">
              <p:embed/>
            </p:oleObj>
          </a:graphicData>
        </a:graphic>
      </p:graphicFrame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371600" y="3425825"/>
            <a:ext cx="7391400" cy="1222375"/>
            <a:chOff x="864" y="1952"/>
            <a:chExt cx="4656" cy="770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864" y="1992"/>
              <a:ext cx="4656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28600" indent="-228600">
                <a:spcBef>
                  <a:spcPct val="50000"/>
                </a:spcBef>
                <a:buFontTx/>
                <a:buChar char="•"/>
              </a:pPr>
              <a:r>
                <a:rPr lang="en-US" dirty="0" err="1"/>
                <a:t>Terjadi</a:t>
              </a:r>
              <a:r>
                <a:rPr lang="en-US" dirty="0"/>
                <a:t> </a:t>
              </a:r>
              <a:r>
                <a:rPr lang="en-US" dirty="0" err="1"/>
                <a:t>redaman</a:t>
              </a:r>
              <a:r>
                <a:rPr lang="en-US" dirty="0"/>
                <a:t> </a:t>
              </a:r>
              <a:r>
                <a:rPr lang="en-US" dirty="0" err="1"/>
                <a:t>kerapatan</a:t>
              </a:r>
              <a:r>
                <a:rPr lang="en-US" dirty="0"/>
                <a:t> </a:t>
              </a:r>
              <a:r>
                <a:rPr lang="en-US" dirty="0" err="1"/>
                <a:t>daya</a:t>
              </a:r>
              <a:r>
                <a:rPr lang="en-US" dirty="0"/>
                <a:t> </a:t>
              </a:r>
              <a:r>
                <a:rPr lang="en-US" dirty="0" err="1"/>
                <a:t>seharga</a:t>
              </a:r>
              <a:r>
                <a:rPr lang="en-US" dirty="0"/>
                <a:t> </a:t>
              </a:r>
            </a:p>
            <a:p>
              <a:pPr marL="228600" indent="-228600">
                <a:spcBef>
                  <a:spcPct val="50000"/>
                </a:spcBef>
                <a:buFontTx/>
                <a:buChar char="•"/>
              </a:pPr>
              <a:r>
                <a:rPr lang="en-US" dirty="0" err="1"/>
                <a:t>Impedansi</a:t>
              </a:r>
              <a:r>
                <a:rPr lang="en-US" dirty="0"/>
                <a:t> </a:t>
              </a:r>
              <a:r>
                <a:rPr lang="en-US" dirty="0" err="1"/>
                <a:t>intrinsik</a:t>
              </a:r>
              <a:r>
                <a:rPr lang="en-US" dirty="0"/>
                <a:t> </a:t>
              </a:r>
              <a:r>
                <a:rPr lang="en-US" dirty="0" err="1"/>
                <a:t>menimbulkan</a:t>
              </a:r>
              <a:r>
                <a:rPr lang="en-US" dirty="0"/>
                <a:t> </a:t>
              </a:r>
              <a:r>
                <a:rPr lang="en-US" dirty="0" err="1"/>
                <a:t>faktor</a:t>
              </a:r>
              <a:r>
                <a:rPr lang="en-US" dirty="0"/>
                <a:t>  </a:t>
              </a:r>
              <a:r>
                <a:rPr lang="en-US" dirty="0" err="1"/>
                <a:t>cos</a:t>
              </a:r>
              <a:r>
                <a:rPr lang="en-US" dirty="0"/>
                <a:t> </a:t>
              </a:r>
              <a:r>
                <a:rPr lang="en-US" dirty="0">
                  <a:sym typeface="Symbol" pitchFamily="18" charset="2"/>
                </a:rPr>
                <a:t></a:t>
              </a:r>
              <a:r>
                <a:rPr lang="en-US" baseline="-25000" dirty="0">
                  <a:sym typeface="Symbol" pitchFamily="18" charset="2"/>
                </a:rPr>
                <a:t></a:t>
              </a:r>
              <a:r>
                <a:rPr lang="en-US" dirty="0">
                  <a:sym typeface="Symbol" pitchFamily="18" charset="2"/>
                </a:rPr>
                <a:t> yang </a:t>
              </a:r>
              <a:r>
                <a:rPr lang="en-US" dirty="0" err="1">
                  <a:sym typeface="Symbol" pitchFamily="18" charset="2"/>
                </a:rPr>
                <a:t>juga</a:t>
              </a:r>
              <a:r>
                <a:rPr lang="en-US" dirty="0">
                  <a:sym typeface="Symbol" pitchFamily="18" charset="2"/>
                </a:rPr>
                <a:t> </a:t>
              </a:r>
              <a:r>
                <a:rPr lang="en-US" dirty="0" err="1">
                  <a:sym typeface="Symbol" pitchFamily="18" charset="2"/>
                </a:rPr>
                <a:t>menentukan</a:t>
              </a:r>
              <a:r>
                <a:rPr lang="en-US" dirty="0">
                  <a:sym typeface="Symbol" pitchFamily="18" charset="2"/>
                </a:rPr>
                <a:t> </a:t>
              </a:r>
              <a:r>
                <a:rPr lang="en-US" dirty="0" err="1">
                  <a:sym typeface="Symbol" pitchFamily="18" charset="2"/>
                </a:rPr>
                <a:t>kerapatan</a:t>
              </a:r>
              <a:r>
                <a:rPr lang="en-US" dirty="0">
                  <a:sym typeface="Symbol" pitchFamily="18" charset="2"/>
                </a:rPr>
                <a:t> </a:t>
              </a:r>
              <a:r>
                <a:rPr lang="en-US" dirty="0" err="1">
                  <a:sym typeface="Symbol" pitchFamily="18" charset="2"/>
                </a:rPr>
                <a:t>daya</a:t>
              </a:r>
              <a:endParaRPr lang="en-US" dirty="0"/>
            </a:p>
          </p:txBody>
        </p:sp>
        <p:graphicFrame>
          <p:nvGraphicFramePr>
            <p:cNvPr id="8" name="Object 6"/>
            <p:cNvGraphicFramePr>
              <a:graphicFrameLocks noChangeAspect="1"/>
            </p:cNvGraphicFramePr>
            <p:nvPr/>
          </p:nvGraphicFramePr>
          <p:xfrm>
            <a:off x="3552" y="1952"/>
            <a:ext cx="427" cy="273"/>
          </p:xfrm>
          <a:graphic>
            <a:graphicData uri="http://schemas.openxmlformats.org/presentationml/2006/ole">
              <p:oleObj spid="_x0000_s176171" name="Equation" r:id="rId5" imgW="317225" imgH="203024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GELOMBANG DATAR DALAM RUANG HAMPA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5695950" y="3090862"/>
            <a:ext cx="2800350" cy="20193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19100" y="1547812"/>
            <a:ext cx="4648200" cy="1295400"/>
          </a:xfrm>
          <a:prstGeom prst="rect">
            <a:avLst/>
          </a:prstGeom>
          <a:solidFill>
            <a:srgbClr val="00CC00">
              <a:alpha val="24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95300" y="1547812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/>
              <a:t>Untuk ruang  hampa : </a:t>
            </a:r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0096608"/>
              </p:ext>
            </p:extLst>
          </p:nvPr>
        </p:nvGraphicFramePr>
        <p:xfrm>
          <a:off x="571500" y="1928812"/>
          <a:ext cx="2971800" cy="879475"/>
        </p:xfrm>
        <a:graphic>
          <a:graphicData uri="http://schemas.openxmlformats.org/presentationml/2006/ole">
            <p:oleObj spid="_x0000_s177420" name="Equation" r:id="rId4" imgW="1625600" imgH="482600" progId="Equation.3">
              <p:embed/>
            </p:oleObj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45832958"/>
              </p:ext>
            </p:extLst>
          </p:nvPr>
        </p:nvGraphicFramePr>
        <p:xfrm>
          <a:off x="4000500" y="1981200"/>
          <a:ext cx="673100" cy="785812"/>
        </p:xfrm>
        <a:graphic>
          <a:graphicData uri="http://schemas.openxmlformats.org/presentationml/2006/ole">
            <p:oleObj spid="_x0000_s177421" name="Equation" r:id="rId5" imgW="368140" imgH="431613" progId="Equation.3">
              <p:embed/>
            </p:oleObj>
          </a:graphicData>
        </a:graphic>
      </p:graphicFrame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81000" y="2995612"/>
            <a:ext cx="3429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Bentuk umum  pada dielektrik merugi, 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619750" y="2538412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/>
              <a:t>Pada ruang hampa, </a:t>
            </a:r>
          </a:p>
        </p:txBody>
      </p:sp>
      <p:graphicFrame>
        <p:nvGraphicFramePr>
          <p:cNvPr id="1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79915116"/>
              </p:ext>
            </p:extLst>
          </p:nvPr>
        </p:nvGraphicFramePr>
        <p:xfrm>
          <a:off x="454025" y="3694112"/>
          <a:ext cx="2347913" cy="546100"/>
        </p:xfrm>
        <a:graphic>
          <a:graphicData uri="http://schemas.openxmlformats.org/presentationml/2006/ole">
            <p:oleObj spid="_x0000_s177422" name="Equation" r:id="rId6" imgW="1091726" imgH="253890" progId="Equation.3">
              <p:embed/>
            </p:oleObj>
          </a:graphicData>
        </a:graphic>
      </p:graphicFrame>
      <p:graphicFrame>
        <p:nvGraphicFramePr>
          <p:cNvPr id="1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39374434"/>
              </p:ext>
            </p:extLst>
          </p:nvPr>
        </p:nvGraphicFramePr>
        <p:xfrm>
          <a:off x="454025" y="4151312"/>
          <a:ext cx="2811463" cy="546100"/>
        </p:xfrm>
        <a:graphic>
          <a:graphicData uri="http://schemas.openxmlformats.org/presentationml/2006/ole">
            <p:oleObj spid="_x0000_s177423" name="Equation" r:id="rId7" imgW="1307532" imgH="253890" progId="Equation.3">
              <p:embed/>
            </p:oleObj>
          </a:graphicData>
        </a:graphic>
      </p:graphicFrame>
      <p:graphicFrame>
        <p:nvGraphicFramePr>
          <p:cNvPr id="1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45232324"/>
              </p:ext>
            </p:extLst>
          </p:nvPr>
        </p:nvGraphicFramePr>
        <p:xfrm>
          <a:off x="454025" y="4646612"/>
          <a:ext cx="1392238" cy="546100"/>
        </p:xfrm>
        <a:graphic>
          <a:graphicData uri="http://schemas.openxmlformats.org/presentationml/2006/ole">
            <p:oleObj spid="_x0000_s177424" name="Equation" r:id="rId8" imgW="647419" imgH="253890" progId="Equation.3">
              <p:embed/>
            </p:oleObj>
          </a:graphicData>
        </a:graphic>
      </p:graphicFrame>
      <p:graphicFrame>
        <p:nvGraphicFramePr>
          <p:cNvPr id="14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40133382"/>
              </p:ext>
            </p:extLst>
          </p:nvPr>
        </p:nvGraphicFramePr>
        <p:xfrm>
          <a:off x="454025" y="5103812"/>
          <a:ext cx="1423988" cy="546100"/>
        </p:xfrm>
        <a:graphic>
          <a:graphicData uri="http://schemas.openxmlformats.org/presentationml/2006/ole">
            <p:oleObj spid="_x0000_s177425" name="Equation" r:id="rId9" imgW="660113" imgH="253890" progId="Equation.3">
              <p:embed/>
            </p:oleObj>
          </a:graphicData>
        </a:graphic>
      </p:graphicFrame>
      <p:graphicFrame>
        <p:nvGraphicFramePr>
          <p:cNvPr id="15" name="Object 18"/>
          <p:cNvGraphicFramePr>
            <a:graphicFrameLocks noChangeAspect="1"/>
          </p:cNvGraphicFramePr>
          <p:nvPr/>
        </p:nvGraphicFramePr>
        <p:xfrm>
          <a:off x="5776913" y="3141662"/>
          <a:ext cx="2484437" cy="546100"/>
        </p:xfrm>
        <a:graphic>
          <a:graphicData uri="http://schemas.openxmlformats.org/presentationml/2006/ole">
            <p:oleObj spid="_x0000_s177426" name="Equation" r:id="rId10" imgW="1155700" imgH="254000" progId="Equation.3">
              <p:embed/>
            </p:oleObj>
          </a:graphicData>
        </a:graphic>
      </p:graphicFrame>
      <p:graphicFrame>
        <p:nvGraphicFramePr>
          <p:cNvPr id="16" name="Object 19"/>
          <p:cNvGraphicFramePr>
            <a:graphicFrameLocks noChangeAspect="1"/>
          </p:cNvGraphicFramePr>
          <p:nvPr/>
        </p:nvGraphicFramePr>
        <p:xfrm>
          <a:off x="5776913" y="3598862"/>
          <a:ext cx="2209800" cy="546100"/>
        </p:xfrm>
        <a:graphic>
          <a:graphicData uri="http://schemas.openxmlformats.org/presentationml/2006/ole">
            <p:oleObj spid="_x0000_s177427" name="Equation" r:id="rId11" imgW="1028254" imgH="253890" progId="Equation.3">
              <p:embed/>
            </p:oleObj>
          </a:graphicData>
        </a:graphic>
      </p:graphicFrame>
      <p:graphicFrame>
        <p:nvGraphicFramePr>
          <p:cNvPr id="17" name="Object 20"/>
          <p:cNvGraphicFramePr>
            <a:graphicFrameLocks noChangeAspect="1"/>
          </p:cNvGraphicFramePr>
          <p:nvPr/>
        </p:nvGraphicFramePr>
        <p:xfrm>
          <a:off x="5776913" y="4094162"/>
          <a:ext cx="1392237" cy="546100"/>
        </p:xfrm>
        <a:graphic>
          <a:graphicData uri="http://schemas.openxmlformats.org/presentationml/2006/ole">
            <p:oleObj spid="_x0000_s177428" name="Equation" r:id="rId12" imgW="647419" imgH="253890" progId="Equation.3">
              <p:embed/>
            </p:oleObj>
          </a:graphicData>
        </a:graphic>
      </p:graphicFrame>
      <p:graphicFrame>
        <p:nvGraphicFramePr>
          <p:cNvPr id="18" name="Object 21"/>
          <p:cNvGraphicFramePr>
            <a:graphicFrameLocks noChangeAspect="1"/>
          </p:cNvGraphicFramePr>
          <p:nvPr/>
        </p:nvGraphicFramePr>
        <p:xfrm>
          <a:off x="5776913" y="4551362"/>
          <a:ext cx="1423987" cy="546100"/>
        </p:xfrm>
        <a:graphic>
          <a:graphicData uri="http://schemas.openxmlformats.org/presentationml/2006/ole">
            <p:oleObj spid="_x0000_s177429" name="Equation" r:id="rId13" imgW="660113" imgH="253890" progId="Equation.3">
              <p:embed/>
            </p:oleObj>
          </a:graphicData>
        </a:graphic>
      </p:graphicFrame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438150" y="5591174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Persamaan gelombang Helmholtz</a:t>
            </a:r>
          </a:p>
        </p:txBody>
      </p:sp>
      <p:graphicFrame>
        <p:nvGraphicFramePr>
          <p:cNvPr id="20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16423576"/>
              </p:ext>
            </p:extLst>
          </p:nvPr>
        </p:nvGraphicFramePr>
        <p:xfrm>
          <a:off x="555625" y="5992812"/>
          <a:ext cx="3692525" cy="636588"/>
        </p:xfrm>
        <a:graphic>
          <a:graphicData uri="http://schemas.openxmlformats.org/presentationml/2006/ole">
            <p:oleObj spid="_x0000_s177430" name="Equation" r:id="rId14" imgW="1473200" imgH="254000" progId="Equation.3">
              <p:embed/>
            </p:oleObj>
          </a:graphicData>
        </a:graphic>
      </p:graphicFrame>
      <p:graphicFrame>
        <p:nvGraphicFramePr>
          <p:cNvPr id="21" name="Object 24"/>
          <p:cNvGraphicFramePr>
            <a:graphicFrameLocks noChangeAspect="1"/>
          </p:cNvGraphicFramePr>
          <p:nvPr/>
        </p:nvGraphicFramePr>
        <p:xfrm>
          <a:off x="5726113" y="5611812"/>
          <a:ext cx="2990850" cy="636588"/>
        </p:xfrm>
        <a:graphic>
          <a:graphicData uri="http://schemas.openxmlformats.org/presentationml/2006/ole">
            <p:oleObj spid="_x0000_s177431" name="Equation" r:id="rId15" imgW="1193800" imgH="254000" progId="Equation.3">
              <p:embed/>
            </p:oleObj>
          </a:graphicData>
        </a:graphic>
      </p:graphicFrame>
      <p:sp>
        <p:nvSpPr>
          <p:cNvPr id="22" name="AutoShape 26"/>
          <p:cNvSpPr>
            <a:spLocks noChangeArrowheads="1"/>
          </p:cNvSpPr>
          <p:nvPr/>
        </p:nvSpPr>
        <p:spPr bwMode="auto">
          <a:xfrm>
            <a:off x="4457700" y="3148012"/>
            <a:ext cx="857250" cy="253365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58655" y="990600"/>
            <a:ext cx="8305800" cy="400110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2000" b="1" dirty="0" smtClean="0"/>
              <a:t>Persamaan Gelombang pada Ruang Hampa</a:t>
            </a:r>
            <a:endParaRPr lang="en-US" sz="2000" b="1" dirty="0">
              <a:solidFill>
                <a:srgbClr val="0B02B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GELOMBANG DATAR DALAM RUANG HAMPA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4462" y="4322762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Persamaan medan listrik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257800" y="969962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 err="1"/>
              <a:t>Pada</a:t>
            </a:r>
            <a:r>
              <a:rPr lang="en-US" sz="2400" b="1" u="sng" dirty="0"/>
              <a:t> </a:t>
            </a:r>
            <a:r>
              <a:rPr lang="en-US" sz="2400" b="1" u="sng" dirty="0" err="1"/>
              <a:t>ruang</a:t>
            </a:r>
            <a:r>
              <a:rPr lang="en-US" sz="2400" b="1" u="sng" dirty="0"/>
              <a:t> </a:t>
            </a:r>
            <a:r>
              <a:rPr lang="en-US" sz="2400" b="1" u="sng" dirty="0" err="1"/>
              <a:t>hampa</a:t>
            </a:r>
            <a:r>
              <a:rPr lang="en-US" sz="2400" b="1" u="sng" dirty="0"/>
              <a:t>,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33387" y="4732337"/>
          <a:ext cx="3738563" cy="514350"/>
        </p:xfrm>
        <a:graphic>
          <a:graphicData uri="http://schemas.openxmlformats.org/presentationml/2006/ole">
            <p:oleObj spid="_x0000_s178338" name="Equation" r:id="rId4" imgW="1841500" imgH="25400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63568" y="5738195"/>
          <a:ext cx="3562350" cy="874713"/>
        </p:xfrm>
        <a:graphic>
          <a:graphicData uri="http://schemas.openxmlformats.org/presentationml/2006/ole">
            <p:oleObj spid="_x0000_s178339" name="Equation" r:id="rId5" imgW="1600200" imgH="3937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374658" y="4710112"/>
          <a:ext cx="3562350" cy="574675"/>
        </p:xfrm>
        <a:graphic>
          <a:graphicData uri="http://schemas.openxmlformats.org/presentationml/2006/ole">
            <p:oleObj spid="_x0000_s178340" name="Equation" r:id="rId6" imgW="1574800" imgH="2540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47675" y="5813425"/>
          <a:ext cx="4265612" cy="892175"/>
        </p:xfrm>
        <a:graphic>
          <a:graphicData uri="http://schemas.openxmlformats.org/presentationml/2006/ole">
            <p:oleObj spid="_x0000_s178341" name="Equation" r:id="rId7" imgW="2120900" imgH="444500" progId="Equation.3">
              <p:embed/>
            </p:oleObj>
          </a:graphicData>
        </a:graphic>
      </p:graphicFrame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25412" y="5427662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Persamaan medan magnet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01612" y="1008062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Konstanta propagasi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04837" y="1471612"/>
          <a:ext cx="2247900" cy="1258888"/>
        </p:xfrm>
        <a:graphic>
          <a:graphicData uri="http://schemas.openxmlformats.org/presentationml/2006/ole">
            <p:oleObj spid="_x0000_s178342" name="Equation" r:id="rId8" imgW="1269449" imgH="710891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334000" y="1676400"/>
          <a:ext cx="2413000" cy="620712"/>
        </p:xfrm>
        <a:graphic>
          <a:graphicData uri="http://schemas.openxmlformats.org/presentationml/2006/ole">
            <p:oleObj spid="_x0000_s178343" name="Equation" r:id="rId9" imgW="1028254" imgH="266584" progId="Equation.3">
              <p:embed/>
            </p:oleObj>
          </a:graphicData>
        </a:graphic>
      </p:graphicFrame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39712" y="2760662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Impedansi intrinsik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54025" y="3182937"/>
          <a:ext cx="4311650" cy="1166813"/>
        </p:xfrm>
        <a:graphic>
          <a:graphicData uri="http://schemas.openxmlformats.org/presentationml/2006/ole">
            <p:oleObj spid="_x0000_s178344" name="Equation" r:id="rId10" imgW="2438400" imgH="660400" progId="Equation.3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368925" y="3170237"/>
          <a:ext cx="2784475" cy="1096963"/>
        </p:xfrm>
        <a:graphic>
          <a:graphicData uri="http://schemas.openxmlformats.org/presentationml/2006/ole">
            <p:oleObj spid="_x0000_s178345" name="Equation" r:id="rId11" imgW="1218671" imgH="482391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GELOMBANG DATAR DALAM RUANG HAMPA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93700" y="10287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Bentuk Gelombang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94350" y="97155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/>
              <a:t>Pada ruang hampa, 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481013" y="1360488"/>
            <a:ext cx="3786187" cy="1910461"/>
            <a:chOff x="216" y="1878"/>
            <a:chExt cx="4116" cy="2016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732" y="1878"/>
              <a:ext cx="0" cy="12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216" y="3162"/>
              <a:ext cx="516" cy="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732" y="2370"/>
              <a:ext cx="2892" cy="5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6" y="126"/>
                </a:cxn>
                <a:cxn ang="0">
                  <a:pos x="474" y="216"/>
                </a:cxn>
                <a:cxn ang="0">
                  <a:pos x="798" y="312"/>
                </a:cxn>
                <a:cxn ang="0">
                  <a:pos x="1074" y="384"/>
                </a:cxn>
                <a:cxn ang="0">
                  <a:pos x="1464" y="444"/>
                </a:cxn>
                <a:cxn ang="0">
                  <a:pos x="2028" y="510"/>
                </a:cxn>
                <a:cxn ang="0">
                  <a:pos x="2436" y="534"/>
                </a:cxn>
                <a:cxn ang="0">
                  <a:pos x="2892" y="546"/>
                </a:cxn>
              </a:cxnLst>
              <a:rect l="0" t="0" r="r" b="b"/>
              <a:pathLst>
                <a:path w="2892" h="546">
                  <a:moveTo>
                    <a:pt x="0" y="0"/>
                  </a:moveTo>
                  <a:cubicBezTo>
                    <a:pt x="83" y="45"/>
                    <a:pt x="167" y="90"/>
                    <a:pt x="246" y="126"/>
                  </a:cubicBezTo>
                  <a:cubicBezTo>
                    <a:pt x="325" y="162"/>
                    <a:pt x="382" y="185"/>
                    <a:pt x="474" y="216"/>
                  </a:cubicBezTo>
                  <a:cubicBezTo>
                    <a:pt x="566" y="247"/>
                    <a:pt x="698" y="284"/>
                    <a:pt x="798" y="312"/>
                  </a:cubicBezTo>
                  <a:cubicBezTo>
                    <a:pt x="898" y="340"/>
                    <a:pt x="963" y="362"/>
                    <a:pt x="1074" y="384"/>
                  </a:cubicBezTo>
                  <a:cubicBezTo>
                    <a:pt x="1185" y="406"/>
                    <a:pt x="1305" y="423"/>
                    <a:pt x="1464" y="444"/>
                  </a:cubicBezTo>
                  <a:cubicBezTo>
                    <a:pt x="1623" y="465"/>
                    <a:pt x="1866" y="495"/>
                    <a:pt x="2028" y="510"/>
                  </a:cubicBezTo>
                  <a:cubicBezTo>
                    <a:pt x="2190" y="525"/>
                    <a:pt x="2292" y="528"/>
                    <a:pt x="2436" y="534"/>
                  </a:cubicBezTo>
                  <a:cubicBezTo>
                    <a:pt x="2580" y="540"/>
                    <a:pt x="2736" y="543"/>
                    <a:pt x="2892" y="54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738" y="2388"/>
              <a:ext cx="3318" cy="1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60"/>
                </a:cxn>
                <a:cxn ang="0">
                  <a:pos x="222" y="150"/>
                </a:cxn>
                <a:cxn ang="0">
                  <a:pos x="282" y="264"/>
                </a:cxn>
                <a:cxn ang="0">
                  <a:pos x="396" y="486"/>
                </a:cxn>
                <a:cxn ang="0">
                  <a:pos x="486" y="726"/>
                </a:cxn>
                <a:cxn ang="0">
                  <a:pos x="576" y="882"/>
                </a:cxn>
                <a:cxn ang="0">
                  <a:pos x="696" y="1002"/>
                </a:cxn>
                <a:cxn ang="0">
                  <a:pos x="834" y="1098"/>
                </a:cxn>
                <a:cxn ang="0">
                  <a:pos x="1038" y="1116"/>
                </a:cxn>
                <a:cxn ang="0">
                  <a:pos x="1218" y="1044"/>
                </a:cxn>
                <a:cxn ang="0">
                  <a:pos x="1446" y="864"/>
                </a:cxn>
                <a:cxn ang="0">
                  <a:pos x="1704" y="636"/>
                </a:cxn>
                <a:cxn ang="0">
                  <a:pos x="1920" y="516"/>
                </a:cxn>
                <a:cxn ang="0">
                  <a:pos x="2118" y="504"/>
                </a:cxn>
                <a:cxn ang="0">
                  <a:pos x="2292" y="552"/>
                </a:cxn>
                <a:cxn ang="0">
                  <a:pos x="2490" y="690"/>
                </a:cxn>
                <a:cxn ang="0">
                  <a:pos x="2682" y="816"/>
                </a:cxn>
                <a:cxn ang="0">
                  <a:pos x="2820" y="900"/>
                </a:cxn>
                <a:cxn ang="0">
                  <a:pos x="2994" y="1002"/>
                </a:cxn>
                <a:cxn ang="0">
                  <a:pos x="3210" y="1014"/>
                </a:cxn>
                <a:cxn ang="0">
                  <a:pos x="3318" y="948"/>
                </a:cxn>
              </a:cxnLst>
              <a:rect l="0" t="0" r="r" b="b"/>
              <a:pathLst>
                <a:path w="3318" h="1125">
                  <a:moveTo>
                    <a:pt x="0" y="0"/>
                  </a:moveTo>
                  <a:cubicBezTo>
                    <a:pt x="47" y="17"/>
                    <a:pt x="95" y="35"/>
                    <a:pt x="132" y="60"/>
                  </a:cubicBezTo>
                  <a:cubicBezTo>
                    <a:pt x="169" y="85"/>
                    <a:pt x="197" y="116"/>
                    <a:pt x="222" y="150"/>
                  </a:cubicBezTo>
                  <a:cubicBezTo>
                    <a:pt x="247" y="184"/>
                    <a:pt x="253" y="208"/>
                    <a:pt x="282" y="264"/>
                  </a:cubicBezTo>
                  <a:cubicBezTo>
                    <a:pt x="311" y="320"/>
                    <a:pt x="362" y="409"/>
                    <a:pt x="396" y="486"/>
                  </a:cubicBezTo>
                  <a:cubicBezTo>
                    <a:pt x="430" y="563"/>
                    <a:pt x="456" y="660"/>
                    <a:pt x="486" y="726"/>
                  </a:cubicBezTo>
                  <a:cubicBezTo>
                    <a:pt x="516" y="792"/>
                    <a:pt x="541" y="836"/>
                    <a:pt x="576" y="882"/>
                  </a:cubicBezTo>
                  <a:cubicBezTo>
                    <a:pt x="611" y="928"/>
                    <a:pt x="653" y="966"/>
                    <a:pt x="696" y="1002"/>
                  </a:cubicBezTo>
                  <a:cubicBezTo>
                    <a:pt x="739" y="1038"/>
                    <a:pt x="777" y="1079"/>
                    <a:pt x="834" y="1098"/>
                  </a:cubicBezTo>
                  <a:cubicBezTo>
                    <a:pt x="891" y="1117"/>
                    <a:pt x="974" y="1125"/>
                    <a:pt x="1038" y="1116"/>
                  </a:cubicBezTo>
                  <a:cubicBezTo>
                    <a:pt x="1102" y="1107"/>
                    <a:pt x="1150" y="1086"/>
                    <a:pt x="1218" y="1044"/>
                  </a:cubicBezTo>
                  <a:cubicBezTo>
                    <a:pt x="1286" y="1002"/>
                    <a:pt x="1365" y="932"/>
                    <a:pt x="1446" y="864"/>
                  </a:cubicBezTo>
                  <a:cubicBezTo>
                    <a:pt x="1527" y="796"/>
                    <a:pt x="1625" y="694"/>
                    <a:pt x="1704" y="636"/>
                  </a:cubicBezTo>
                  <a:cubicBezTo>
                    <a:pt x="1783" y="578"/>
                    <a:pt x="1851" y="538"/>
                    <a:pt x="1920" y="516"/>
                  </a:cubicBezTo>
                  <a:cubicBezTo>
                    <a:pt x="1989" y="494"/>
                    <a:pt x="2056" y="498"/>
                    <a:pt x="2118" y="504"/>
                  </a:cubicBezTo>
                  <a:cubicBezTo>
                    <a:pt x="2180" y="510"/>
                    <a:pt x="2230" y="521"/>
                    <a:pt x="2292" y="552"/>
                  </a:cubicBezTo>
                  <a:cubicBezTo>
                    <a:pt x="2354" y="583"/>
                    <a:pt x="2425" y="646"/>
                    <a:pt x="2490" y="690"/>
                  </a:cubicBezTo>
                  <a:cubicBezTo>
                    <a:pt x="2555" y="734"/>
                    <a:pt x="2627" y="781"/>
                    <a:pt x="2682" y="816"/>
                  </a:cubicBezTo>
                  <a:cubicBezTo>
                    <a:pt x="2737" y="851"/>
                    <a:pt x="2768" y="869"/>
                    <a:pt x="2820" y="900"/>
                  </a:cubicBezTo>
                  <a:cubicBezTo>
                    <a:pt x="2872" y="931"/>
                    <a:pt x="2929" y="983"/>
                    <a:pt x="2994" y="1002"/>
                  </a:cubicBezTo>
                  <a:cubicBezTo>
                    <a:pt x="3059" y="1021"/>
                    <a:pt x="3156" y="1023"/>
                    <a:pt x="3210" y="1014"/>
                  </a:cubicBezTo>
                  <a:cubicBezTo>
                    <a:pt x="3264" y="1005"/>
                    <a:pt x="3300" y="959"/>
                    <a:pt x="3318" y="948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44" y="2875"/>
              <a:ext cx="3498" cy="707"/>
            </a:xfrm>
            <a:custGeom>
              <a:avLst/>
              <a:gdLst/>
              <a:ahLst/>
              <a:cxnLst>
                <a:cxn ang="0">
                  <a:pos x="0" y="707"/>
                </a:cxn>
                <a:cxn ang="0">
                  <a:pos x="168" y="635"/>
                </a:cxn>
                <a:cxn ang="0">
                  <a:pos x="402" y="479"/>
                </a:cxn>
                <a:cxn ang="0">
                  <a:pos x="654" y="239"/>
                </a:cxn>
                <a:cxn ang="0">
                  <a:pos x="870" y="83"/>
                </a:cxn>
                <a:cxn ang="0">
                  <a:pos x="1080" y="17"/>
                </a:cxn>
                <a:cxn ang="0">
                  <a:pos x="1290" y="5"/>
                </a:cxn>
                <a:cxn ang="0">
                  <a:pos x="1458" y="47"/>
                </a:cxn>
                <a:cxn ang="0">
                  <a:pos x="1572" y="137"/>
                </a:cxn>
                <a:cxn ang="0">
                  <a:pos x="1674" y="299"/>
                </a:cxn>
                <a:cxn ang="0">
                  <a:pos x="1776" y="443"/>
                </a:cxn>
                <a:cxn ang="0">
                  <a:pos x="1890" y="509"/>
                </a:cxn>
                <a:cxn ang="0">
                  <a:pos x="2076" y="521"/>
                </a:cxn>
                <a:cxn ang="0">
                  <a:pos x="2292" y="485"/>
                </a:cxn>
                <a:cxn ang="0">
                  <a:pos x="2598" y="323"/>
                </a:cxn>
                <a:cxn ang="0">
                  <a:pos x="2844" y="173"/>
                </a:cxn>
                <a:cxn ang="0">
                  <a:pos x="3036" y="83"/>
                </a:cxn>
                <a:cxn ang="0">
                  <a:pos x="3276" y="41"/>
                </a:cxn>
                <a:cxn ang="0">
                  <a:pos x="3450" y="47"/>
                </a:cxn>
                <a:cxn ang="0">
                  <a:pos x="3498" y="65"/>
                </a:cxn>
              </a:cxnLst>
              <a:rect l="0" t="0" r="r" b="b"/>
              <a:pathLst>
                <a:path w="3498" h="707">
                  <a:moveTo>
                    <a:pt x="0" y="707"/>
                  </a:moveTo>
                  <a:cubicBezTo>
                    <a:pt x="50" y="690"/>
                    <a:pt x="101" y="673"/>
                    <a:pt x="168" y="635"/>
                  </a:cubicBezTo>
                  <a:cubicBezTo>
                    <a:pt x="235" y="597"/>
                    <a:pt x="321" y="545"/>
                    <a:pt x="402" y="479"/>
                  </a:cubicBezTo>
                  <a:cubicBezTo>
                    <a:pt x="483" y="413"/>
                    <a:pt x="576" y="305"/>
                    <a:pt x="654" y="239"/>
                  </a:cubicBezTo>
                  <a:cubicBezTo>
                    <a:pt x="732" y="173"/>
                    <a:pt x="799" y="120"/>
                    <a:pt x="870" y="83"/>
                  </a:cubicBezTo>
                  <a:cubicBezTo>
                    <a:pt x="941" y="46"/>
                    <a:pt x="1010" y="30"/>
                    <a:pt x="1080" y="17"/>
                  </a:cubicBezTo>
                  <a:cubicBezTo>
                    <a:pt x="1150" y="4"/>
                    <a:pt x="1227" y="0"/>
                    <a:pt x="1290" y="5"/>
                  </a:cubicBezTo>
                  <a:cubicBezTo>
                    <a:pt x="1353" y="10"/>
                    <a:pt x="1411" y="25"/>
                    <a:pt x="1458" y="47"/>
                  </a:cubicBezTo>
                  <a:cubicBezTo>
                    <a:pt x="1505" y="69"/>
                    <a:pt x="1536" y="95"/>
                    <a:pt x="1572" y="137"/>
                  </a:cubicBezTo>
                  <a:cubicBezTo>
                    <a:pt x="1608" y="179"/>
                    <a:pt x="1640" y="248"/>
                    <a:pt x="1674" y="299"/>
                  </a:cubicBezTo>
                  <a:cubicBezTo>
                    <a:pt x="1708" y="350"/>
                    <a:pt x="1740" y="408"/>
                    <a:pt x="1776" y="443"/>
                  </a:cubicBezTo>
                  <a:cubicBezTo>
                    <a:pt x="1812" y="478"/>
                    <a:pt x="1840" y="496"/>
                    <a:pt x="1890" y="509"/>
                  </a:cubicBezTo>
                  <a:cubicBezTo>
                    <a:pt x="1940" y="522"/>
                    <a:pt x="2009" y="525"/>
                    <a:pt x="2076" y="521"/>
                  </a:cubicBezTo>
                  <a:cubicBezTo>
                    <a:pt x="2143" y="517"/>
                    <a:pt x="2205" y="518"/>
                    <a:pt x="2292" y="485"/>
                  </a:cubicBezTo>
                  <a:cubicBezTo>
                    <a:pt x="2379" y="452"/>
                    <a:pt x="2506" y="375"/>
                    <a:pt x="2598" y="323"/>
                  </a:cubicBezTo>
                  <a:cubicBezTo>
                    <a:pt x="2690" y="271"/>
                    <a:pt x="2771" y="213"/>
                    <a:pt x="2844" y="173"/>
                  </a:cubicBezTo>
                  <a:cubicBezTo>
                    <a:pt x="2917" y="133"/>
                    <a:pt x="2964" y="105"/>
                    <a:pt x="3036" y="83"/>
                  </a:cubicBezTo>
                  <a:cubicBezTo>
                    <a:pt x="3108" y="61"/>
                    <a:pt x="3207" y="47"/>
                    <a:pt x="3276" y="41"/>
                  </a:cubicBezTo>
                  <a:cubicBezTo>
                    <a:pt x="3345" y="35"/>
                    <a:pt x="3413" y="43"/>
                    <a:pt x="3450" y="47"/>
                  </a:cubicBezTo>
                  <a:cubicBezTo>
                    <a:pt x="3487" y="51"/>
                    <a:pt x="3492" y="58"/>
                    <a:pt x="3498" y="65"/>
                  </a:cubicBez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798" y="2418"/>
              <a:ext cx="0" cy="73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726" y="3162"/>
              <a:ext cx="3606" cy="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888" y="2472"/>
              <a:ext cx="0" cy="68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972" y="2580"/>
              <a:ext cx="6" cy="5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1038" y="2708"/>
              <a:ext cx="8" cy="4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 flipV="1">
              <a:off x="1112" y="2848"/>
              <a:ext cx="4" cy="30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 flipV="1">
              <a:off x="1182" y="3028"/>
              <a:ext cx="12" cy="12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H="1">
              <a:off x="566" y="3162"/>
              <a:ext cx="232" cy="36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H="1">
              <a:off x="686" y="3170"/>
              <a:ext cx="192" cy="2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H="1">
              <a:off x="854" y="3170"/>
              <a:ext cx="108" cy="15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V="1">
              <a:off x="1114" y="3022"/>
              <a:ext cx="96" cy="13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V="1">
              <a:off x="1198" y="2958"/>
              <a:ext cx="136" cy="1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V="1">
              <a:off x="1294" y="2906"/>
              <a:ext cx="156" cy="2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1386" y="2894"/>
              <a:ext cx="176" cy="2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V="1">
              <a:off x="1482" y="2878"/>
              <a:ext cx="184" cy="2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V="1">
              <a:off x="1570" y="2890"/>
              <a:ext cx="204" cy="2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V="1">
              <a:off x="1678" y="2898"/>
              <a:ext cx="204" cy="2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V="1">
              <a:off x="1790" y="2954"/>
              <a:ext cx="160" cy="20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V="1">
              <a:off x="1902" y="3014"/>
              <a:ext cx="112" cy="1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V="1">
              <a:off x="2002" y="3062"/>
              <a:ext cx="52" cy="1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H="1">
              <a:off x="1288" y="3160"/>
              <a:ext cx="8" cy="8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 flipH="1">
              <a:off x="1384" y="3176"/>
              <a:ext cx="4" cy="1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flipH="1">
              <a:off x="1464" y="3176"/>
              <a:ext cx="16" cy="24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H="1">
              <a:off x="1560" y="3180"/>
              <a:ext cx="12" cy="27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 flipH="1">
              <a:off x="1668" y="3176"/>
              <a:ext cx="12" cy="32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H="1">
              <a:off x="1780" y="3176"/>
              <a:ext cx="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 flipH="1">
              <a:off x="1892" y="3172"/>
              <a:ext cx="0" cy="28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 flipH="1">
              <a:off x="1992" y="3180"/>
              <a:ext cx="4" cy="21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H="1">
              <a:off x="2080" y="3188"/>
              <a:ext cx="0" cy="1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H="1">
              <a:off x="2148" y="3172"/>
              <a:ext cx="0" cy="1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 flipH="1">
              <a:off x="2186" y="3170"/>
              <a:ext cx="60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42"/>
            <p:cNvSpPr>
              <a:spLocks noChangeShapeType="1"/>
            </p:cNvSpPr>
            <p:nvPr/>
          </p:nvSpPr>
          <p:spPr bwMode="auto">
            <a:xfrm flipH="1">
              <a:off x="2234" y="3170"/>
              <a:ext cx="84" cy="1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 flipH="1">
              <a:off x="2298" y="3174"/>
              <a:ext cx="120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 flipH="1">
              <a:off x="2409" y="3180"/>
              <a:ext cx="126" cy="2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 flipH="1">
              <a:off x="2532" y="3180"/>
              <a:ext cx="126" cy="2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 flipH="1">
              <a:off x="2646" y="3183"/>
              <a:ext cx="117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47"/>
            <p:cNvSpPr>
              <a:spLocks noChangeShapeType="1"/>
            </p:cNvSpPr>
            <p:nvPr/>
          </p:nvSpPr>
          <p:spPr bwMode="auto">
            <a:xfrm flipH="1">
              <a:off x="2784" y="3189"/>
              <a:ext cx="87" cy="14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 flipV="1">
              <a:off x="2413" y="3047"/>
              <a:ext cx="1" cy="12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 flipH="1" flipV="1">
              <a:off x="2522" y="2972"/>
              <a:ext cx="5" cy="18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50"/>
            <p:cNvSpPr>
              <a:spLocks noChangeShapeType="1"/>
            </p:cNvSpPr>
            <p:nvPr/>
          </p:nvSpPr>
          <p:spPr bwMode="auto">
            <a:xfrm flipH="1" flipV="1">
              <a:off x="2645" y="2906"/>
              <a:ext cx="8" cy="25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51"/>
            <p:cNvSpPr>
              <a:spLocks noChangeShapeType="1"/>
            </p:cNvSpPr>
            <p:nvPr/>
          </p:nvSpPr>
          <p:spPr bwMode="auto">
            <a:xfrm flipH="1" flipV="1">
              <a:off x="2759" y="2885"/>
              <a:ext cx="5" cy="2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H="1" flipV="1">
              <a:off x="2864" y="2891"/>
              <a:ext cx="5" cy="2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53"/>
            <p:cNvSpPr>
              <a:spLocks noChangeShapeType="1"/>
            </p:cNvSpPr>
            <p:nvPr/>
          </p:nvSpPr>
          <p:spPr bwMode="auto">
            <a:xfrm flipH="1" flipV="1">
              <a:off x="2984" y="2924"/>
              <a:ext cx="2" cy="2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 flipH="1" flipV="1">
              <a:off x="3092" y="2984"/>
              <a:ext cx="5" cy="18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55"/>
            <p:cNvSpPr>
              <a:spLocks noChangeShapeType="1"/>
            </p:cNvSpPr>
            <p:nvPr/>
          </p:nvSpPr>
          <p:spPr bwMode="auto">
            <a:xfrm flipH="1" flipV="1">
              <a:off x="3206" y="3065"/>
              <a:ext cx="5" cy="10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56"/>
            <p:cNvSpPr>
              <a:spLocks noChangeShapeType="1"/>
            </p:cNvSpPr>
            <p:nvPr/>
          </p:nvSpPr>
          <p:spPr bwMode="auto">
            <a:xfrm flipH="1">
              <a:off x="2928" y="3183"/>
              <a:ext cx="51" cy="6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57"/>
            <p:cNvSpPr>
              <a:spLocks noChangeShapeType="1"/>
            </p:cNvSpPr>
            <p:nvPr/>
          </p:nvSpPr>
          <p:spPr bwMode="auto">
            <a:xfrm flipV="1">
              <a:off x="3315" y="2988"/>
              <a:ext cx="102" cy="18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58"/>
            <p:cNvSpPr>
              <a:spLocks noChangeShapeType="1"/>
            </p:cNvSpPr>
            <p:nvPr/>
          </p:nvSpPr>
          <p:spPr bwMode="auto">
            <a:xfrm flipV="1">
              <a:off x="3438" y="2946"/>
              <a:ext cx="120" cy="21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flipV="1">
              <a:off x="3549" y="2916"/>
              <a:ext cx="132" cy="25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flipV="1">
              <a:off x="3675" y="2910"/>
              <a:ext cx="132" cy="25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61"/>
            <p:cNvSpPr>
              <a:spLocks noChangeShapeType="1"/>
            </p:cNvSpPr>
            <p:nvPr/>
          </p:nvSpPr>
          <p:spPr bwMode="auto">
            <a:xfrm flipV="1">
              <a:off x="3789" y="2916"/>
              <a:ext cx="132" cy="25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62"/>
            <p:cNvSpPr>
              <a:spLocks noChangeShapeType="1"/>
            </p:cNvSpPr>
            <p:nvPr/>
          </p:nvSpPr>
          <p:spPr bwMode="auto">
            <a:xfrm flipV="1">
              <a:off x="3912" y="2958"/>
              <a:ext cx="99" cy="20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63"/>
            <p:cNvSpPr>
              <a:spLocks noChangeShapeType="1"/>
            </p:cNvSpPr>
            <p:nvPr/>
          </p:nvSpPr>
          <p:spPr bwMode="auto">
            <a:xfrm>
              <a:off x="3553" y="3170"/>
              <a:ext cx="1" cy="11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64"/>
            <p:cNvSpPr>
              <a:spLocks noChangeShapeType="1"/>
            </p:cNvSpPr>
            <p:nvPr/>
          </p:nvSpPr>
          <p:spPr bwMode="auto">
            <a:xfrm>
              <a:off x="3670" y="3188"/>
              <a:ext cx="1" cy="16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65"/>
            <p:cNvSpPr>
              <a:spLocks noChangeShapeType="1"/>
            </p:cNvSpPr>
            <p:nvPr/>
          </p:nvSpPr>
          <p:spPr bwMode="auto">
            <a:xfrm flipH="1">
              <a:off x="3785" y="3185"/>
              <a:ext cx="2" cy="21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66"/>
            <p:cNvSpPr>
              <a:spLocks noChangeShapeType="1"/>
            </p:cNvSpPr>
            <p:nvPr/>
          </p:nvSpPr>
          <p:spPr bwMode="auto">
            <a:xfrm flipH="1">
              <a:off x="3908" y="3179"/>
              <a:ext cx="2" cy="2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Text Box 68"/>
          <p:cNvSpPr txBox="1">
            <a:spLocks noChangeArrowheads="1"/>
          </p:cNvSpPr>
          <p:nvPr/>
        </p:nvSpPr>
        <p:spPr bwMode="auto">
          <a:xfrm>
            <a:off x="355600" y="56769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Kecepatan gelombang</a:t>
            </a:r>
          </a:p>
        </p:txBody>
      </p:sp>
      <p:graphicFrame>
        <p:nvGraphicFramePr>
          <p:cNvPr id="69" name="Object 70"/>
          <p:cNvGraphicFramePr>
            <a:graphicFrameLocks noChangeAspect="1"/>
          </p:cNvGraphicFramePr>
          <p:nvPr/>
        </p:nvGraphicFramePr>
        <p:xfrm>
          <a:off x="6019800" y="5867400"/>
          <a:ext cx="2057400" cy="638181"/>
        </p:xfrm>
        <a:graphic>
          <a:graphicData uri="http://schemas.openxmlformats.org/presentationml/2006/ole">
            <p:oleObj spid="_x0000_s179342" name="Equation" r:id="rId4" imgW="977476" imgH="304668" progId="Equation.3">
              <p:embed/>
            </p:oleObj>
          </a:graphicData>
        </a:graphic>
      </p:graphicFrame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393700" y="325755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Vektor Poynting </a:t>
            </a:r>
          </a:p>
        </p:txBody>
      </p:sp>
      <p:graphicFrame>
        <p:nvGraphicFramePr>
          <p:cNvPr id="71" name="Object 72"/>
          <p:cNvGraphicFramePr>
            <a:graphicFrameLocks noChangeAspect="1"/>
          </p:cNvGraphicFramePr>
          <p:nvPr/>
        </p:nvGraphicFramePr>
        <p:xfrm>
          <a:off x="717550" y="3536950"/>
          <a:ext cx="4997450" cy="859849"/>
        </p:xfrm>
        <a:graphic>
          <a:graphicData uri="http://schemas.openxmlformats.org/presentationml/2006/ole">
            <p:oleObj spid="_x0000_s179343" name="Equation" r:id="rId5" imgW="2794000" imgH="482600" progId="Equation.3">
              <p:embed/>
            </p:oleObj>
          </a:graphicData>
        </a:graphic>
      </p:graphicFrame>
      <p:graphicFrame>
        <p:nvGraphicFramePr>
          <p:cNvPr id="72" name="Object 73"/>
          <p:cNvGraphicFramePr>
            <a:graphicFrameLocks noChangeAspect="1"/>
          </p:cNvGraphicFramePr>
          <p:nvPr/>
        </p:nvGraphicFramePr>
        <p:xfrm>
          <a:off x="6064250" y="3657601"/>
          <a:ext cx="2774950" cy="763826"/>
        </p:xfrm>
        <a:graphic>
          <a:graphicData uri="http://schemas.openxmlformats.org/presentationml/2006/ole">
            <p:oleObj spid="_x0000_s179344" name="Equation" r:id="rId6" imgW="1562100" imgH="431800" progId="Equation.3">
              <p:embed/>
            </p:oleObj>
          </a:graphicData>
        </a:graphic>
      </p:graphicFrame>
      <p:sp>
        <p:nvSpPr>
          <p:cNvPr id="73" name="Text Box 74"/>
          <p:cNvSpPr txBox="1">
            <a:spLocks noChangeArrowheads="1"/>
          </p:cNvSpPr>
          <p:nvPr/>
        </p:nvSpPr>
        <p:spPr bwMode="auto">
          <a:xfrm>
            <a:off x="393700" y="447675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Daya rata-rata </a:t>
            </a:r>
          </a:p>
        </p:txBody>
      </p:sp>
      <p:graphicFrame>
        <p:nvGraphicFramePr>
          <p:cNvPr id="74" name="Object 75"/>
          <p:cNvGraphicFramePr>
            <a:graphicFrameLocks noChangeAspect="1"/>
          </p:cNvGraphicFramePr>
          <p:nvPr/>
        </p:nvGraphicFramePr>
        <p:xfrm>
          <a:off x="714375" y="4791075"/>
          <a:ext cx="3705225" cy="844373"/>
        </p:xfrm>
        <a:graphic>
          <a:graphicData uri="http://schemas.openxmlformats.org/presentationml/2006/ole">
            <p:oleObj spid="_x0000_s179345" name="Equation" r:id="rId7" imgW="2108200" imgH="482600" progId="Equation.3">
              <p:embed/>
            </p:oleObj>
          </a:graphicData>
        </a:graphic>
      </p:graphicFrame>
      <p:graphicFrame>
        <p:nvGraphicFramePr>
          <p:cNvPr id="75" name="Object 76"/>
          <p:cNvGraphicFramePr>
            <a:graphicFrameLocks noChangeAspect="1"/>
          </p:cNvGraphicFramePr>
          <p:nvPr/>
        </p:nvGraphicFramePr>
        <p:xfrm>
          <a:off x="6019800" y="4876800"/>
          <a:ext cx="1462087" cy="729145"/>
        </p:xfrm>
        <a:graphic>
          <a:graphicData uri="http://schemas.openxmlformats.org/presentationml/2006/ole">
            <p:oleObj spid="_x0000_s179346" name="Equation" r:id="rId8" imgW="863225" imgH="431613" progId="Equation.3">
              <p:embed/>
            </p:oleObj>
          </a:graphicData>
        </a:graphic>
      </p:graphicFrame>
      <p:graphicFrame>
        <p:nvGraphicFramePr>
          <p:cNvPr id="76" name="Object 77"/>
          <p:cNvGraphicFramePr>
            <a:graphicFrameLocks noChangeAspect="1"/>
          </p:cNvGraphicFramePr>
          <p:nvPr/>
        </p:nvGraphicFramePr>
        <p:xfrm>
          <a:off x="751197" y="5930592"/>
          <a:ext cx="1866900" cy="803135"/>
        </p:xfrm>
        <a:graphic>
          <a:graphicData uri="http://schemas.openxmlformats.org/presentationml/2006/ole">
            <p:oleObj spid="_x0000_s179347" name="Equation" r:id="rId9" imgW="1117115" imgH="482391" progId="Equation.3">
              <p:embed/>
            </p:oleObj>
          </a:graphicData>
        </a:graphic>
      </p:graphicFrame>
      <p:graphicFrame>
        <p:nvGraphicFramePr>
          <p:cNvPr id="77" name="Object 78"/>
          <p:cNvGraphicFramePr>
            <a:graphicFrameLocks noChangeAspect="1"/>
          </p:cNvGraphicFramePr>
          <p:nvPr/>
        </p:nvGraphicFramePr>
        <p:xfrm>
          <a:off x="5861050" y="1638300"/>
          <a:ext cx="3054350" cy="1403653"/>
        </p:xfrm>
        <a:graphic>
          <a:graphicData uri="http://schemas.openxmlformats.org/presentationml/2006/ole">
            <p:oleObj spid="_x0000_s179348" name="VISIO" r:id="rId10" imgW="3905280" imgH="2059200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GELOMBANG DATAR PADA DIELEKTRIK SEMPURNA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84175" y="1090612"/>
            <a:ext cx="3543300" cy="1295400"/>
          </a:xfrm>
          <a:prstGeom prst="rect">
            <a:avLst/>
          </a:prstGeom>
          <a:solidFill>
            <a:srgbClr val="66FF33">
              <a:alpha val="32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84175" y="1090612"/>
            <a:ext cx="4324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/>
              <a:t>Untuk dielektrik sempurna :</a:t>
            </a: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2041525" y="1485900"/>
          <a:ext cx="673100" cy="785812"/>
        </p:xfrm>
        <a:graphic>
          <a:graphicData uri="http://schemas.openxmlformats.org/presentationml/2006/ole">
            <p:oleObj spid="_x0000_s180480" name="Equation" r:id="rId4" imgW="368140" imgH="431613" progId="Equation.3">
              <p:embed/>
            </p:oleObj>
          </a:graphicData>
        </a:graphic>
      </p:graphicFrame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051425" y="1185862"/>
            <a:ext cx="34829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err="1"/>
              <a:t>Dielektrik</a:t>
            </a:r>
            <a:r>
              <a:rPr lang="en-US" dirty="0"/>
              <a:t> </a:t>
            </a:r>
            <a:r>
              <a:rPr lang="en-US" dirty="0" err="1"/>
              <a:t>sempurnan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sifat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karakteristik</a:t>
            </a:r>
            <a:r>
              <a:rPr lang="en-US" dirty="0"/>
              <a:t> yang </a:t>
            </a:r>
            <a:r>
              <a:rPr lang="en-US" dirty="0" err="1"/>
              <a:t>hampir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udara</a:t>
            </a:r>
            <a:r>
              <a:rPr lang="en-US" dirty="0"/>
              <a:t> </a:t>
            </a:r>
            <a:r>
              <a:rPr lang="en-US" dirty="0" err="1"/>
              <a:t>vakum</a:t>
            </a:r>
            <a:endParaRPr lang="en-US" dirty="0"/>
          </a:p>
        </p:txBody>
      </p:sp>
      <p:graphicFrame>
        <p:nvGraphicFramePr>
          <p:cNvPr id="8" name="Object 11"/>
          <p:cNvGraphicFramePr>
            <a:graphicFrameLocks noChangeAspect="1"/>
          </p:cNvGraphicFramePr>
          <p:nvPr/>
        </p:nvGraphicFramePr>
        <p:xfrm>
          <a:off x="806450" y="1454150"/>
          <a:ext cx="715963" cy="836612"/>
        </p:xfrm>
        <a:graphic>
          <a:graphicData uri="http://schemas.openxmlformats.org/presentationml/2006/ole">
            <p:oleObj spid="_x0000_s180481" name="Equation" r:id="rId5" imgW="393529" imgH="457002" progId="Equation.3">
              <p:embed/>
            </p:oleObj>
          </a:graphicData>
        </a:graphic>
      </p:graphicFrame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5413375" y="3090862"/>
            <a:ext cx="2800350" cy="20193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8425" y="2595562"/>
            <a:ext cx="3429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Bentuk umum  pada dielektrik merugi, 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337175" y="2538412"/>
            <a:ext cx="411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/>
              <a:t>Pada dielektrik sempurna</a:t>
            </a:r>
          </a:p>
        </p:txBody>
      </p:sp>
      <p:graphicFrame>
        <p:nvGraphicFramePr>
          <p:cNvPr id="12" name="Object 16"/>
          <p:cNvGraphicFramePr>
            <a:graphicFrameLocks noChangeAspect="1"/>
          </p:cNvGraphicFramePr>
          <p:nvPr/>
        </p:nvGraphicFramePr>
        <p:xfrm>
          <a:off x="400050" y="3294062"/>
          <a:ext cx="2347913" cy="546100"/>
        </p:xfrm>
        <a:graphic>
          <a:graphicData uri="http://schemas.openxmlformats.org/presentationml/2006/ole">
            <p:oleObj spid="_x0000_s180482" name="Equation" r:id="rId6" imgW="1091726" imgH="253890" progId="Equation.3">
              <p:embed/>
            </p:oleObj>
          </a:graphicData>
        </a:graphic>
      </p:graphicFrame>
      <p:graphicFrame>
        <p:nvGraphicFramePr>
          <p:cNvPr id="13" name="Object 17"/>
          <p:cNvGraphicFramePr>
            <a:graphicFrameLocks noChangeAspect="1"/>
          </p:cNvGraphicFramePr>
          <p:nvPr/>
        </p:nvGraphicFramePr>
        <p:xfrm>
          <a:off x="400050" y="3751262"/>
          <a:ext cx="2811463" cy="546100"/>
        </p:xfrm>
        <a:graphic>
          <a:graphicData uri="http://schemas.openxmlformats.org/presentationml/2006/ole">
            <p:oleObj spid="_x0000_s180483" name="Equation" r:id="rId7" imgW="1307532" imgH="253890" progId="Equation.3">
              <p:embed/>
            </p:oleObj>
          </a:graphicData>
        </a:graphic>
      </p:graphicFrame>
      <p:graphicFrame>
        <p:nvGraphicFramePr>
          <p:cNvPr id="14" name="Object 18"/>
          <p:cNvGraphicFramePr>
            <a:graphicFrameLocks noChangeAspect="1"/>
          </p:cNvGraphicFramePr>
          <p:nvPr/>
        </p:nvGraphicFramePr>
        <p:xfrm>
          <a:off x="400050" y="4246562"/>
          <a:ext cx="1392238" cy="546100"/>
        </p:xfrm>
        <a:graphic>
          <a:graphicData uri="http://schemas.openxmlformats.org/presentationml/2006/ole">
            <p:oleObj spid="_x0000_s180484" name="Equation" r:id="rId8" imgW="647419" imgH="253890" progId="Equation.3">
              <p:embed/>
            </p:oleObj>
          </a:graphicData>
        </a:graphic>
      </p:graphicFrame>
      <p:graphicFrame>
        <p:nvGraphicFramePr>
          <p:cNvPr id="15" name="Object 19"/>
          <p:cNvGraphicFramePr>
            <a:graphicFrameLocks noChangeAspect="1"/>
          </p:cNvGraphicFramePr>
          <p:nvPr/>
        </p:nvGraphicFramePr>
        <p:xfrm>
          <a:off x="400050" y="4703762"/>
          <a:ext cx="1423988" cy="546100"/>
        </p:xfrm>
        <a:graphic>
          <a:graphicData uri="http://schemas.openxmlformats.org/presentationml/2006/ole">
            <p:oleObj spid="_x0000_s180485" name="Equation" r:id="rId9" imgW="660113" imgH="253890" progId="Equation.3">
              <p:embed/>
            </p:oleObj>
          </a:graphicData>
        </a:graphic>
      </p:graphicFrame>
      <p:graphicFrame>
        <p:nvGraphicFramePr>
          <p:cNvPr id="16" name="Object 20"/>
          <p:cNvGraphicFramePr>
            <a:graphicFrameLocks noChangeAspect="1"/>
          </p:cNvGraphicFramePr>
          <p:nvPr/>
        </p:nvGraphicFramePr>
        <p:xfrm>
          <a:off x="5494338" y="3141662"/>
          <a:ext cx="2347912" cy="546100"/>
        </p:xfrm>
        <a:graphic>
          <a:graphicData uri="http://schemas.openxmlformats.org/presentationml/2006/ole">
            <p:oleObj spid="_x0000_s180486" name="Equation" r:id="rId10" imgW="1091726" imgH="253890" progId="Equation.3">
              <p:embed/>
            </p:oleObj>
          </a:graphicData>
        </a:graphic>
      </p:graphicFrame>
      <p:graphicFrame>
        <p:nvGraphicFramePr>
          <p:cNvPr id="17" name="Object 21"/>
          <p:cNvGraphicFramePr>
            <a:graphicFrameLocks noChangeAspect="1"/>
          </p:cNvGraphicFramePr>
          <p:nvPr/>
        </p:nvGraphicFramePr>
        <p:xfrm>
          <a:off x="5494338" y="3598862"/>
          <a:ext cx="2073275" cy="546100"/>
        </p:xfrm>
        <a:graphic>
          <a:graphicData uri="http://schemas.openxmlformats.org/presentationml/2006/ole">
            <p:oleObj spid="_x0000_s180487" name="Equation" r:id="rId11" imgW="965200" imgH="254000" progId="Equation.3">
              <p:embed/>
            </p:oleObj>
          </a:graphicData>
        </a:graphic>
      </p:graphicFrame>
      <p:graphicFrame>
        <p:nvGraphicFramePr>
          <p:cNvPr id="18" name="Object 22"/>
          <p:cNvGraphicFramePr>
            <a:graphicFrameLocks noChangeAspect="1"/>
          </p:cNvGraphicFramePr>
          <p:nvPr/>
        </p:nvGraphicFramePr>
        <p:xfrm>
          <a:off x="5494338" y="4094162"/>
          <a:ext cx="1392237" cy="546100"/>
        </p:xfrm>
        <a:graphic>
          <a:graphicData uri="http://schemas.openxmlformats.org/presentationml/2006/ole">
            <p:oleObj spid="_x0000_s180488" name="Equation" r:id="rId12" imgW="647419" imgH="253890" progId="Equation.3">
              <p:embed/>
            </p:oleObj>
          </a:graphicData>
        </a:graphic>
      </p:graphicFrame>
      <p:graphicFrame>
        <p:nvGraphicFramePr>
          <p:cNvPr id="19" name="Object 23"/>
          <p:cNvGraphicFramePr>
            <a:graphicFrameLocks noChangeAspect="1"/>
          </p:cNvGraphicFramePr>
          <p:nvPr/>
        </p:nvGraphicFramePr>
        <p:xfrm>
          <a:off x="5494338" y="4551362"/>
          <a:ext cx="1423987" cy="546100"/>
        </p:xfrm>
        <a:graphic>
          <a:graphicData uri="http://schemas.openxmlformats.org/presentationml/2006/ole">
            <p:oleObj spid="_x0000_s180489" name="Equation" r:id="rId13" imgW="660113" imgH="253890" progId="Equation.3">
              <p:embed/>
            </p:oleObj>
          </a:graphicData>
        </a:graphic>
      </p:graphicFrame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155575" y="5186362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Persamaan gelombang Helmholtz</a:t>
            </a:r>
          </a:p>
        </p:txBody>
      </p:sp>
      <p:graphicFrame>
        <p:nvGraphicFramePr>
          <p:cNvPr id="21" name="Object 25"/>
          <p:cNvGraphicFramePr>
            <a:graphicFrameLocks noChangeAspect="1"/>
          </p:cNvGraphicFramePr>
          <p:nvPr/>
        </p:nvGraphicFramePr>
        <p:xfrm>
          <a:off x="444500" y="5592762"/>
          <a:ext cx="3292475" cy="568325"/>
        </p:xfrm>
        <a:graphic>
          <a:graphicData uri="http://schemas.openxmlformats.org/presentationml/2006/ole">
            <p:oleObj spid="_x0000_s180490" name="Equation" r:id="rId14" imgW="1473200" imgH="254000" progId="Equation.3">
              <p:embed/>
            </p:oleObj>
          </a:graphicData>
        </a:graphic>
      </p:graphicFrame>
      <p:graphicFrame>
        <p:nvGraphicFramePr>
          <p:cNvPr id="22" name="Object 26"/>
          <p:cNvGraphicFramePr>
            <a:graphicFrameLocks noChangeAspect="1"/>
          </p:cNvGraphicFramePr>
          <p:nvPr/>
        </p:nvGraphicFramePr>
        <p:xfrm>
          <a:off x="5411788" y="5611812"/>
          <a:ext cx="2671762" cy="636588"/>
        </p:xfrm>
        <a:graphic>
          <a:graphicData uri="http://schemas.openxmlformats.org/presentationml/2006/ole">
            <p:oleObj spid="_x0000_s180491" name="Equation" r:id="rId15" imgW="1066337" imgH="253890" progId="Equation.3">
              <p:embed/>
            </p:oleObj>
          </a:graphicData>
        </a:graphic>
      </p:graphicFrame>
      <p:sp>
        <p:nvSpPr>
          <p:cNvPr id="23" name="AutoShape 27"/>
          <p:cNvSpPr>
            <a:spLocks noChangeArrowheads="1"/>
          </p:cNvSpPr>
          <p:nvPr/>
        </p:nvSpPr>
        <p:spPr bwMode="auto">
          <a:xfrm>
            <a:off x="4175125" y="3148012"/>
            <a:ext cx="857250" cy="253365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GELOMBANG DATAR PADA DIELEKTRIK SEMPURNA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5250" y="42418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Persamaan medan listrik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105400" y="1003300"/>
            <a:ext cx="392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/>
              <a:t>Pada dielektrik sempurna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84175" y="4651375"/>
          <a:ext cx="3738563" cy="514350"/>
        </p:xfrm>
        <a:graphic>
          <a:graphicData uri="http://schemas.openxmlformats.org/presentationml/2006/ole">
            <p:oleObj spid="_x0000_s181410" name="Equation" r:id="rId4" imgW="1841500" imgH="25400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227639" y="5556250"/>
          <a:ext cx="3687762" cy="939664"/>
        </p:xfrm>
        <a:graphic>
          <a:graphicData uri="http://schemas.openxmlformats.org/presentationml/2006/ole">
            <p:oleObj spid="_x0000_s181411" name="Equation" r:id="rId5" imgW="1892300" imgH="4826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227638" y="4629150"/>
          <a:ext cx="3562350" cy="574675"/>
        </p:xfrm>
        <a:graphic>
          <a:graphicData uri="http://schemas.openxmlformats.org/presentationml/2006/ole">
            <p:oleObj spid="_x0000_s181412" name="Equation" r:id="rId6" imgW="1574800" imgH="2540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98463" y="5732463"/>
          <a:ext cx="4265612" cy="892175"/>
        </p:xfrm>
        <a:graphic>
          <a:graphicData uri="http://schemas.openxmlformats.org/presentationml/2006/ole">
            <p:oleObj spid="_x0000_s181413" name="Equation" r:id="rId7" imgW="2120900" imgH="444500" progId="Equation.3">
              <p:embed/>
            </p:oleObj>
          </a:graphicData>
        </a:graphic>
      </p:graphicFrame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6200" y="53467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Persamaan medan magnet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52400" y="9271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Konstanta propagasi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55625" y="1390650"/>
          <a:ext cx="2247900" cy="1258888"/>
        </p:xfrm>
        <a:graphic>
          <a:graphicData uri="http://schemas.openxmlformats.org/presentationml/2006/ole">
            <p:oleObj spid="_x0000_s181414" name="Equation" r:id="rId8" imgW="1269449" imgH="710891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27638" y="1609725"/>
          <a:ext cx="2114550" cy="590550"/>
        </p:xfrm>
        <a:graphic>
          <a:graphicData uri="http://schemas.openxmlformats.org/presentationml/2006/ole">
            <p:oleObj spid="_x0000_s181415" name="Equation" r:id="rId9" imgW="901309" imgH="253890" progId="Equation.3">
              <p:embed/>
            </p:oleObj>
          </a:graphicData>
        </a:graphic>
      </p:graphicFrame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90500" y="26797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Impedansi intrinsik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04813" y="3101975"/>
          <a:ext cx="4311650" cy="1166813"/>
        </p:xfrm>
        <a:graphic>
          <a:graphicData uri="http://schemas.openxmlformats.org/presentationml/2006/ole">
            <p:oleObj spid="_x0000_s181416" name="Equation" r:id="rId10" imgW="2438400" imgH="660400" progId="Equation.3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227638" y="3089275"/>
          <a:ext cx="2727325" cy="1096963"/>
        </p:xfrm>
        <a:graphic>
          <a:graphicData uri="http://schemas.openxmlformats.org/presentationml/2006/ole">
            <p:oleObj spid="_x0000_s181417" name="Equation" r:id="rId11" imgW="1193800" imgH="482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GELOMBANG DATAR PADA DIELEKTRIK SEMPURNA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5750" y="97155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Bentuk Gelombang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86400" y="914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 err="1"/>
              <a:t>Pada</a:t>
            </a:r>
            <a:r>
              <a:rPr lang="en-US" sz="2400" b="1" u="sng" dirty="0"/>
              <a:t> </a:t>
            </a:r>
            <a:r>
              <a:rPr lang="en-US" sz="2400" b="1" u="sng" dirty="0" err="1"/>
              <a:t>dielektrik</a:t>
            </a:r>
            <a:r>
              <a:rPr lang="en-US" sz="2400" b="1" u="sng" dirty="0"/>
              <a:t> </a:t>
            </a:r>
            <a:r>
              <a:rPr lang="en-US" sz="2400" b="1" u="sng" dirty="0" err="1"/>
              <a:t>sempurna</a:t>
            </a:r>
            <a:r>
              <a:rPr lang="en-US" sz="2400" b="1" u="sng" dirty="0"/>
              <a:t> 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373063" y="1303338"/>
            <a:ext cx="3457603" cy="1744662"/>
            <a:chOff x="216" y="1878"/>
            <a:chExt cx="4116" cy="2016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732" y="1878"/>
              <a:ext cx="0" cy="12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216" y="3162"/>
              <a:ext cx="516" cy="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732" y="2370"/>
              <a:ext cx="2892" cy="5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6" y="126"/>
                </a:cxn>
                <a:cxn ang="0">
                  <a:pos x="474" y="216"/>
                </a:cxn>
                <a:cxn ang="0">
                  <a:pos x="798" y="312"/>
                </a:cxn>
                <a:cxn ang="0">
                  <a:pos x="1074" y="384"/>
                </a:cxn>
                <a:cxn ang="0">
                  <a:pos x="1464" y="444"/>
                </a:cxn>
                <a:cxn ang="0">
                  <a:pos x="2028" y="510"/>
                </a:cxn>
                <a:cxn ang="0">
                  <a:pos x="2436" y="534"/>
                </a:cxn>
                <a:cxn ang="0">
                  <a:pos x="2892" y="546"/>
                </a:cxn>
              </a:cxnLst>
              <a:rect l="0" t="0" r="r" b="b"/>
              <a:pathLst>
                <a:path w="2892" h="546">
                  <a:moveTo>
                    <a:pt x="0" y="0"/>
                  </a:moveTo>
                  <a:cubicBezTo>
                    <a:pt x="83" y="45"/>
                    <a:pt x="167" y="90"/>
                    <a:pt x="246" y="126"/>
                  </a:cubicBezTo>
                  <a:cubicBezTo>
                    <a:pt x="325" y="162"/>
                    <a:pt x="382" y="185"/>
                    <a:pt x="474" y="216"/>
                  </a:cubicBezTo>
                  <a:cubicBezTo>
                    <a:pt x="566" y="247"/>
                    <a:pt x="698" y="284"/>
                    <a:pt x="798" y="312"/>
                  </a:cubicBezTo>
                  <a:cubicBezTo>
                    <a:pt x="898" y="340"/>
                    <a:pt x="963" y="362"/>
                    <a:pt x="1074" y="384"/>
                  </a:cubicBezTo>
                  <a:cubicBezTo>
                    <a:pt x="1185" y="406"/>
                    <a:pt x="1305" y="423"/>
                    <a:pt x="1464" y="444"/>
                  </a:cubicBezTo>
                  <a:cubicBezTo>
                    <a:pt x="1623" y="465"/>
                    <a:pt x="1866" y="495"/>
                    <a:pt x="2028" y="510"/>
                  </a:cubicBezTo>
                  <a:cubicBezTo>
                    <a:pt x="2190" y="525"/>
                    <a:pt x="2292" y="528"/>
                    <a:pt x="2436" y="534"/>
                  </a:cubicBezTo>
                  <a:cubicBezTo>
                    <a:pt x="2580" y="540"/>
                    <a:pt x="2736" y="543"/>
                    <a:pt x="2892" y="54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738" y="2388"/>
              <a:ext cx="3318" cy="1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60"/>
                </a:cxn>
                <a:cxn ang="0">
                  <a:pos x="222" y="150"/>
                </a:cxn>
                <a:cxn ang="0">
                  <a:pos x="282" y="264"/>
                </a:cxn>
                <a:cxn ang="0">
                  <a:pos x="396" y="486"/>
                </a:cxn>
                <a:cxn ang="0">
                  <a:pos x="486" y="726"/>
                </a:cxn>
                <a:cxn ang="0">
                  <a:pos x="576" y="882"/>
                </a:cxn>
                <a:cxn ang="0">
                  <a:pos x="696" y="1002"/>
                </a:cxn>
                <a:cxn ang="0">
                  <a:pos x="834" y="1098"/>
                </a:cxn>
                <a:cxn ang="0">
                  <a:pos x="1038" y="1116"/>
                </a:cxn>
                <a:cxn ang="0">
                  <a:pos x="1218" y="1044"/>
                </a:cxn>
                <a:cxn ang="0">
                  <a:pos x="1446" y="864"/>
                </a:cxn>
                <a:cxn ang="0">
                  <a:pos x="1704" y="636"/>
                </a:cxn>
                <a:cxn ang="0">
                  <a:pos x="1920" y="516"/>
                </a:cxn>
                <a:cxn ang="0">
                  <a:pos x="2118" y="504"/>
                </a:cxn>
                <a:cxn ang="0">
                  <a:pos x="2292" y="552"/>
                </a:cxn>
                <a:cxn ang="0">
                  <a:pos x="2490" y="690"/>
                </a:cxn>
                <a:cxn ang="0">
                  <a:pos x="2682" y="816"/>
                </a:cxn>
                <a:cxn ang="0">
                  <a:pos x="2820" y="900"/>
                </a:cxn>
                <a:cxn ang="0">
                  <a:pos x="2994" y="1002"/>
                </a:cxn>
                <a:cxn ang="0">
                  <a:pos x="3210" y="1014"/>
                </a:cxn>
                <a:cxn ang="0">
                  <a:pos x="3318" y="948"/>
                </a:cxn>
              </a:cxnLst>
              <a:rect l="0" t="0" r="r" b="b"/>
              <a:pathLst>
                <a:path w="3318" h="1125">
                  <a:moveTo>
                    <a:pt x="0" y="0"/>
                  </a:moveTo>
                  <a:cubicBezTo>
                    <a:pt x="47" y="17"/>
                    <a:pt x="95" y="35"/>
                    <a:pt x="132" y="60"/>
                  </a:cubicBezTo>
                  <a:cubicBezTo>
                    <a:pt x="169" y="85"/>
                    <a:pt x="197" y="116"/>
                    <a:pt x="222" y="150"/>
                  </a:cubicBezTo>
                  <a:cubicBezTo>
                    <a:pt x="247" y="184"/>
                    <a:pt x="253" y="208"/>
                    <a:pt x="282" y="264"/>
                  </a:cubicBezTo>
                  <a:cubicBezTo>
                    <a:pt x="311" y="320"/>
                    <a:pt x="362" y="409"/>
                    <a:pt x="396" y="486"/>
                  </a:cubicBezTo>
                  <a:cubicBezTo>
                    <a:pt x="430" y="563"/>
                    <a:pt x="456" y="660"/>
                    <a:pt x="486" y="726"/>
                  </a:cubicBezTo>
                  <a:cubicBezTo>
                    <a:pt x="516" y="792"/>
                    <a:pt x="541" y="836"/>
                    <a:pt x="576" y="882"/>
                  </a:cubicBezTo>
                  <a:cubicBezTo>
                    <a:pt x="611" y="928"/>
                    <a:pt x="653" y="966"/>
                    <a:pt x="696" y="1002"/>
                  </a:cubicBezTo>
                  <a:cubicBezTo>
                    <a:pt x="739" y="1038"/>
                    <a:pt x="777" y="1079"/>
                    <a:pt x="834" y="1098"/>
                  </a:cubicBezTo>
                  <a:cubicBezTo>
                    <a:pt x="891" y="1117"/>
                    <a:pt x="974" y="1125"/>
                    <a:pt x="1038" y="1116"/>
                  </a:cubicBezTo>
                  <a:cubicBezTo>
                    <a:pt x="1102" y="1107"/>
                    <a:pt x="1150" y="1086"/>
                    <a:pt x="1218" y="1044"/>
                  </a:cubicBezTo>
                  <a:cubicBezTo>
                    <a:pt x="1286" y="1002"/>
                    <a:pt x="1365" y="932"/>
                    <a:pt x="1446" y="864"/>
                  </a:cubicBezTo>
                  <a:cubicBezTo>
                    <a:pt x="1527" y="796"/>
                    <a:pt x="1625" y="694"/>
                    <a:pt x="1704" y="636"/>
                  </a:cubicBezTo>
                  <a:cubicBezTo>
                    <a:pt x="1783" y="578"/>
                    <a:pt x="1851" y="538"/>
                    <a:pt x="1920" y="516"/>
                  </a:cubicBezTo>
                  <a:cubicBezTo>
                    <a:pt x="1989" y="494"/>
                    <a:pt x="2056" y="498"/>
                    <a:pt x="2118" y="504"/>
                  </a:cubicBezTo>
                  <a:cubicBezTo>
                    <a:pt x="2180" y="510"/>
                    <a:pt x="2230" y="521"/>
                    <a:pt x="2292" y="552"/>
                  </a:cubicBezTo>
                  <a:cubicBezTo>
                    <a:pt x="2354" y="583"/>
                    <a:pt x="2425" y="646"/>
                    <a:pt x="2490" y="690"/>
                  </a:cubicBezTo>
                  <a:cubicBezTo>
                    <a:pt x="2555" y="734"/>
                    <a:pt x="2627" y="781"/>
                    <a:pt x="2682" y="816"/>
                  </a:cubicBezTo>
                  <a:cubicBezTo>
                    <a:pt x="2737" y="851"/>
                    <a:pt x="2768" y="869"/>
                    <a:pt x="2820" y="900"/>
                  </a:cubicBezTo>
                  <a:cubicBezTo>
                    <a:pt x="2872" y="931"/>
                    <a:pt x="2929" y="983"/>
                    <a:pt x="2994" y="1002"/>
                  </a:cubicBezTo>
                  <a:cubicBezTo>
                    <a:pt x="3059" y="1021"/>
                    <a:pt x="3156" y="1023"/>
                    <a:pt x="3210" y="1014"/>
                  </a:cubicBezTo>
                  <a:cubicBezTo>
                    <a:pt x="3264" y="1005"/>
                    <a:pt x="3300" y="959"/>
                    <a:pt x="3318" y="948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44" y="2875"/>
              <a:ext cx="3498" cy="707"/>
            </a:xfrm>
            <a:custGeom>
              <a:avLst/>
              <a:gdLst/>
              <a:ahLst/>
              <a:cxnLst>
                <a:cxn ang="0">
                  <a:pos x="0" y="707"/>
                </a:cxn>
                <a:cxn ang="0">
                  <a:pos x="168" y="635"/>
                </a:cxn>
                <a:cxn ang="0">
                  <a:pos x="402" y="479"/>
                </a:cxn>
                <a:cxn ang="0">
                  <a:pos x="654" y="239"/>
                </a:cxn>
                <a:cxn ang="0">
                  <a:pos x="870" y="83"/>
                </a:cxn>
                <a:cxn ang="0">
                  <a:pos x="1080" y="17"/>
                </a:cxn>
                <a:cxn ang="0">
                  <a:pos x="1290" y="5"/>
                </a:cxn>
                <a:cxn ang="0">
                  <a:pos x="1458" y="47"/>
                </a:cxn>
                <a:cxn ang="0">
                  <a:pos x="1572" y="137"/>
                </a:cxn>
                <a:cxn ang="0">
                  <a:pos x="1674" y="299"/>
                </a:cxn>
                <a:cxn ang="0">
                  <a:pos x="1776" y="443"/>
                </a:cxn>
                <a:cxn ang="0">
                  <a:pos x="1890" y="509"/>
                </a:cxn>
                <a:cxn ang="0">
                  <a:pos x="2076" y="521"/>
                </a:cxn>
                <a:cxn ang="0">
                  <a:pos x="2292" y="485"/>
                </a:cxn>
                <a:cxn ang="0">
                  <a:pos x="2598" y="323"/>
                </a:cxn>
                <a:cxn ang="0">
                  <a:pos x="2844" y="173"/>
                </a:cxn>
                <a:cxn ang="0">
                  <a:pos x="3036" y="83"/>
                </a:cxn>
                <a:cxn ang="0">
                  <a:pos x="3276" y="41"/>
                </a:cxn>
                <a:cxn ang="0">
                  <a:pos x="3450" y="47"/>
                </a:cxn>
                <a:cxn ang="0">
                  <a:pos x="3498" y="65"/>
                </a:cxn>
              </a:cxnLst>
              <a:rect l="0" t="0" r="r" b="b"/>
              <a:pathLst>
                <a:path w="3498" h="707">
                  <a:moveTo>
                    <a:pt x="0" y="707"/>
                  </a:moveTo>
                  <a:cubicBezTo>
                    <a:pt x="50" y="690"/>
                    <a:pt x="101" y="673"/>
                    <a:pt x="168" y="635"/>
                  </a:cubicBezTo>
                  <a:cubicBezTo>
                    <a:pt x="235" y="597"/>
                    <a:pt x="321" y="545"/>
                    <a:pt x="402" y="479"/>
                  </a:cubicBezTo>
                  <a:cubicBezTo>
                    <a:pt x="483" y="413"/>
                    <a:pt x="576" y="305"/>
                    <a:pt x="654" y="239"/>
                  </a:cubicBezTo>
                  <a:cubicBezTo>
                    <a:pt x="732" y="173"/>
                    <a:pt x="799" y="120"/>
                    <a:pt x="870" y="83"/>
                  </a:cubicBezTo>
                  <a:cubicBezTo>
                    <a:pt x="941" y="46"/>
                    <a:pt x="1010" y="30"/>
                    <a:pt x="1080" y="17"/>
                  </a:cubicBezTo>
                  <a:cubicBezTo>
                    <a:pt x="1150" y="4"/>
                    <a:pt x="1227" y="0"/>
                    <a:pt x="1290" y="5"/>
                  </a:cubicBezTo>
                  <a:cubicBezTo>
                    <a:pt x="1353" y="10"/>
                    <a:pt x="1411" y="25"/>
                    <a:pt x="1458" y="47"/>
                  </a:cubicBezTo>
                  <a:cubicBezTo>
                    <a:pt x="1505" y="69"/>
                    <a:pt x="1536" y="95"/>
                    <a:pt x="1572" y="137"/>
                  </a:cubicBezTo>
                  <a:cubicBezTo>
                    <a:pt x="1608" y="179"/>
                    <a:pt x="1640" y="248"/>
                    <a:pt x="1674" y="299"/>
                  </a:cubicBezTo>
                  <a:cubicBezTo>
                    <a:pt x="1708" y="350"/>
                    <a:pt x="1740" y="408"/>
                    <a:pt x="1776" y="443"/>
                  </a:cubicBezTo>
                  <a:cubicBezTo>
                    <a:pt x="1812" y="478"/>
                    <a:pt x="1840" y="496"/>
                    <a:pt x="1890" y="509"/>
                  </a:cubicBezTo>
                  <a:cubicBezTo>
                    <a:pt x="1940" y="522"/>
                    <a:pt x="2009" y="525"/>
                    <a:pt x="2076" y="521"/>
                  </a:cubicBezTo>
                  <a:cubicBezTo>
                    <a:pt x="2143" y="517"/>
                    <a:pt x="2205" y="518"/>
                    <a:pt x="2292" y="485"/>
                  </a:cubicBezTo>
                  <a:cubicBezTo>
                    <a:pt x="2379" y="452"/>
                    <a:pt x="2506" y="375"/>
                    <a:pt x="2598" y="323"/>
                  </a:cubicBezTo>
                  <a:cubicBezTo>
                    <a:pt x="2690" y="271"/>
                    <a:pt x="2771" y="213"/>
                    <a:pt x="2844" y="173"/>
                  </a:cubicBezTo>
                  <a:cubicBezTo>
                    <a:pt x="2917" y="133"/>
                    <a:pt x="2964" y="105"/>
                    <a:pt x="3036" y="83"/>
                  </a:cubicBezTo>
                  <a:cubicBezTo>
                    <a:pt x="3108" y="61"/>
                    <a:pt x="3207" y="47"/>
                    <a:pt x="3276" y="41"/>
                  </a:cubicBezTo>
                  <a:cubicBezTo>
                    <a:pt x="3345" y="35"/>
                    <a:pt x="3413" y="43"/>
                    <a:pt x="3450" y="47"/>
                  </a:cubicBezTo>
                  <a:cubicBezTo>
                    <a:pt x="3487" y="51"/>
                    <a:pt x="3492" y="58"/>
                    <a:pt x="3498" y="65"/>
                  </a:cubicBez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798" y="2418"/>
              <a:ext cx="0" cy="73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726" y="3162"/>
              <a:ext cx="3606" cy="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888" y="2472"/>
              <a:ext cx="0" cy="68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972" y="2580"/>
              <a:ext cx="6" cy="5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1038" y="2708"/>
              <a:ext cx="8" cy="4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 flipV="1">
              <a:off x="1112" y="2848"/>
              <a:ext cx="4" cy="30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 flipV="1">
              <a:off x="1182" y="3028"/>
              <a:ext cx="12" cy="12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H="1">
              <a:off x="566" y="3162"/>
              <a:ext cx="232" cy="36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H="1">
              <a:off x="686" y="3170"/>
              <a:ext cx="192" cy="2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H="1">
              <a:off x="854" y="3170"/>
              <a:ext cx="108" cy="15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V="1">
              <a:off x="1114" y="3022"/>
              <a:ext cx="96" cy="13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V="1">
              <a:off x="1198" y="2958"/>
              <a:ext cx="136" cy="1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V="1">
              <a:off x="1294" y="2906"/>
              <a:ext cx="156" cy="2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1386" y="2894"/>
              <a:ext cx="176" cy="2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V="1">
              <a:off x="1482" y="2878"/>
              <a:ext cx="184" cy="2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V="1">
              <a:off x="1570" y="2890"/>
              <a:ext cx="204" cy="2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V="1">
              <a:off x="1678" y="2898"/>
              <a:ext cx="204" cy="2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V="1">
              <a:off x="1790" y="2954"/>
              <a:ext cx="160" cy="20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V="1">
              <a:off x="1902" y="3014"/>
              <a:ext cx="112" cy="1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V="1">
              <a:off x="2002" y="3062"/>
              <a:ext cx="52" cy="1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H="1">
              <a:off x="1288" y="3160"/>
              <a:ext cx="8" cy="8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 flipH="1">
              <a:off x="1384" y="3176"/>
              <a:ext cx="4" cy="1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flipH="1">
              <a:off x="1464" y="3176"/>
              <a:ext cx="16" cy="24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H="1">
              <a:off x="1560" y="3180"/>
              <a:ext cx="12" cy="27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 flipH="1">
              <a:off x="1668" y="3176"/>
              <a:ext cx="12" cy="32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H="1">
              <a:off x="1780" y="3176"/>
              <a:ext cx="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 flipH="1">
              <a:off x="1892" y="3172"/>
              <a:ext cx="0" cy="28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 flipH="1">
              <a:off x="1992" y="3180"/>
              <a:ext cx="4" cy="21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H="1">
              <a:off x="2080" y="3188"/>
              <a:ext cx="0" cy="1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H="1">
              <a:off x="2148" y="3172"/>
              <a:ext cx="0" cy="1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 flipH="1">
              <a:off x="2186" y="3170"/>
              <a:ext cx="60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42"/>
            <p:cNvSpPr>
              <a:spLocks noChangeShapeType="1"/>
            </p:cNvSpPr>
            <p:nvPr/>
          </p:nvSpPr>
          <p:spPr bwMode="auto">
            <a:xfrm flipH="1">
              <a:off x="2234" y="3170"/>
              <a:ext cx="84" cy="1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 flipH="1">
              <a:off x="2298" y="3174"/>
              <a:ext cx="120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 flipH="1">
              <a:off x="2409" y="3180"/>
              <a:ext cx="126" cy="2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 flipH="1">
              <a:off x="2532" y="3180"/>
              <a:ext cx="126" cy="21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 flipH="1">
              <a:off x="2646" y="3183"/>
              <a:ext cx="117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47"/>
            <p:cNvSpPr>
              <a:spLocks noChangeShapeType="1"/>
            </p:cNvSpPr>
            <p:nvPr/>
          </p:nvSpPr>
          <p:spPr bwMode="auto">
            <a:xfrm flipH="1">
              <a:off x="2784" y="3189"/>
              <a:ext cx="87" cy="14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 flipV="1">
              <a:off x="2413" y="3047"/>
              <a:ext cx="1" cy="12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 flipH="1" flipV="1">
              <a:off x="2522" y="2972"/>
              <a:ext cx="5" cy="18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50"/>
            <p:cNvSpPr>
              <a:spLocks noChangeShapeType="1"/>
            </p:cNvSpPr>
            <p:nvPr/>
          </p:nvSpPr>
          <p:spPr bwMode="auto">
            <a:xfrm flipH="1" flipV="1">
              <a:off x="2645" y="2906"/>
              <a:ext cx="8" cy="25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51"/>
            <p:cNvSpPr>
              <a:spLocks noChangeShapeType="1"/>
            </p:cNvSpPr>
            <p:nvPr/>
          </p:nvSpPr>
          <p:spPr bwMode="auto">
            <a:xfrm flipH="1" flipV="1">
              <a:off x="2759" y="2885"/>
              <a:ext cx="5" cy="2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H="1" flipV="1">
              <a:off x="2864" y="2891"/>
              <a:ext cx="5" cy="2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53"/>
            <p:cNvSpPr>
              <a:spLocks noChangeShapeType="1"/>
            </p:cNvSpPr>
            <p:nvPr/>
          </p:nvSpPr>
          <p:spPr bwMode="auto">
            <a:xfrm flipH="1" flipV="1">
              <a:off x="2984" y="2924"/>
              <a:ext cx="2" cy="2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 flipH="1" flipV="1">
              <a:off x="3092" y="2984"/>
              <a:ext cx="5" cy="18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55"/>
            <p:cNvSpPr>
              <a:spLocks noChangeShapeType="1"/>
            </p:cNvSpPr>
            <p:nvPr/>
          </p:nvSpPr>
          <p:spPr bwMode="auto">
            <a:xfrm flipH="1" flipV="1">
              <a:off x="3206" y="3065"/>
              <a:ext cx="5" cy="10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56"/>
            <p:cNvSpPr>
              <a:spLocks noChangeShapeType="1"/>
            </p:cNvSpPr>
            <p:nvPr/>
          </p:nvSpPr>
          <p:spPr bwMode="auto">
            <a:xfrm flipH="1">
              <a:off x="2928" y="3183"/>
              <a:ext cx="51" cy="6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57"/>
            <p:cNvSpPr>
              <a:spLocks noChangeShapeType="1"/>
            </p:cNvSpPr>
            <p:nvPr/>
          </p:nvSpPr>
          <p:spPr bwMode="auto">
            <a:xfrm flipV="1">
              <a:off x="3315" y="2988"/>
              <a:ext cx="102" cy="18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58"/>
            <p:cNvSpPr>
              <a:spLocks noChangeShapeType="1"/>
            </p:cNvSpPr>
            <p:nvPr/>
          </p:nvSpPr>
          <p:spPr bwMode="auto">
            <a:xfrm flipV="1">
              <a:off x="3438" y="2946"/>
              <a:ext cx="120" cy="21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flipV="1">
              <a:off x="3549" y="2916"/>
              <a:ext cx="132" cy="25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flipV="1">
              <a:off x="3675" y="2910"/>
              <a:ext cx="132" cy="25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61"/>
            <p:cNvSpPr>
              <a:spLocks noChangeShapeType="1"/>
            </p:cNvSpPr>
            <p:nvPr/>
          </p:nvSpPr>
          <p:spPr bwMode="auto">
            <a:xfrm flipV="1">
              <a:off x="3789" y="2916"/>
              <a:ext cx="132" cy="25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62"/>
            <p:cNvSpPr>
              <a:spLocks noChangeShapeType="1"/>
            </p:cNvSpPr>
            <p:nvPr/>
          </p:nvSpPr>
          <p:spPr bwMode="auto">
            <a:xfrm flipV="1">
              <a:off x="3912" y="2958"/>
              <a:ext cx="99" cy="20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63"/>
            <p:cNvSpPr>
              <a:spLocks noChangeShapeType="1"/>
            </p:cNvSpPr>
            <p:nvPr/>
          </p:nvSpPr>
          <p:spPr bwMode="auto">
            <a:xfrm>
              <a:off x="3553" y="3170"/>
              <a:ext cx="1" cy="11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64"/>
            <p:cNvSpPr>
              <a:spLocks noChangeShapeType="1"/>
            </p:cNvSpPr>
            <p:nvPr/>
          </p:nvSpPr>
          <p:spPr bwMode="auto">
            <a:xfrm>
              <a:off x="3670" y="3188"/>
              <a:ext cx="1" cy="16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65"/>
            <p:cNvSpPr>
              <a:spLocks noChangeShapeType="1"/>
            </p:cNvSpPr>
            <p:nvPr/>
          </p:nvSpPr>
          <p:spPr bwMode="auto">
            <a:xfrm flipH="1">
              <a:off x="3785" y="3185"/>
              <a:ext cx="2" cy="21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66"/>
            <p:cNvSpPr>
              <a:spLocks noChangeShapeType="1"/>
            </p:cNvSpPr>
            <p:nvPr/>
          </p:nvSpPr>
          <p:spPr bwMode="auto">
            <a:xfrm flipH="1">
              <a:off x="3908" y="3179"/>
              <a:ext cx="2" cy="2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8" name="Object 67"/>
          <p:cNvGraphicFramePr>
            <a:graphicFrameLocks noChangeAspect="1"/>
          </p:cNvGraphicFramePr>
          <p:nvPr/>
        </p:nvGraphicFramePr>
        <p:xfrm>
          <a:off x="5486400" y="1447800"/>
          <a:ext cx="3035300" cy="1394899"/>
        </p:xfrm>
        <a:graphic>
          <a:graphicData uri="http://schemas.openxmlformats.org/presentationml/2006/ole">
            <p:oleObj spid="_x0000_s182414" name="VISIO" r:id="rId4" imgW="3905280" imgH="2059200" progId="Visio.Drawing.11">
              <p:embed/>
            </p:oleObj>
          </a:graphicData>
        </a:graphic>
      </p:graphicFrame>
      <p:sp>
        <p:nvSpPr>
          <p:cNvPr id="69" name="Text Box 68"/>
          <p:cNvSpPr txBox="1">
            <a:spLocks noChangeArrowheads="1"/>
          </p:cNvSpPr>
          <p:nvPr/>
        </p:nvSpPr>
        <p:spPr bwMode="auto">
          <a:xfrm>
            <a:off x="247650" y="546735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Kecepatan gelombang</a:t>
            </a: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/>
        </p:nvGraphicFramePr>
        <p:xfrm>
          <a:off x="596900" y="5778500"/>
          <a:ext cx="2092325" cy="900113"/>
        </p:xfrm>
        <a:graphic>
          <a:graphicData uri="http://schemas.openxmlformats.org/presentationml/2006/ole">
            <p:oleObj spid="_x0000_s182415" name="Equation" r:id="rId5" imgW="1117115" imgH="482391" progId="Equation.3">
              <p:embed/>
            </p:oleObj>
          </a:graphicData>
        </a:graphic>
      </p:graphicFrame>
      <p:sp>
        <p:nvSpPr>
          <p:cNvPr id="71" name="Text Box 71"/>
          <p:cNvSpPr txBox="1">
            <a:spLocks noChangeArrowheads="1"/>
          </p:cNvSpPr>
          <p:nvPr/>
        </p:nvSpPr>
        <p:spPr bwMode="auto">
          <a:xfrm>
            <a:off x="285750" y="30480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 dirty="0" err="1"/>
              <a:t>Vektor</a:t>
            </a:r>
            <a:r>
              <a:rPr lang="en-US" b="1" dirty="0"/>
              <a:t> </a:t>
            </a:r>
            <a:r>
              <a:rPr lang="en-US" b="1" dirty="0" err="1"/>
              <a:t>Poynting</a:t>
            </a:r>
            <a:r>
              <a:rPr lang="en-US" b="1" dirty="0"/>
              <a:t> </a:t>
            </a:r>
          </a:p>
        </p:txBody>
      </p:sp>
      <p:graphicFrame>
        <p:nvGraphicFramePr>
          <p:cNvPr id="72" name="Object 72"/>
          <p:cNvGraphicFramePr>
            <a:graphicFrameLocks noChangeAspect="1"/>
          </p:cNvGraphicFramePr>
          <p:nvPr/>
        </p:nvGraphicFramePr>
        <p:xfrm>
          <a:off x="609600" y="3327400"/>
          <a:ext cx="4953000" cy="852145"/>
        </p:xfrm>
        <a:graphic>
          <a:graphicData uri="http://schemas.openxmlformats.org/presentationml/2006/ole">
            <p:oleObj spid="_x0000_s182416" name="Equation" r:id="rId6" imgW="2794000" imgH="482600" progId="Equation.3">
              <p:embed/>
            </p:oleObj>
          </a:graphicData>
        </a:graphic>
      </p:graphicFrame>
      <p:graphicFrame>
        <p:nvGraphicFramePr>
          <p:cNvPr id="73" name="Object 73"/>
          <p:cNvGraphicFramePr>
            <a:graphicFrameLocks noChangeAspect="1"/>
          </p:cNvGraphicFramePr>
          <p:nvPr/>
        </p:nvGraphicFramePr>
        <p:xfrm>
          <a:off x="5715000" y="3214338"/>
          <a:ext cx="3200400" cy="824262"/>
        </p:xfrm>
        <a:graphic>
          <a:graphicData uri="http://schemas.openxmlformats.org/presentationml/2006/ole">
            <p:oleObj spid="_x0000_s182417" name="Equation" r:id="rId7" imgW="1866900" imgH="482600" progId="Equation.3">
              <p:embed/>
            </p:oleObj>
          </a:graphicData>
        </a:graphic>
      </p:graphicFrame>
      <p:sp>
        <p:nvSpPr>
          <p:cNvPr id="74" name="Text Box 74"/>
          <p:cNvSpPr txBox="1">
            <a:spLocks noChangeArrowheads="1"/>
          </p:cNvSpPr>
          <p:nvPr/>
        </p:nvSpPr>
        <p:spPr bwMode="auto">
          <a:xfrm>
            <a:off x="285750" y="42672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Daya rata-rata </a:t>
            </a:r>
          </a:p>
        </p:txBody>
      </p:sp>
      <p:graphicFrame>
        <p:nvGraphicFramePr>
          <p:cNvPr id="75" name="Object 75"/>
          <p:cNvGraphicFramePr>
            <a:graphicFrameLocks noChangeAspect="1"/>
          </p:cNvGraphicFramePr>
          <p:nvPr/>
        </p:nvGraphicFramePr>
        <p:xfrm>
          <a:off x="614362" y="4581525"/>
          <a:ext cx="4110038" cy="936625"/>
        </p:xfrm>
        <a:graphic>
          <a:graphicData uri="http://schemas.openxmlformats.org/presentationml/2006/ole">
            <p:oleObj spid="_x0000_s182418" name="Equation" r:id="rId8" imgW="2108200" imgH="482600" progId="Equation.3">
              <p:embed/>
            </p:oleObj>
          </a:graphicData>
        </a:graphic>
      </p:graphicFrame>
      <p:graphicFrame>
        <p:nvGraphicFramePr>
          <p:cNvPr id="76" name="Object 76"/>
          <p:cNvGraphicFramePr>
            <a:graphicFrameLocks noChangeAspect="1"/>
          </p:cNvGraphicFramePr>
          <p:nvPr/>
        </p:nvGraphicFramePr>
        <p:xfrm>
          <a:off x="5715000" y="4572000"/>
          <a:ext cx="2486025" cy="1022350"/>
        </p:xfrm>
        <a:graphic>
          <a:graphicData uri="http://schemas.openxmlformats.org/presentationml/2006/ole">
            <p:oleObj spid="_x0000_s182419" name="Equation" r:id="rId9" imgW="1167893" imgH="482391" progId="Equation.3">
              <p:embed/>
            </p:oleObj>
          </a:graphicData>
        </a:graphic>
      </p:graphicFrame>
      <p:graphicFrame>
        <p:nvGraphicFramePr>
          <p:cNvPr id="77" name="Object 78"/>
          <p:cNvGraphicFramePr>
            <a:graphicFrameLocks noChangeAspect="1"/>
          </p:cNvGraphicFramePr>
          <p:nvPr/>
        </p:nvGraphicFramePr>
        <p:xfrm>
          <a:off x="5791200" y="5791200"/>
          <a:ext cx="1257300" cy="900113"/>
        </p:xfrm>
        <a:graphic>
          <a:graphicData uri="http://schemas.openxmlformats.org/presentationml/2006/ole">
            <p:oleObj spid="_x0000_s182420" name="Equation" r:id="rId10" imgW="672808" imgH="482391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GELOMBANG DATAR PADA KONDUKTOR SEMPURNA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7713" y="6553200"/>
            <a:ext cx="2062162" cy="457200"/>
          </a:xfrm>
        </p:spPr>
        <p:txBody>
          <a:bodyPr/>
          <a:lstStyle/>
          <a:p>
            <a:fld id="{1B1D0E40-C13F-4E60-BF56-4442A5FD2C4C}" type="slidenum">
              <a:rPr lang="en-US"/>
              <a:pPr/>
              <a:t>37</a:t>
            </a:fld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1450" y="1066800"/>
            <a:ext cx="3524250" cy="1371600"/>
          </a:xfrm>
          <a:prstGeom prst="rect">
            <a:avLst/>
          </a:prstGeom>
          <a:solidFill>
            <a:srgbClr val="66FF33">
              <a:alpha val="33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47650" y="1066800"/>
            <a:ext cx="392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/>
              <a:t>Pada konduktor yang baik :</a:t>
            </a: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384175" y="1430338"/>
          <a:ext cx="715963" cy="836612"/>
        </p:xfrm>
        <a:graphic>
          <a:graphicData uri="http://schemas.openxmlformats.org/presentationml/2006/ole">
            <p:oleObj spid="_x0000_s183470" name="Equation" r:id="rId4" imgW="393529" imgH="457002" progId="Equation.3">
              <p:embed/>
            </p:oleObj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1289050" y="1484313"/>
          <a:ext cx="647700" cy="739775"/>
        </p:xfrm>
        <a:graphic>
          <a:graphicData uri="http://schemas.openxmlformats.org/presentationml/2006/ole">
            <p:oleObj spid="_x0000_s183471" name="Equation" r:id="rId5" imgW="355292" imgH="406048" progId="Equation.3">
              <p:embed/>
            </p:oleObj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/>
        </p:nvGraphicFramePr>
        <p:xfrm>
          <a:off x="2212975" y="1323975"/>
          <a:ext cx="1411288" cy="1041400"/>
        </p:xfrm>
        <a:graphic>
          <a:graphicData uri="http://schemas.openxmlformats.org/presentationml/2006/ole">
            <p:oleObj spid="_x0000_s183472" name="Equation" r:id="rId6" imgW="533169" imgH="393529" progId="Equation.3">
              <p:embed/>
            </p:oleObj>
          </a:graphicData>
        </a:graphic>
      </p:graphicFrame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295900" y="2533650"/>
            <a:ext cx="392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/>
              <a:t>Pada konduktor yang baik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42900" y="245745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Konstanta propagasi</a:t>
            </a:r>
          </a:p>
        </p:txBody>
      </p:sp>
      <p:graphicFrame>
        <p:nvGraphicFramePr>
          <p:cNvPr id="12" name="Object 10"/>
          <p:cNvGraphicFramePr>
            <a:graphicFrameLocks noChangeAspect="1"/>
          </p:cNvGraphicFramePr>
          <p:nvPr/>
        </p:nvGraphicFramePr>
        <p:xfrm>
          <a:off x="746125" y="2921000"/>
          <a:ext cx="2247900" cy="1258888"/>
        </p:xfrm>
        <a:graphic>
          <a:graphicData uri="http://schemas.openxmlformats.org/presentationml/2006/ole">
            <p:oleObj spid="_x0000_s183473" name="Equation" r:id="rId7" imgW="1269449" imgH="710891" progId="Equation.3">
              <p:embed/>
            </p:oleObj>
          </a:graphicData>
        </a:graphic>
      </p:graphicFrame>
      <p:graphicFrame>
        <p:nvGraphicFramePr>
          <p:cNvPr id="13" name="Object 11"/>
          <p:cNvGraphicFramePr>
            <a:graphicFrameLocks noChangeAspect="1"/>
          </p:cNvGraphicFramePr>
          <p:nvPr/>
        </p:nvGraphicFramePr>
        <p:xfrm>
          <a:off x="5418138" y="3121025"/>
          <a:ext cx="3068637" cy="590550"/>
        </p:xfrm>
        <a:graphic>
          <a:graphicData uri="http://schemas.openxmlformats.org/presentationml/2006/ole">
            <p:oleObj spid="_x0000_s183474" name="Equation" r:id="rId8" imgW="1307532" imgH="253890" progId="Equation.3">
              <p:embed/>
            </p:oleObj>
          </a:graphicData>
        </a:graphic>
      </p:graphicFrame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81000" y="421005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Impedansi intrinsik </a:t>
            </a:r>
          </a:p>
        </p:txBody>
      </p:sp>
      <p:graphicFrame>
        <p:nvGraphicFramePr>
          <p:cNvPr id="15" name="Object 13"/>
          <p:cNvGraphicFramePr>
            <a:graphicFrameLocks noChangeAspect="1"/>
          </p:cNvGraphicFramePr>
          <p:nvPr/>
        </p:nvGraphicFramePr>
        <p:xfrm>
          <a:off x="595313" y="4632326"/>
          <a:ext cx="3976687" cy="1076166"/>
        </p:xfrm>
        <a:graphic>
          <a:graphicData uri="http://schemas.openxmlformats.org/presentationml/2006/ole">
            <p:oleObj spid="_x0000_s183475" name="Equation" r:id="rId9" imgW="2438400" imgH="660400" progId="Equation.3">
              <p:embed/>
            </p:oleObj>
          </a:graphicData>
        </a:graphic>
      </p:graphicFrame>
      <p:graphicFrame>
        <p:nvGraphicFramePr>
          <p:cNvPr id="16" name="Object 14"/>
          <p:cNvGraphicFramePr>
            <a:graphicFrameLocks noChangeAspect="1"/>
          </p:cNvGraphicFramePr>
          <p:nvPr/>
        </p:nvGraphicFramePr>
        <p:xfrm>
          <a:off x="5430838" y="4448175"/>
          <a:ext cx="3408362" cy="914619"/>
        </p:xfrm>
        <a:graphic>
          <a:graphicData uri="http://schemas.openxmlformats.org/presentationml/2006/ole">
            <p:oleObj spid="_x0000_s183476" name="Equation" r:id="rId10" imgW="1600200" imgH="431800" progId="Equation.3">
              <p:embed/>
            </p:oleObj>
          </a:graphicData>
        </a:graphic>
      </p:graphicFrame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638800" y="3752850"/>
            <a:ext cx="400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Cobalah menurunkan sendiri !</a:t>
            </a:r>
          </a:p>
        </p:txBody>
      </p: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2819400" y="5687418"/>
            <a:ext cx="2324100" cy="1047750"/>
            <a:chOff x="1776" y="3468"/>
            <a:chExt cx="1464" cy="816"/>
          </a:xfrm>
        </p:grpSpPr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>
              <a:off x="1776" y="3468"/>
              <a:ext cx="1464" cy="816"/>
            </a:xfrm>
            <a:prstGeom prst="rightArrow">
              <a:avLst>
                <a:gd name="adj1" fmla="val 41176"/>
                <a:gd name="adj2" fmla="val 4632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1776" y="3696"/>
              <a:ext cx="1296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600" dirty="0" err="1"/>
                <a:t>Didefinisikan</a:t>
              </a:r>
              <a:r>
                <a:rPr lang="en-US" sz="1600" dirty="0"/>
                <a:t> “</a:t>
              </a:r>
              <a:r>
                <a:rPr lang="en-US" sz="1600" b="1" dirty="0"/>
                <a:t>Skin Depth”</a:t>
              </a:r>
            </a:p>
          </p:txBody>
        </p:sp>
      </p:grpSp>
      <p:graphicFrame>
        <p:nvGraphicFramePr>
          <p:cNvPr id="21" name="Object 17"/>
          <p:cNvGraphicFramePr>
            <a:graphicFrameLocks noChangeAspect="1"/>
          </p:cNvGraphicFramePr>
          <p:nvPr/>
        </p:nvGraphicFramePr>
        <p:xfrm>
          <a:off x="5562601" y="5638800"/>
          <a:ext cx="2743200" cy="964208"/>
        </p:xfrm>
        <a:graphic>
          <a:graphicData uri="http://schemas.openxmlformats.org/presentationml/2006/ole">
            <p:oleObj spid="_x0000_s183477" name="Equation" r:id="rId11" imgW="1256755" imgH="444307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GELOMBANG DATAR PADA KONDUKTOR SEMPURNA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5250" y="11303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Persamaan medan listrik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384175" y="1539875"/>
          <a:ext cx="3738563" cy="514350"/>
        </p:xfrm>
        <a:graphic>
          <a:graphicData uri="http://schemas.openxmlformats.org/presentationml/2006/ole">
            <p:oleObj spid="_x0000_s184424" name="Equation" r:id="rId4" imgW="1841500" imgH="254000" progId="Equation.3">
              <p:embed/>
            </p:oleObj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398463" y="2620963"/>
          <a:ext cx="4265612" cy="892175"/>
        </p:xfrm>
        <a:graphic>
          <a:graphicData uri="http://schemas.openxmlformats.org/presentationml/2006/ole">
            <p:oleObj spid="_x0000_s184425" name="Equation" r:id="rId5" imgW="2120900" imgH="444500" progId="Equation.3">
              <p:embed/>
            </p:oleObj>
          </a:graphicData>
        </a:graphic>
      </p:graphicFrame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6200" y="22352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Persamaan medan magnet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686300" y="920750"/>
            <a:ext cx="392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/>
              <a:t>Pada konduktor yang baik</a:t>
            </a:r>
          </a:p>
        </p:txBody>
      </p:sp>
      <p:graphicFrame>
        <p:nvGraphicFramePr>
          <p:cNvPr id="9" name="Object 11"/>
          <p:cNvGraphicFramePr>
            <a:graphicFrameLocks noChangeAspect="1"/>
          </p:cNvGraphicFramePr>
          <p:nvPr/>
        </p:nvGraphicFramePr>
        <p:xfrm>
          <a:off x="4752975" y="1517650"/>
          <a:ext cx="3933825" cy="703288"/>
        </p:xfrm>
        <a:graphic>
          <a:graphicData uri="http://schemas.openxmlformats.org/presentationml/2006/ole">
            <p:oleObj spid="_x0000_s184426" name="Equation" r:id="rId6" imgW="1854200" imgH="330200" progId="Equation.3">
              <p:embed/>
            </p:oleObj>
          </a:graphicData>
        </a:graphic>
      </p:graphicFrame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4751389" y="2549525"/>
          <a:ext cx="4164012" cy="728603"/>
        </p:xfrm>
        <a:graphic>
          <a:graphicData uri="http://schemas.openxmlformats.org/presentationml/2006/ole">
            <p:oleObj spid="_x0000_s184427" name="Equation" r:id="rId7" imgW="2400300" imgH="419100" progId="Equation.3">
              <p:embed/>
            </p:oleObj>
          </a:graphicData>
        </a:graphic>
      </p:graphicFrame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248150" y="3505200"/>
            <a:ext cx="4667250" cy="84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 b="1" dirty="0" err="1"/>
              <a:t>Pada</a:t>
            </a:r>
            <a:r>
              <a:rPr lang="en-US" sz="1800" b="1" dirty="0"/>
              <a:t> </a:t>
            </a:r>
            <a:r>
              <a:rPr lang="en-US" sz="1800" b="1" dirty="0" err="1"/>
              <a:t>konduktor</a:t>
            </a:r>
            <a:r>
              <a:rPr lang="en-US" sz="1800" b="1" dirty="0"/>
              <a:t> yang </a:t>
            </a:r>
            <a:r>
              <a:rPr lang="en-US" sz="1800" b="1" dirty="0" err="1"/>
              <a:t>baik</a:t>
            </a:r>
            <a:r>
              <a:rPr lang="en-US" sz="1800" b="1" dirty="0"/>
              <a:t>, </a:t>
            </a:r>
            <a:r>
              <a:rPr lang="en-US" sz="1800" b="1" dirty="0" err="1"/>
              <a:t>intensitas</a:t>
            </a:r>
            <a:r>
              <a:rPr lang="en-US" sz="1800" b="1" dirty="0"/>
              <a:t> </a:t>
            </a:r>
            <a:r>
              <a:rPr lang="en-US" sz="1800" b="1" dirty="0" err="1"/>
              <a:t>medan</a:t>
            </a:r>
            <a:r>
              <a:rPr lang="en-US" sz="1800" b="1" dirty="0"/>
              <a:t> magnet </a:t>
            </a:r>
            <a:r>
              <a:rPr lang="en-US" sz="1800" b="1" dirty="0" err="1"/>
              <a:t>tertinggal</a:t>
            </a:r>
            <a:r>
              <a:rPr lang="en-US" sz="1800" b="1" dirty="0"/>
              <a:t> (lagging) </a:t>
            </a:r>
            <a:r>
              <a:rPr lang="en-US" sz="1800" b="1" dirty="0" err="1"/>
              <a:t>sebesar</a:t>
            </a:r>
            <a:r>
              <a:rPr lang="en-US" sz="1800" b="1" dirty="0"/>
              <a:t> 45</a:t>
            </a:r>
            <a:r>
              <a:rPr lang="en-US" sz="1800" b="1" baseline="30000" dirty="0"/>
              <a:t>o</a:t>
            </a:r>
            <a:r>
              <a:rPr lang="en-US" sz="1800" b="1" dirty="0"/>
              <a:t> (1/8 </a:t>
            </a:r>
            <a:r>
              <a:rPr lang="en-US" sz="1800" b="1" dirty="0" err="1"/>
              <a:t>siklus</a:t>
            </a:r>
            <a:r>
              <a:rPr lang="en-US" sz="1800" b="1" dirty="0"/>
              <a:t>) </a:t>
            </a:r>
            <a:r>
              <a:rPr lang="en-US" sz="1800" b="1" dirty="0" err="1"/>
              <a:t>terhadap</a:t>
            </a:r>
            <a:r>
              <a:rPr lang="en-US" sz="1800" b="1" dirty="0"/>
              <a:t> </a:t>
            </a:r>
            <a:r>
              <a:rPr lang="en-US" sz="1800" b="1" dirty="0" err="1"/>
              <a:t>intensitas</a:t>
            </a:r>
            <a:r>
              <a:rPr lang="en-US" sz="1800" b="1" dirty="0"/>
              <a:t> </a:t>
            </a:r>
            <a:r>
              <a:rPr lang="en-US" sz="1800" b="1" dirty="0" err="1"/>
              <a:t>medan</a:t>
            </a:r>
            <a:r>
              <a:rPr lang="en-US" sz="1800" b="1" dirty="0"/>
              <a:t> </a:t>
            </a:r>
            <a:r>
              <a:rPr lang="en-US" sz="1800" b="1" dirty="0" err="1"/>
              <a:t>listrik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GELOMBANG DATAR PADA KONDUKTOR SEMPURNA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61950" y="1266825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Vektor Poynting </a:t>
            </a: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228600" y="1546225"/>
          <a:ext cx="5508625" cy="947738"/>
        </p:xfrm>
        <a:graphic>
          <a:graphicData uri="http://schemas.openxmlformats.org/presentationml/2006/ole">
            <p:oleObj spid="_x0000_s185446" name="Equation" r:id="rId4" imgW="2794000" imgH="482600" progId="Equation.3">
              <p:embed/>
            </p:oleObj>
          </a:graphicData>
        </a:graphic>
      </p:graphicFrame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81000" y="3305175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/>
              <a:t>Daya rata-rata </a:t>
            </a:r>
          </a:p>
        </p:txBody>
      </p:sp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454025" y="3657600"/>
          <a:ext cx="4448175" cy="1012825"/>
        </p:xfrm>
        <a:graphic>
          <a:graphicData uri="http://schemas.openxmlformats.org/presentationml/2006/ole">
            <p:oleObj spid="_x0000_s185447" name="Equation" r:id="rId5" imgW="2108200" imgH="482600" progId="Equation.3">
              <p:embed/>
            </p:oleObj>
          </a:graphicData>
        </a:graphic>
      </p:graphicFrame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334000" y="1076325"/>
            <a:ext cx="392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 err="1"/>
              <a:t>Pada</a:t>
            </a:r>
            <a:r>
              <a:rPr lang="en-US" sz="2400" b="1" u="sng" dirty="0"/>
              <a:t> </a:t>
            </a:r>
            <a:r>
              <a:rPr lang="en-US" sz="2400" b="1" u="sng" dirty="0" err="1"/>
              <a:t>konduktor</a:t>
            </a:r>
            <a:r>
              <a:rPr lang="en-US" sz="2400" b="1" u="sng" dirty="0"/>
              <a:t> yang </a:t>
            </a:r>
            <a:r>
              <a:rPr lang="en-US" sz="2400" b="1" u="sng" dirty="0" err="1"/>
              <a:t>baik</a:t>
            </a:r>
            <a:endParaRPr lang="en-US" sz="2400" b="1" u="sng" dirty="0"/>
          </a:p>
        </p:txBody>
      </p:sp>
      <p:graphicFrame>
        <p:nvGraphicFramePr>
          <p:cNvPr id="9" name="Object 15"/>
          <p:cNvGraphicFramePr>
            <a:graphicFrameLocks noChangeAspect="1"/>
          </p:cNvGraphicFramePr>
          <p:nvPr/>
        </p:nvGraphicFramePr>
        <p:xfrm>
          <a:off x="2895600" y="2312988"/>
          <a:ext cx="6002338" cy="938212"/>
        </p:xfrm>
        <a:graphic>
          <a:graphicData uri="http://schemas.openxmlformats.org/presentationml/2006/ole">
            <p:oleObj spid="_x0000_s185448" name="Equation" r:id="rId6" imgW="2921000" imgH="457200" progId="Equation.3">
              <p:embed/>
            </p:oleObj>
          </a:graphicData>
        </a:graphic>
      </p:graphicFrame>
      <p:graphicFrame>
        <p:nvGraphicFramePr>
          <p:cNvPr id="10" name="Object 16"/>
          <p:cNvGraphicFramePr>
            <a:graphicFrameLocks noChangeAspect="1"/>
          </p:cNvGraphicFramePr>
          <p:nvPr/>
        </p:nvGraphicFramePr>
        <p:xfrm>
          <a:off x="5562600" y="3813175"/>
          <a:ext cx="2906713" cy="987425"/>
        </p:xfrm>
        <a:graphic>
          <a:graphicData uri="http://schemas.openxmlformats.org/presentationml/2006/ole">
            <p:oleObj spid="_x0000_s185449" name="Equation" r:id="rId7" imgW="1231366" imgH="418918" progId="Equation.3">
              <p:embed/>
            </p:oleObj>
          </a:graphicData>
        </a:graphic>
      </p:graphicFrame>
      <p:graphicFrame>
        <p:nvGraphicFramePr>
          <p:cNvPr id="11" name="Object 17"/>
          <p:cNvGraphicFramePr>
            <a:graphicFrameLocks noChangeAspect="1"/>
          </p:cNvGraphicFramePr>
          <p:nvPr/>
        </p:nvGraphicFramePr>
        <p:xfrm>
          <a:off x="4799013" y="3692525"/>
          <a:ext cx="303212" cy="252413"/>
        </p:xfrm>
        <a:graphic>
          <a:graphicData uri="http://schemas.openxmlformats.org/presentationml/2006/ole">
            <p:oleObj spid="_x0000_s185450" name="Equation" r:id="rId8" imgW="304536" imgH="253780" progId="Equation.3">
              <p:embed/>
            </p:oleObj>
          </a:graphicData>
        </a:graphic>
      </p:graphicFrame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5105400" y="4985772"/>
            <a:ext cx="382905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dirty="0" err="1"/>
              <a:t>Rumusan</a:t>
            </a:r>
            <a:r>
              <a:rPr lang="en-US" sz="1600" dirty="0"/>
              <a:t> </a:t>
            </a:r>
            <a:r>
              <a:rPr lang="en-US" sz="1600" dirty="0" err="1"/>
              <a:t>diatas</a:t>
            </a:r>
            <a:r>
              <a:rPr lang="en-US" sz="1600" dirty="0"/>
              <a:t> </a:t>
            </a:r>
            <a:r>
              <a:rPr lang="en-US" sz="1600" dirty="0" err="1"/>
              <a:t>menunjukkan</a:t>
            </a:r>
            <a:r>
              <a:rPr lang="en-US" sz="1600" dirty="0"/>
              <a:t> </a:t>
            </a:r>
            <a:r>
              <a:rPr lang="en-US" sz="1600" dirty="0" err="1"/>
              <a:t>bahwa</a:t>
            </a:r>
            <a:r>
              <a:rPr lang="en-US" sz="1600" dirty="0"/>
              <a:t> </a:t>
            </a:r>
            <a:r>
              <a:rPr lang="en-US" sz="1600" dirty="0" err="1"/>
              <a:t>rapat</a:t>
            </a:r>
            <a:r>
              <a:rPr lang="en-US" sz="1600" dirty="0"/>
              <a:t> </a:t>
            </a:r>
            <a:r>
              <a:rPr lang="en-US" sz="1600" dirty="0" err="1"/>
              <a:t>daya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bidang</a:t>
            </a:r>
            <a:r>
              <a:rPr lang="en-US" sz="1600" dirty="0"/>
              <a:t> </a:t>
            </a:r>
            <a:r>
              <a:rPr lang="en-US" sz="1600" b="1" dirty="0"/>
              <a:t>z = </a:t>
            </a:r>
            <a:r>
              <a:rPr lang="en-US" sz="1600" b="1" dirty="0">
                <a:sym typeface="Symbol" pitchFamily="18" charset="2"/>
              </a:rPr>
              <a:t>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adalah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sebesar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b="1" dirty="0">
                <a:sym typeface="Symbol" pitchFamily="18" charset="2"/>
              </a:rPr>
              <a:t>e</a:t>
            </a:r>
            <a:r>
              <a:rPr lang="en-US" sz="1600" b="1" baseline="30000" dirty="0">
                <a:sym typeface="Symbol" pitchFamily="18" charset="2"/>
              </a:rPr>
              <a:t>-2</a:t>
            </a:r>
            <a:r>
              <a:rPr lang="en-US" sz="1600" dirty="0">
                <a:sym typeface="Symbol" pitchFamily="18" charset="2"/>
              </a:rPr>
              <a:t> , </a:t>
            </a:r>
            <a:r>
              <a:rPr lang="en-US" sz="1600" dirty="0" err="1">
                <a:sym typeface="Symbol" pitchFamily="18" charset="2"/>
              </a:rPr>
              <a:t>atau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sebesar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b="1" dirty="0">
                <a:sym typeface="Symbol" pitchFamily="18" charset="2"/>
              </a:rPr>
              <a:t>0,135 kali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dari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rapat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daya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pada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permukaan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konduktor</a:t>
            </a:r>
            <a:r>
              <a:rPr lang="en-US" sz="1600" dirty="0">
                <a:sym typeface="Symbol" pitchFamily="18" charset="2"/>
              </a:rPr>
              <a:t> ( z = 0 ).  </a:t>
            </a:r>
            <a:endParaRPr lang="en-US" sz="1600" dirty="0"/>
          </a:p>
        </p:txBody>
      </p:sp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152400" y="5029200"/>
            <a:ext cx="49530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sz="1600" dirty="0" err="1" smtClean="0">
                <a:sym typeface="Symbol" pitchFamily="18" charset="2"/>
              </a:rPr>
              <a:t>Energi</a:t>
            </a:r>
            <a:r>
              <a:rPr lang="en-US" sz="1600" dirty="0" smtClean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elektromagnet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tidak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diteruskan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ke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dalam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konduktor</a:t>
            </a:r>
            <a:r>
              <a:rPr lang="en-US" sz="1600" dirty="0">
                <a:sym typeface="Symbol" pitchFamily="18" charset="2"/>
              </a:rPr>
              <a:t>, </a:t>
            </a:r>
            <a:r>
              <a:rPr lang="en-US" sz="1600" dirty="0" err="1">
                <a:sym typeface="Symbol" pitchFamily="18" charset="2"/>
              </a:rPr>
              <a:t>akan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tetapi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merambat</a:t>
            </a:r>
            <a:r>
              <a:rPr lang="en-US" sz="1600" dirty="0">
                <a:sym typeface="Symbol" pitchFamily="18" charset="2"/>
              </a:rPr>
              <a:t> di </a:t>
            </a:r>
            <a:r>
              <a:rPr lang="en-US" sz="1600" dirty="0" err="1">
                <a:sym typeface="Symbol" pitchFamily="18" charset="2"/>
              </a:rPr>
              <a:t>sekeliling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konduktor</a:t>
            </a:r>
            <a:r>
              <a:rPr lang="en-US" sz="1600" dirty="0">
                <a:sym typeface="Symbol" pitchFamily="18" charset="2"/>
              </a:rPr>
              <a:t>, </a:t>
            </a:r>
            <a:r>
              <a:rPr lang="en-US" sz="1600" dirty="0" err="1">
                <a:sym typeface="Symbol" pitchFamily="18" charset="2"/>
              </a:rPr>
              <a:t>sehingga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konduktor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hanya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membimbing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gelombang</a:t>
            </a:r>
            <a:r>
              <a:rPr lang="en-US" sz="1600" dirty="0">
                <a:sym typeface="Symbol" pitchFamily="18" charset="2"/>
              </a:rPr>
              <a:t>. </a:t>
            </a:r>
            <a:r>
              <a:rPr lang="en-US" sz="1600" dirty="0" err="1">
                <a:sym typeface="Symbol" pitchFamily="18" charset="2"/>
              </a:rPr>
              <a:t>Arus</a:t>
            </a:r>
            <a:r>
              <a:rPr lang="en-US" sz="1600" dirty="0">
                <a:sym typeface="Symbol" pitchFamily="18" charset="2"/>
              </a:rPr>
              <a:t> yang </a:t>
            </a:r>
            <a:r>
              <a:rPr lang="en-US" sz="1600" dirty="0" err="1">
                <a:sym typeface="Symbol" pitchFamily="18" charset="2"/>
              </a:rPr>
              <a:t>mengalir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dalam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konduktor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akan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mengalami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redaman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tahanan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konduktor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dan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merupakan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kerugian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bagi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konduktor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sebagai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pembimbing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gelombang</a:t>
            </a:r>
            <a:r>
              <a:rPr lang="en-US" sz="1600" dirty="0">
                <a:sym typeface="Symbol" pitchFamily="18" charset="2"/>
              </a:rPr>
              <a:t>. 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7024"/>
            <a:ext cx="7754645" cy="64117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dobe Heiti Std R" pitchFamily="34" charset="-128"/>
                <a:cs typeface="Arial" pitchFamily="34" charset="0"/>
              </a:rPr>
              <a:t>PENDAHULUAN</a:t>
            </a:r>
            <a:endParaRPr lang="en-US" sz="3200" dirty="0">
              <a:solidFill>
                <a:schemeClr val="bg1"/>
              </a:solidFill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" y="990600"/>
            <a:ext cx="8305800" cy="400110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Uniform Plane Wave</a:t>
            </a:r>
            <a:endParaRPr lang="en-US" sz="2000" b="1" dirty="0">
              <a:solidFill>
                <a:srgbClr val="0B02BE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572000" y="1524000"/>
            <a:ext cx="4343400" cy="399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b="1" dirty="0" err="1"/>
              <a:t>Gelombang</a:t>
            </a:r>
            <a:r>
              <a:rPr lang="en-US" b="1" dirty="0"/>
              <a:t> EM</a:t>
            </a:r>
            <a:r>
              <a:rPr lang="en-US" dirty="0"/>
              <a:t> yang </a:t>
            </a:r>
            <a:r>
              <a:rPr lang="en-US" dirty="0" err="1"/>
              <a:t>dipancarkan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,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merambat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segala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. 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b="1" dirty="0" err="1"/>
              <a:t>Jika</a:t>
            </a:r>
            <a:r>
              <a:rPr lang="en-US" b="1" dirty="0"/>
              <a:t> </a:t>
            </a:r>
            <a:r>
              <a:rPr lang="en-US" b="1" dirty="0" err="1"/>
              <a:t>jarak</a:t>
            </a:r>
            <a:r>
              <a:rPr lang="en-US" b="1" dirty="0"/>
              <a:t> </a:t>
            </a:r>
            <a:r>
              <a:rPr lang="en-US" b="1" dirty="0" err="1"/>
              <a:t>antara</a:t>
            </a:r>
            <a:r>
              <a:rPr lang="en-US" b="1" dirty="0"/>
              <a:t> </a:t>
            </a:r>
            <a:r>
              <a:rPr lang="en-US" b="1" dirty="0" err="1"/>
              <a:t>pengirim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penerima</a:t>
            </a:r>
            <a:r>
              <a:rPr lang="en-US" b="1" dirty="0"/>
              <a:t> </a:t>
            </a:r>
            <a:r>
              <a:rPr lang="en-US" b="1" dirty="0" err="1"/>
              <a:t>sangat</a:t>
            </a:r>
            <a:r>
              <a:rPr lang="en-US" b="1" dirty="0"/>
              <a:t> </a:t>
            </a:r>
            <a:r>
              <a:rPr lang="en-US" b="1" dirty="0" err="1"/>
              <a:t>jauh</a:t>
            </a:r>
            <a:r>
              <a:rPr lang="en-US" dirty="0"/>
              <a:t> ( d &gt;&gt; ),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dianggap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 </a:t>
            </a:r>
            <a:r>
              <a:rPr lang="en-US" dirty="0" err="1"/>
              <a:t>muka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berbentuk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datar</a:t>
            </a:r>
            <a:r>
              <a:rPr lang="en-US" dirty="0"/>
              <a:t>. 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b="1" dirty="0" err="1"/>
              <a:t>Muka</a:t>
            </a:r>
            <a:r>
              <a:rPr lang="en-US" b="1" dirty="0"/>
              <a:t> </a:t>
            </a:r>
            <a:r>
              <a:rPr lang="en-US" b="1" dirty="0" err="1"/>
              <a:t>gelombang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titik-titik</a:t>
            </a:r>
            <a:r>
              <a:rPr lang="en-US" dirty="0"/>
              <a:t> yang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fasa</a:t>
            </a:r>
            <a:r>
              <a:rPr lang="en-US" dirty="0"/>
              <a:t> yang </a:t>
            </a:r>
            <a:r>
              <a:rPr lang="en-US" dirty="0" err="1"/>
              <a:t>sama</a:t>
            </a:r>
            <a:r>
              <a:rPr lang="en-US" dirty="0"/>
              <a:t>.   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b="1" dirty="0"/>
              <a:t>Amplitude </a:t>
            </a:r>
            <a:r>
              <a:rPr lang="en-US" b="1" dirty="0" err="1"/>
              <a:t>medan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muka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medium </a:t>
            </a:r>
            <a:r>
              <a:rPr lang="en-US" dirty="0" err="1"/>
              <a:t>propagasi</a:t>
            </a:r>
            <a:r>
              <a:rPr lang="en-US" dirty="0"/>
              <a:t> yang </a:t>
            </a:r>
            <a:r>
              <a:rPr lang="en-US" dirty="0" err="1"/>
              <a:t>serbasama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bernilai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pula,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b="1" u="sng" dirty="0" err="1">
                <a:solidFill>
                  <a:srgbClr val="0B02BE"/>
                </a:solidFill>
              </a:rPr>
              <a:t>gelombang</a:t>
            </a:r>
            <a:r>
              <a:rPr lang="en-US" b="1" u="sng" dirty="0">
                <a:solidFill>
                  <a:srgbClr val="0B02BE"/>
                </a:solidFill>
              </a:rPr>
              <a:t> uniform / </a:t>
            </a:r>
            <a:r>
              <a:rPr lang="en-US" b="1" u="sng" dirty="0" err="1">
                <a:solidFill>
                  <a:srgbClr val="0B02BE"/>
                </a:solidFill>
              </a:rPr>
              <a:t>serbasama</a:t>
            </a:r>
            <a:endParaRPr lang="en-US" b="1" u="sng" dirty="0">
              <a:solidFill>
                <a:srgbClr val="0B02BE"/>
              </a:solidFill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381000" y="1524000"/>
            <a:ext cx="4038600" cy="4953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6"/>
          <p:cNvSpPr>
            <a:spLocks noChangeArrowheads="1"/>
          </p:cNvSpPr>
          <p:nvPr/>
        </p:nvSpPr>
        <p:spPr bwMode="auto">
          <a:xfrm>
            <a:off x="609600" y="38862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Freeform 7"/>
          <p:cNvSpPr>
            <a:spLocks/>
          </p:cNvSpPr>
          <p:nvPr/>
        </p:nvSpPr>
        <p:spPr bwMode="auto">
          <a:xfrm>
            <a:off x="1065213" y="3124200"/>
            <a:ext cx="534988" cy="1828800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168" y="126"/>
              </a:cxn>
              <a:cxn ang="0">
                <a:pos x="288" y="336"/>
              </a:cxn>
              <a:cxn ang="0">
                <a:pos x="336" y="594"/>
              </a:cxn>
              <a:cxn ang="0">
                <a:pos x="293" y="816"/>
              </a:cxn>
              <a:cxn ang="0">
                <a:pos x="183" y="1008"/>
              </a:cxn>
              <a:cxn ang="0">
                <a:pos x="73" y="1104"/>
              </a:cxn>
              <a:cxn ang="0">
                <a:pos x="0" y="1152"/>
              </a:cxn>
            </a:cxnLst>
            <a:rect l="0" t="0" r="r" b="b"/>
            <a:pathLst>
              <a:path w="337" h="1152">
                <a:moveTo>
                  <a:pt x="37" y="0"/>
                </a:moveTo>
                <a:cubicBezTo>
                  <a:pt x="59" y="21"/>
                  <a:pt x="126" y="70"/>
                  <a:pt x="168" y="126"/>
                </a:cubicBezTo>
                <a:cubicBezTo>
                  <a:pt x="210" y="182"/>
                  <a:pt x="260" y="258"/>
                  <a:pt x="288" y="336"/>
                </a:cubicBezTo>
                <a:cubicBezTo>
                  <a:pt x="316" y="414"/>
                  <a:pt x="335" y="514"/>
                  <a:pt x="336" y="594"/>
                </a:cubicBezTo>
                <a:cubicBezTo>
                  <a:pt x="337" y="674"/>
                  <a:pt x="318" y="747"/>
                  <a:pt x="293" y="816"/>
                </a:cubicBezTo>
                <a:cubicBezTo>
                  <a:pt x="268" y="885"/>
                  <a:pt x="220" y="960"/>
                  <a:pt x="183" y="1008"/>
                </a:cubicBezTo>
                <a:cubicBezTo>
                  <a:pt x="147" y="1056"/>
                  <a:pt x="104" y="1080"/>
                  <a:pt x="73" y="1104"/>
                </a:cubicBezTo>
                <a:cubicBezTo>
                  <a:pt x="43" y="1128"/>
                  <a:pt x="12" y="1144"/>
                  <a:pt x="0" y="1152"/>
                </a:cubicBezTo>
              </a:path>
            </a:pathLst>
          </a:custGeom>
          <a:noFill/>
          <a:ln w="28575" cap="flat" cmpd="sng">
            <a:solidFill>
              <a:srgbClr val="0B02BE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Freeform 8"/>
          <p:cNvSpPr>
            <a:spLocks/>
          </p:cNvSpPr>
          <p:nvPr/>
        </p:nvSpPr>
        <p:spPr bwMode="auto">
          <a:xfrm>
            <a:off x="1676400" y="2667000"/>
            <a:ext cx="609600" cy="2743200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168" y="126"/>
              </a:cxn>
              <a:cxn ang="0">
                <a:pos x="288" y="336"/>
              </a:cxn>
              <a:cxn ang="0">
                <a:pos x="336" y="594"/>
              </a:cxn>
              <a:cxn ang="0">
                <a:pos x="293" y="816"/>
              </a:cxn>
              <a:cxn ang="0">
                <a:pos x="183" y="1008"/>
              </a:cxn>
              <a:cxn ang="0">
                <a:pos x="73" y="1104"/>
              </a:cxn>
              <a:cxn ang="0">
                <a:pos x="0" y="1152"/>
              </a:cxn>
            </a:cxnLst>
            <a:rect l="0" t="0" r="r" b="b"/>
            <a:pathLst>
              <a:path w="337" h="1152">
                <a:moveTo>
                  <a:pt x="37" y="0"/>
                </a:moveTo>
                <a:cubicBezTo>
                  <a:pt x="59" y="21"/>
                  <a:pt x="126" y="70"/>
                  <a:pt x="168" y="126"/>
                </a:cubicBezTo>
                <a:cubicBezTo>
                  <a:pt x="210" y="182"/>
                  <a:pt x="260" y="258"/>
                  <a:pt x="288" y="336"/>
                </a:cubicBezTo>
                <a:cubicBezTo>
                  <a:pt x="316" y="414"/>
                  <a:pt x="335" y="514"/>
                  <a:pt x="336" y="594"/>
                </a:cubicBezTo>
                <a:cubicBezTo>
                  <a:pt x="337" y="674"/>
                  <a:pt x="318" y="747"/>
                  <a:pt x="293" y="816"/>
                </a:cubicBezTo>
                <a:cubicBezTo>
                  <a:pt x="268" y="885"/>
                  <a:pt x="220" y="960"/>
                  <a:pt x="183" y="1008"/>
                </a:cubicBezTo>
                <a:cubicBezTo>
                  <a:pt x="147" y="1056"/>
                  <a:pt x="104" y="1080"/>
                  <a:pt x="73" y="1104"/>
                </a:cubicBezTo>
                <a:cubicBezTo>
                  <a:pt x="43" y="1128"/>
                  <a:pt x="12" y="1144"/>
                  <a:pt x="0" y="1152"/>
                </a:cubicBezTo>
              </a:path>
            </a:pathLst>
          </a:custGeom>
          <a:noFill/>
          <a:ln w="28575" cap="flat" cmpd="sng">
            <a:solidFill>
              <a:srgbClr val="0B02BE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Freeform 9"/>
          <p:cNvSpPr>
            <a:spLocks/>
          </p:cNvSpPr>
          <p:nvPr/>
        </p:nvSpPr>
        <p:spPr bwMode="auto">
          <a:xfrm>
            <a:off x="2514600" y="2286000"/>
            <a:ext cx="533400" cy="3429000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168" y="126"/>
              </a:cxn>
              <a:cxn ang="0">
                <a:pos x="288" y="336"/>
              </a:cxn>
              <a:cxn ang="0">
                <a:pos x="336" y="594"/>
              </a:cxn>
              <a:cxn ang="0">
                <a:pos x="293" y="816"/>
              </a:cxn>
              <a:cxn ang="0">
                <a:pos x="183" y="1008"/>
              </a:cxn>
              <a:cxn ang="0">
                <a:pos x="73" y="1104"/>
              </a:cxn>
              <a:cxn ang="0">
                <a:pos x="0" y="1152"/>
              </a:cxn>
            </a:cxnLst>
            <a:rect l="0" t="0" r="r" b="b"/>
            <a:pathLst>
              <a:path w="337" h="1152">
                <a:moveTo>
                  <a:pt x="37" y="0"/>
                </a:moveTo>
                <a:cubicBezTo>
                  <a:pt x="59" y="21"/>
                  <a:pt x="126" y="70"/>
                  <a:pt x="168" y="126"/>
                </a:cubicBezTo>
                <a:cubicBezTo>
                  <a:pt x="210" y="182"/>
                  <a:pt x="260" y="258"/>
                  <a:pt x="288" y="336"/>
                </a:cubicBezTo>
                <a:cubicBezTo>
                  <a:pt x="316" y="414"/>
                  <a:pt x="335" y="514"/>
                  <a:pt x="336" y="594"/>
                </a:cubicBezTo>
                <a:cubicBezTo>
                  <a:pt x="337" y="674"/>
                  <a:pt x="318" y="747"/>
                  <a:pt x="293" y="816"/>
                </a:cubicBezTo>
                <a:cubicBezTo>
                  <a:pt x="268" y="885"/>
                  <a:pt x="220" y="960"/>
                  <a:pt x="183" y="1008"/>
                </a:cubicBezTo>
                <a:cubicBezTo>
                  <a:pt x="147" y="1056"/>
                  <a:pt x="104" y="1080"/>
                  <a:pt x="73" y="1104"/>
                </a:cubicBezTo>
                <a:cubicBezTo>
                  <a:pt x="43" y="1128"/>
                  <a:pt x="12" y="1144"/>
                  <a:pt x="0" y="1152"/>
                </a:cubicBezTo>
              </a:path>
            </a:pathLst>
          </a:custGeom>
          <a:noFill/>
          <a:ln w="28575" cap="flat" cmpd="sng">
            <a:solidFill>
              <a:srgbClr val="0B02BE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Freeform 10"/>
          <p:cNvSpPr>
            <a:spLocks/>
          </p:cNvSpPr>
          <p:nvPr/>
        </p:nvSpPr>
        <p:spPr bwMode="auto">
          <a:xfrm>
            <a:off x="3276600" y="1828800"/>
            <a:ext cx="533400" cy="4114800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168" y="126"/>
              </a:cxn>
              <a:cxn ang="0">
                <a:pos x="288" y="336"/>
              </a:cxn>
              <a:cxn ang="0">
                <a:pos x="336" y="594"/>
              </a:cxn>
              <a:cxn ang="0">
                <a:pos x="293" y="816"/>
              </a:cxn>
              <a:cxn ang="0">
                <a:pos x="183" y="1008"/>
              </a:cxn>
              <a:cxn ang="0">
                <a:pos x="73" y="1104"/>
              </a:cxn>
              <a:cxn ang="0">
                <a:pos x="0" y="1152"/>
              </a:cxn>
            </a:cxnLst>
            <a:rect l="0" t="0" r="r" b="b"/>
            <a:pathLst>
              <a:path w="337" h="1152">
                <a:moveTo>
                  <a:pt x="37" y="0"/>
                </a:moveTo>
                <a:cubicBezTo>
                  <a:pt x="59" y="21"/>
                  <a:pt x="126" y="70"/>
                  <a:pt x="168" y="126"/>
                </a:cubicBezTo>
                <a:cubicBezTo>
                  <a:pt x="210" y="182"/>
                  <a:pt x="260" y="258"/>
                  <a:pt x="288" y="336"/>
                </a:cubicBezTo>
                <a:cubicBezTo>
                  <a:pt x="316" y="414"/>
                  <a:pt x="335" y="514"/>
                  <a:pt x="336" y="594"/>
                </a:cubicBezTo>
                <a:cubicBezTo>
                  <a:pt x="337" y="674"/>
                  <a:pt x="318" y="747"/>
                  <a:pt x="293" y="816"/>
                </a:cubicBezTo>
                <a:cubicBezTo>
                  <a:pt x="268" y="885"/>
                  <a:pt x="220" y="960"/>
                  <a:pt x="183" y="1008"/>
                </a:cubicBezTo>
                <a:cubicBezTo>
                  <a:pt x="147" y="1056"/>
                  <a:pt x="104" y="1080"/>
                  <a:pt x="73" y="1104"/>
                </a:cubicBezTo>
                <a:cubicBezTo>
                  <a:pt x="43" y="1128"/>
                  <a:pt x="12" y="1144"/>
                  <a:pt x="0" y="1152"/>
                </a:cubicBezTo>
              </a:path>
            </a:pathLst>
          </a:custGeom>
          <a:noFill/>
          <a:ln w="28575" cap="flat" cmpd="sng">
            <a:solidFill>
              <a:srgbClr val="0B02BE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>
            <a:off x="3810000" y="37338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Freeform 13"/>
          <p:cNvSpPr>
            <a:spLocks/>
          </p:cNvSpPr>
          <p:nvPr/>
        </p:nvSpPr>
        <p:spPr bwMode="auto">
          <a:xfrm>
            <a:off x="1447800" y="3962400"/>
            <a:ext cx="2286000" cy="2057400"/>
          </a:xfrm>
          <a:custGeom>
            <a:avLst/>
            <a:gdLst/>
            <a:ahLst/>
            <a:cxnLst>
              <a:cxn ang="0">
                <a:pos x="0" y="1296"/>
              </a:cxn>
              <a:cxn ang="0">
                <a:pos x="288" y="432"/>
              </a:cxn>
              <a:cxn ang="0">
                <a:pos x="1440" y="0"/>
              </a:cxn>
            </a:cxnLst>
            <a:rect l="0" t="0" r="r" b="b"/>
            <a:pathLst>
              <a:path w="1440" h="1296">
                <a:moveTo>
                  <a:pt x="0" y="1296"/>
                </a:moveTo>
                <a:lnTo>
                  <a:pt x="288" y="432"/>
                </a:lnTo>
                <a:lnTo>
                  <a:pt x="1440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533400" y="5943600"/>
            <a:ext cx="396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Hampir berbentuk bidang datar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GELOMBANG DATAR PADA KONDUKTOR SEMPURNA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50262" y="3048000"/>
            <a:ext cx="4262195" cy="2342515"/>
          </a:xfrm>
          <a:noFill/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642918"/>
            <a:ext cx="9144000" cy="357190"/>
          </a:xfrm>
          <a:prstGeom prst="rect">
            <a:avLst/>
          </a:prstGeom>
          <a:solidFill>
            <a:schemeClr val="tx1">
              <a:alpha val="28000"/>
            </a:schemeClr>
          </a:solidFill>
          <a:ln w="9525" cap="rnd" cmpd="sng">
            <a:noFill/>
            <a:prstDash val="sys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Skin Effect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5"/>
          <a:srcRect l="9375" r="3571" b="4196"/>
          <a:stretch>
            <a:fillRect/>
          </a:stretch>
        </p:blipFill>
        <p:spPr bwMode="auto">
          <a:xfrm>
            <a:off x="163776" y="1471578"/>
            <a:ext cx="4643470" cy="4929222"/>
          </a:xfrm>
          <a:noFill/>
        </p:spPr>
      </p:pic>
      <p:graphicFrame>
        <p:nvGraphicFramePr>
          <p:cNvPr id="15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299214643"/>
              </p:ext>
            </p:extLst>
          </p:nvPr>
        </p:nvGraphicFramePr>
        <p:xfrm>
          <a:off x="4749800" y="1752600"/>
          <a:ext cx="3251200" cy="1747838"/>
        </p:xfrm>
        <a:graphic>
          <a:graphicData uri="http://schemas.openxmlformats.org/presentationml/2006/ole">
            <p:oleObj spid="_x0000_s223237" name="Equation" r:id="rId6" imgW="1511300" imgH="812800" progId="Equation.3">
              <p:embed/>
            </p:oleObj>
          </a:graphicData>
        </a:graphic>
      </p:graphicFrame>
      <p:pic>
        <p:nvPicPr>
          <p:cNvPr id="16" name="Picture 2" descr="http://upload.wikimedia.org/wikipedia/commons/thumb/6/61/Skin_depth.svg/220px-Skin_depth.sv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06" y="990600"/>
            <a:ext cx="1858091" cy="1714512"/>
          </a:xfrm>
          <a:prstGeom prst="rect">
            <a:avLst/>
          </a:prstGeom>
          <a:noFill/>
        </p:spPr>
      </p:pic>
      <p:sp>
        <p:nvSpPr>
          <p:cNvPr id="17" name="Rectangle 3"/>
          <p:cNvSpPr txBox="1">
            <a:spLocks/>
          </p:cNvSpPr>
          <p:nvPr/>
        </p:nvSpPr>
        <p:spPr bwMode="auto">
          <a:xfrm>
            <a:off x="1142976" y="1547786"/>
            <a:ext cx="3500462" cy="107157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588" marR="0" lvl="0" indent="-1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frequency of applied current is increased, more of the electron flow is on the surface (skin) of the conductor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5505271"/>
            <a:ext cx="4495800" cy="1200329"/>
          </a:xfrm>
          <a:prstGeom prst="rect">
            <a:avLst/>
          </a:prstGeom>
          <a:ln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b="1" dirty="0" err="1"/>
              <a:t>Adanya</a:t>
            </a:r>
            <a:r>
              <a:rPr lang="en-US" sz="1600" b="1" dirty="0"/>
              <a:t> </a:t>
            </a:r>
            <a:r>
              <a:rPr lang="en-US" sz="1600" b="1" dirty="0" err="1"/>
              <a:t>efek</a:t>
            </a:r>
            <a:r>
              <a:rPr lang="en-US" sz="1600" b="1" dirty="0"/>
              <a:t> </a:t>
            </a:r>
            <a:r>
              <a:rPr lang="en-US" sz="1600" b="1" dirty="0" err="1"/>
              <a:t>kulit</a:t>
            </a:r>
            <a:r>
              <a:rPr lang="en-US" sz="1600" dirty="0"/>
              <a:t> (skin depth) </a:t>
            </a:r>
            <a:r>
              <a:rPr lang="en-US" sz="1600" dirty="0" err="1"/>
              <a:t>menyebabkan</a:t>
            </a:r>
            <a:r>
              <a:rPr lang="en-US" sz="1600" dirty="0"/>
              <a:t> </a:t>
            </a:r>
            <a:r>
              <a:rPr lang="en-US" sz="1600" dirty="0" err="1"/>
              <a:t>konduktor</a:t>
            </a:r>
            <a:r>
              <a:rPr lang="en-US" sz="1600" dirty="0"/>
              <a:t> </a:t>
            </a:r>
            <a:r>
              <a:rPr lang="en-US" sz="1600" dirty="0" err="1"/>
              <a:t>sangat</a:t>
            </a:r>
            <a:r>
              <a:rPr lang="en-US" sz="1600" dirty="0"/>
              <a:t> </a:t>
            </a:r>
            <a:r>
              <a:rPr lang="en-US" sz="1600" dirty="0" err="1"/>
              <a:t>buruk</a:t>
            </a:r>
            <a:r>
              <a:rPr lang="en-US" sz="1600" dirty="0"/>
              <a:t> </a:t>
            </a:r>
            <a:r>
              <a:rPr lang="en-US" sz="1600" dirty="0" err="1"/>
              <a:t>dipakai</a:t>
            </a:r>
            <a:r>
              <a:rPr lang="en-US" sz="1600" dirty="0"/>
              <a:t> </a:t>
            </a:r>
            <a:r>
              <a:rPr lang="en-US" sz="1600" dirty="0" err="1"/>
              <a:t>sebagai</a:t>
            </a:r>
            <a:r>
              <a:rPr lang="en-US" sz="1600" dirty="0"/>
              <a:t> medium </a:t>
            </a:r>
            <a:r>
              <a:rPr lang="en-US" sz="1600" dirty="0" err="1"/>
              <a:t>penjalaran</a:t>
            </a:r>
            <a:r>
              <a:rPr lang="en-US" sz="1600" dirty="0"/>
              <a:t> </a:t>
            </a:r>
            <a:r>
              <a:rPr lang="en-US" sz="1600" dirty="0" err="1"/>
              <a:t>daya</a:t>
            </a:r>
            <a:r>
              <a:rPr lang="en-US" sz="1600" dirty="0"/>
              <a:t>.  </a:t>
            </a:r>
            <a:r>
              <a:rPr lang="en-US" sz="1600" dirty="0" err="1"/>
              <a:t>Konduktor</a:t>
            </a:r>
            <a:r>
              <a:rPr lang="en-US" sz="1600" dirty="0"/>
              <a:t> </a:t>
            </a:r>
            <a:r>
              <a:rPr lang="en-US" sz="1600" dirty="0" err="1"/>
              <a:t>cukup</a:t>
            </a:r>
            <a:r>
              <a:rPr lang="en-US" sz="1600" dirty="0"/>
              <a:t> </a:t>
            </a:r>
            <a:r>
              <a:rPr lang="en-US" sz="1600" dirty="0" err="1"/>
              <a:t>baik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pembimbing</a:t>
            </a:r>
            <a:r>
              <a:rPr lang="en-US" sz="1600" dirty="0"/>
              <a:t> / </a:t>
            </a:r>
            <a:r>
              <a:rPr lang="en-US" sz="1600" dirty="0" err="1"/>
              <a:t>penghantar</a:t>
            </a:r>
            <a:r>
              <a:rPr lang="en-US" sz="1600" dirty="0"/>
              <a:t> </a:t>
            </a:r>
            <a:r>
              <a:rPr lang="en-US" sz="1600" dirty="0" err="1"/>
              <a:t>arus</a:t>
            </a:r>
            <a:r>
              <a:rPr lang="en-US" sz="1600" dirty="0"/>
              <a:t> 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cukup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bentuk</a:t>
            </a:r>
            <a:r>
              <a:rPr lang="en-US" sz="1600" dirty="0"/>
              <a:t> </a:t>
            </a:r>
            <a:r>
              <a:rPr lang="en-US" sz="1600" dirty="0" err="1"/>
              <a:t>pipa</a:t>
            </a:r>
            <a:r>
              <a:rPr lang="en-US" sz="1600" dirty="0"/>
              <a:t> </a:t>
            </a:r>
            <a:r>
              <a:rPr lang="en-US" sz="1600" dirty="0" err="1"/>
              <a:t>berhubung</a:t>
            </a:r>
            <a:r>
              <a:rPr lang="en-US" sz="1600" dirty="0"/>
              <a:t> </a:t>
            </a:r>
            <a:r>
              <a:rPr lang="en-US" sz="1600" dirty="0" err="1"/>
              <a:t>adanya</a:t>
            </a:r>
            <a:r>
              <a:rPr lang="en-US" sz="1600" dirty="0"/>
              <a:t> </a:t>
            </a:r>
            <a:r>
              <a:rPr lang="en-US" sz="1600" dirty="0" err="1"/>
              <a:t>efek</a:t>
            </a:r>
            <a:r>
              <a:rPr lang="en-US" sz="1600" dirty="0"/>
              <a:t> </a:t>
            </a:r>
            <a:r>
              <a:rPr lang="en-US" sz="1600" dirty="0" err="1"/>
              <a:t>kulit</a:t>
            </a:r>
            <a:r>
              <a:rPr lang="en-US" sz="1600" dirty="0"/>
              <a:t> </a:t>
            </a:r>
            <a:r>
              <a:rPr lang="en-US" sz="1600" dirty="0" err="1"/>
              <a:t>tadi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29593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POLARISASI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lum bright="-94000" contrast="100000"/>
          </a:blip>
          <a:srcRect/>
          <a:stretch>
            <a:fillRect/>
          </a:stretch>
        </p:blipFill>
        <p:spPr bwMode="auto">
          <a:xfrm>
            <a:off x="208359" y="990600"/>
            <a:ext cx="4363641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00600" y="1055687"/>
            <a:ext cx="3962400" cy="20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 b="1" dirty="0" err="1"/>
              <a:t>Polarisasi</a:t>
            </a:r>
            <a:r>
              <a:rPr lang="en-US" sz="2400" b="1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sifat</a:t>
            </a:r>
            <a:r>
              <a:rPr lang="en-US" dirty="0"/>
              <a:t> GEM yang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amplitudo</a:t>
            </a:r>
            <a:r>
              <a:rPr lang="en-US" dirty="0"/>
              <a:t> </a:t>
            </a:r>
            <a:r>
              <a:rPr lang="en-US" dirty="0" err="1"/>
              <a:t>vektor</a:t>
            </a:r>
            <a:r>
              <a:rPr lang="en-US" dirty="0"/>
              <a:t> </a:t>
            </a:r>
            <a:r>
              <a:rPr lang="en-US" dirty="0" err="1"/>
              <a:t>intensitas</a:t>
            </a:r>
            <a:r>
              <a:rPr lang="en-US" dirty="0"/>
              <a:t> </a:t>
            </a:r>
            <a:r>
              <a:rPr lang="en-US" b="1" dirty="0" err="1"/>
              <a:t>medan</a:t>
            </a:r>
            <a:r>
              <a:rPr lang="en-US" b="1" dirty="0"/>
              <a:t> </a:t>
            </a:r>
            <a:r>
              <a:rPr lang="en-US" b="1" dirty="0" err="1"/>
              <a:t>listrik</a:t>
            </a:r>
            <a:r>
              <a:rPr lang="en-US" b="1" dirty="0"/>
              <a:t> (E)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yang </a:t>
            </a:r>
            <a:r>
              <a:rPr lang="en-US" dirty="0" err="1"/>
              <a:t>tegak</a:t>
            </a:r>
            <a:r>
              <a:rPr lang="en-US" dirty="0"/>
              <a:t> </a:t>
            </a:r>
            <a:r>
              <a:rPr lang="en-US" dirty="0" err="1"/>
              <a:t>lurus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perambatannya</a:t>
            </a:r>
            <a:r>
              <a:rPr lang="en-US" dirty="0"/>
              <a:t>.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err="1"/>
              <a:t>Macam-macam</a:t>
            </a:r>
            <a:r>
              <a:rPr lang="en-US" dirty="0"/>
              <a:t> </a:t>
            </a:r>
            <a:r>
              <a:rPr lang="en-US" dirty="0" err="1"/>
              <a:t>polarisasi</a:t>
            </a:r>
            <a:r>
              <a:rPr lang="en-US" dirty="0"/>
              <a:t> : </a:t>
            </a:r>
            <a:r>
              <a:rPr lang="en-US" b="1" dirty="0"/>
              <a:t>Linear, </a:t>
            </a:r>
            <a:r>
              <a:rPr lang="en-US" b="1" dirty="0" err="1"/>
              <a:t>Sirkular</a:t>
            </a:r>
            <a:r>
              <a:rPr lang="en-US" b="1" dirty="0"/>
              <a:t> (</a:t>
            </a:r>
            <a:r>
              <a:rPr lang="en-US" b="1" dirty="0" err="1"/>
              <a:t>lingkaran</a:t>
            </a:r>
            <a:r>
              <a:rPr lang="en-US" b="1" dirty="0"/>
              <a:t>),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Ellips</a:t>
            </a:r>
            <a:endParaRPr lang="en-US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lum bright="-60000" contrast="78000"/>
          </a:blip>
          <a:srcRect/>
          <a:stretch>
            <a:fillRect/>
          </a:stretch>
        </p:blipFill>
        <p:spPr bwMode="auto">
          <a:xfrm>
            <a:off x="4038600" y="4497050"/>
            <a:ext cx="4918075" cy="18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POLARISASI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pic>
        <p:nvPicPr>
          <p:cNvPr id="7" name="Picture 9" descr="D:\KULIAH\MATERI KULIAH\D3\ANTENNAS\Antenna_D3TT_DNN\properties\annimation\cdedemo\p1v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600200"/>
            <a:ext cx="2143125" cy="2143125"/>
          </a:xfrm>
          <a:prstGeom prst="rect">
            <a:avLst/>
          </a:prstGeom>
          <a:noFill/>
        </p:spPr>
      </p:pic>
      <p:pic>
        <p:nvPicPr>
          <p:cNvPr id="8" name="Picture 10" descr="D:\KULIAH\MATERI KULIAH\D3\ANTENNAS\Antenna_D3TT_DNN\properties\annimation\cdedemo\p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600200"/>
            <a:ext cx="3048000" cy="2143125"/>
          </a:xfrm>
          <a:prstGeom prst="rect">
            <a:avLst/>
          </a:prstGeom>
          <a:noFill/>
        </p:spPr>
      </p:pic>
      <p:pic>
        <p:nvPicPr>
          <p:cNvPr id="9" name="Picture 11" descr="D:\KULIAH\MATERI KULIAH\D3\ANTENNAS\Antenna_D3TT_DNN\properties\annimation\cdedemo\p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333875"/>
            <a:ext cx="3048000" cy="2143125"/>
          </a:xfrm>
          <a:prstGeom prst="rect">
            <a:avLst/>
          </a:prstGeom>
          <a:noFill/>
        </p:spPr>
      </p:pic>
      <p:pic>
        <p:nvPicPr>
          <p:cNvPr id="10" name="Picture 12" descr="D:\KULIAH\MATERI KULIAH\D3\ANTENNAS\Antenna_D3TT_DNN\properties\annimation\cdedemo\p2v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4333875"/>
            <a:ext cx="2143125" cy="2143125"/>
          </a:xfrm>
          <a:prstGeom prst="rect">
            <a:avLst/>
          </a:prstGeom>
          <a:noFill/>
        </p:spPr>
      </p:pic>
      <p:pic>
        <p:nvPicPr>
          <p:cNvPr id="11" name="Picture 13" descr="D:\KULIAH\MATERI KULIAH\D3\ANTENNAS\Antenna_D3TT_DNN\properties\annimation\cdedemo\p3v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4043361"/>
            <a:ext cx="2143125" cy="2143125"/>
          </a:xfrm>
          <a:prstGeom prst="rect">
            <a:avLst/>
          </a:prstGeom>
          <a:noFill/>
        </p:spPr>
      </p:pic>
      <p:pic>
        <p:nvPicPr>
          <p:cNvPr id="12" name="Picture 14" descr="D:\KULIAH\MATERI KULIAH\D3\ANTENNAS\Antenna_D3TT_DNN\properties\annimation\cdedemo\p3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1828783"/>
            <a:ext cx="3048000" cy="21431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28600" y="1143000"/>
            <a:ext cx="22145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err="1" smtClean="0">
                <a:solidFill>
                  <a:srgbClr val="000000"/>
                </a:solidFill>
                <a:latin typeface="Bodoni MT" pitchFamily="18" charset="0"/>
              </a:rPr>
              <a:t>Polarisasi</a:t>
            </a:r>
            <a:r>
              <a:rPr lang="en-US" sz="2000" b="0" dirty="0" smtClean="0">
                <a:solidFill>
                  <a:srgbClr val="000000"/>
                </a:solidFill>
                <a:latin typeface="Bodoni MT" pitchFamily="18" charset="0"/>
              </a:rPr>
              <a:t> Vertical</a:t>
            </a:r>
            <a:endParaRPr lang="en-US" sz="2000" b="0" dirty="0">
              <a:solidFill>
                <a:srgbClr val="000000"/>
              </a:solidFill>
              <a:latin typeface="Bodoni MT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8424" y="3829032"/>
            <a:ext cx="252762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err="1" smtClean="0">
                <a:solidFill>
                  <a:srgbClr val="000000"/>
                </a:solidFill>
                <a:latin typeface="Bodoni MT" pitchFamily="18" charset="0"/>
              </a:rPr>
              <a:t>Polarisasi</a:t>
            </a:r>
            <a:r>
              <a:rPr lang="en-US" sz="2000" b="0" dirty="0" smtClean="0">
                <a:solidFill>
                  <a:srgbClr val="000000"/>
                </a:solidFill>
                <a:latin typeface="Bodoni MT" pitchFamily="18" charset="0"/>
              </a:rPr>
              <a:t> Horizontal</a:t>
            </a:r>
            <a:endParaRPr lang="en-US" sz="2000" b="0" dirty="0">
              <a:solidFill>
                <a:srgbClr val="000000"/>
              </a:solidFill>
              <a:latin typeface="Bodoni MT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0050" y="1143000"/>
            <a:ext cx="252762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err="1" smtClean="0">
                <a:solidFill>
                  <a:srgbClr val="000000"/>
                </a:solidFill>
                <a:latin typeface="Bodoni MT" pitchFamily="18" charset="0"/>
              </a:rPr>
              <a:t>Polarisasi</a:t>
            </a:r>
            <a:r>
              <a:rPr lang="en-US" sz="2000" b="0" dirty="0" smtClean="0">
                <a:solidFill>
                  <a:srgbClr val="000000"/>
                </a:solidFill>
                <a:latin typeface="Bodoni MT" pitchFamily="18" charset="0"/>
              </a:rPr>
              <a:t> Slant</a:t>
            </a:r>
            <a:endParaRPr lang="en-US" sz="2000" b="0" dirty="0">
              <a:solidFill>
                <a:srgbClr val="000000"/>
              </a:solidFill>
              <a:latin typeface="Bodoni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D:\KULIAH\MATERI KULIAH\D3\ANTENNAS\Antenna_D3TT_DNN\properties\annimation\cdedemo\p13v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8590" y="1571612"/>
            <a:ext cx="4762500" cy="2143125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POLARISASI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pic>
        <p:nvPicPr>
          <p:cNvPr id="16" name="Picture 4" descr="D:\KULIAH\MATERI KULIAH\D3\ANTENNAS\Antenna_D3TT_DNN\properties\annimation\cdedemo\p11v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4267200"/>
            <a:ext cx="4762500" cy="2143125"/>
          </a:xfrm>
          <a:prstGeom prst="rect">
            <a:avLst/>
          </a:prstGeom>
          <a:noFill/>
        </p:spPr>
      </p:pic>
      <p:pic>
        <p:nvPicPr>
          <p:cNvPr id="18" name="Picture 7" descr="D:\KULIAH\MATERI KULIAH\D3\ANTENNAS\Antenna_D3TT_DNN\properties\annimation\cdedemo\p5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571612"/>
            <a:ext cx="3048000" cy="2143125"/>
          </a:xfrm>
          <a:prstGeom prst="rect">
            <a:avLst/>
          </a:prstGeom>
          <a:noFill/>
        </p:spPr>
      </p:pic>
      <p:pic>
        <p:nvPicPr>
          <p:cNvPr id="19" name="Picture 8" descr="D:\KULIAH\MATERI KULIAH\D3\ANTENNAS\Antenna_D3TT_DNN\properties\annimation\cdedemo\p4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9554" y="4214818"/>
            <a:ext cx="3048000" cy="214312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14282" y="1113712"/>
            <a:ext cx="121444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rgbClr val="000000"/>
                </a:solidFill>
                <a:latin typeface="Bodoni MT" pitchFamily="18" charset="0"/>
              </a:rPr>
              <a:t>RHCP</a:t>
            </a:r>
            <a:endParaRPr lang="en-US" sz="2000" b="0" dirty="0">
              <a:solidFill>
                <a:srgbClr val="000000"/>
              </a:solidFill>
              <a:latin typeface="Bodoni MT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5244" y="3743270"/>
            <a:ext cx="100013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rgbClr val="000000"/>
                </a:solidFill>
                <a:latin typeface="Bodoni MT" pitchFamily="18" charset="0"/>
              </a:rPr>
              <a:t>LHCP</a:t>
            </a:r>
            <a:endParaRPr lang="en-US" sz="2000" b="0" dirty="0">
              <a:solidFill>
                <a:srgbClr val="000000"/>
              </a:solidFill>
              <a:latin typeface="Bodoni MT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86512" y="1142984"/>
            <a:ext cx="121444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err="1" smtClean="0">
                <a:solidFill>
                  <a:srgbClr val="000000"/>
                </a:solidFill>
                <a:latin typeface="Bodoni MT" pitchFamily="18" charset="0"/>
              </a:rPr>
              <a:t>Elips</a:t>
            </a:r>
            <a:endParaRPr lang="en-US" sz="2000" b="0" dirty="0">
              <a:solidFill>
                <a:srgbClr val="000000"/>
              </a:solidFill>
              <a:latin typeface="Bodoni MT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81400" y="1447800"/>
            <a:ext cx="25146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 descr="D:\KULIAH\MATERI KULIAH\D3\ANTENNAS\Antenna_D3TT_DNN\properties\annimation\cdedemo\p4v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01704" y="4214818"/>
            <a:ext cx="2143125" cy="2143125"/>
          </a:xfrm>
          <a:prstGeom prst="rect">
            <a:avLst/>
          </a:prstGeom>
          <a:noFill/>
        </p:spPr>
      </p:pic>
      <p:pic>
        <p:nvPicPr>
          <p:cNvPr id="25" name="Picture 2" descr="D:\KULIAH\MATERI KULIAH\D3\ANTENNAS\Antenna_D3TT_DNN\properties\annimation\cdedemo\p5v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66448" y="1564944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POLARISASI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990600"/>
            <a:ext cx="9131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Polarisasi eliptik</a:t>
            </a:r>
            <a:r>
              <a:rPr lang="en-US"/>
              <a:t> dapat dipandang sebagai </a:t>
            </a:r>
            <a:r>
              <a:rPr lang="en-US" b="1"/>
              <a:t>bentuk  polarisasi yang paling umum</a:t>
            </a:r>
            <a:r>
              <a:rPr lang="en-US"/>
              <a:t> :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95300" y="1447800"/>
            <a:ext cx="79248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/>
              <a:t>Dapat merupakan jumlah 2 polarisasi linear yang saling tegak lurus (orthogonal)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/>
              <a:t>Dapat merupakan jumlah 2 polarisasi sirkular dengan arah berlawanan dan magnitudo berbeda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4000" y="2768600"/>
            <a:ext cx="85852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polarisasi</a:t>
            </a:r>
            <a:r>
              <a:rPr lang="en-US" dirty="0"/>
              <a:t> </a:t>
            </a:r>
            <a:r>
              <a:rPr lang="en-US" dirty="0" err="1"/>
              <a:t>eliptik</a:t>
            </a:r>
            <a:r>
              <a:rPr lang="en-US" dirty="0"/>
              <a:t> </a:t>
            </a:r>
            <a:r>
              <a:rPr lang="en-US" dirty="0" err="1"/>
              <a:t>dipandang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penjumlahan</a:t>
            </a:r>
            <a:r>
              <a:rPr lang="en-US" dirty="0"/>
              <a:t> </a:t>
            </a:r>
            <a:r>
              <a:rPr lang="en-US" dirty="0" err="1"/>
              <a:t>polarisasi</a:t>
            </a:r>
            <a:r>
              <a:rPr lang="en-US" dirty="0"/>
              <a:t> linear yang </a:t>
            </a:r>
            <a:r>
              <a:rPr lang="en-US" dirty="0" err="1"/>
              <a:t>saling</a:t>
            </a:r>
            <a:r>
              <a:rPr lang="en-US" dirty="0"/>
              <a:t> </a:t>
            </a:r>
            <a:r>
              <a:rPr lang="en-US" dirty="0" err="1"/>
              <a:t>tegak</a:t>
            </a:r>
            <a:r>
              <a:rPr lang="en-US" dirty="0"/>
              <a:t> </a:t>
            </a:r>
            <a:r>
              <a:rPr lang="en-US" dirty="0" err="1"/>
              <a:t>lurus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: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87350" y="3424238"/>
          <a:ext cx="3727450" cy="546100"/>
        </p:xfrm>
        <a:graphic>
          <a:graphicData uri="http://schemas.openxmlformats.org/presentationml/2006/ole">
            <p:oleObj spid="_x0000_s187494" name="Equation" r:id="rId4" imgW="1726451" imgH="25389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90525" y="3903663"/>
          <a:ext cx="3724275" cy="574675"/>
        </p:xfrm>
        <a:graphic>
          <a:graphicData uri="http://schemas.openxmlformats.org/presentationml/2006/ole">
            <p:oleObj spid="_x0000_s187495" name="Equation" r:id="rId5" imgW="1726451" imgH="266584" progId="Equation.3">
              <p:embed/>
            </p:oleObj>
          </a:graphicData>
        </a:graphic>
      </p:graphicFrame>
      <p:sp>
        <p:nvSpPr>
          <p:cNvPr id="9" name="AutoShape 8"/>
          <p:cNvSpPr>
            <a:spLocks/>
          </p:cNvSpPr>
          <p:nvPr/>
        </p:nvSpPr>
        <p:spPr bwMode="auto">
          <a:xfrm>
            <a:off x="4216400" y="3568700"/>
            <a:ext cx="292100" cy="800100"/>
          </a:xfrm>
          <a:prstGeom prst="rightBrace">
            <a:avLst>
              <a:gd name="adj1" fmla="val 22826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606925" y="3649663"/>
          <a:ext cx="1730375" cy="576262"/>
        </p:xfrm>
        <a:graphic>
          <a:graphicData uri="http://schemas.openxmlformats.org/presentationml/2006/ole">
            <p:oleObj spid="_x0000_s187496" name="Equation" r:id="rId6" imgW="799753" imgH="266584" progId="Equation.3">
              <p:embed/>
            </p:oleObj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/>
        </p:nvGraphicFramePr>
        <p:xfrm>
          <a:off x="660400" y="4527550"/>
          <a:ext cx="6934200" cy="574675"/>
        </p:xfrm>
        <a:graphic>
          <a:graphicData uri="http://schemas.openxmlformats.org/presentationml/2006/ole">
            <p:oleObj spid="_x0000_s187497" name="Equation" r:id="rId7" imgW="3213100" imgH="266700" progId="Equation.3">
              <p:embed/>
            </p:oleObj>
          </a:graphicData>
        </a:graphic>
      </p:graphicFrame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133600" y="5257800"/>
            <a:ext cx="355600" cy="5334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" name="Object 13"/>
          <p:cNvGraphicFramePr>
            <a:graphicFrameLocks noChangeAspect="1"/>
          </p:cNvGraphicFramePr>
          <p:nvPr/>
        </p:nvGraphicFramePr>
        <p:xfrm>
          <a:off x="617538" y="5848350"/>
          <a:ext cx="5700712" cy="574675"/>
        </p:xfrm>
        <a:graphic>
          <a:graphicData uri="http://schemas.openxmlformats.org/presentationml/2006/ole">
            <p:oleObj spid="_x0000_s187498" name="Equation" r:id="rId8" imgW="2641600" imgH="266700" progId="Equation.3">
              <p:embed/>
            </p:oleObj>
          </a:graphicData>
        </a:graphic>
      </p:graphicFrame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616200" y="5181600"/>
            <a:ext cx="49911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/>
              <a:t>Polarisasi selalu ditinjau untuk </a:t>
            </a:r>
            <a:r>
              <a:rPr lang="en-US" b="1"/>
              <a:t>jarak tertentu</a:t>
            </a:r>
            <a:r>
              <a:rPr lang="en-US"/>
              <a:t>.                                   Misal </a:t>
            </a:r>
            <a:r>
              <a:rPr lang="en-US" b="1"/>
              <a:t>pada z = 0</a:t>
            </a:r>
            <a:r>
              <a:rPr lang="en-US"/>
              <a:t>, akan didapatkan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POLARISASI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800" y="971550"/>
            <a:ext cx="3905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Polarisasi Linear</a:t>
            </a:r>
          </a:p>
        </p:txBody>
      </p:sp>
      <p:graphicFrame>
        <p:nvGraphicFramePr>
          <p:cNvPr id="191492" name="Object 4"/>
          <p:cNvGraphicFramePr>
            <a:graphicFrameLocks noGrp="1" noChangeAspect="1"/>
          </p:cNvGraphicFramePr>
          <p:nvPr/>
        </p:nvGraphicFramePr>
        <p:xfrm>
          <a:off x="304801" y="1524000"/>
          <a:ext cx="3733800" cy="1641261"/>
        </p:xfrm>
        <a:graphic>
          <a:graphicData uri="http://schemas.openxmlformats.org/presentationml/2006/ole">
            <p:oleObj spid="_x0000_s191552" name="Equation" r:id="rId4" imgW="70363800" imgH="30849480" progId="Equation.3">
              <p:embed/>
            </p:oleObj>
          </a:graphicData>
        </a:graphic>
      </p:graphicFrame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495800" y="990600"/>
            <a:ext cx="3905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/>
              <a:t>Polarisasi</a:t>
            </a:r>
            <a:r>
              <a:rPr lang="en-US" sz="2800" b="1" dirty="0"/>
              <a:t> </a:t>
            </a:r>
            <a:r>
              <a:rPr lang="en-US" sz="2800" b="1" dirty="0" err="1"/>
              <a:t>Sirkular</a:t>
            </a:r>
            <a:endParaRPr lang="en-US" sz="2800" b="1" dirty="0"/>
          </a:p>
        </p:txBody>
      </p:sp>
      <p:graphicFrame>
        <p:nvGraphicFramePr>
          <p:cNvPr id="11" name="Object 13"/>
          <p:cNvGraphicFramePr>
            <a:graphicFrameLocks noGrp="1" noChangeAspect="1"/>
          </p:cNvGraphicFramePr>
          <p:nvPr/>
        </p:nvGraphicFramePr>
        <p:xfrm>
          <a:off x="4343401" y="1524000"/>
          <a:ext cx="4343400" cy="1709398"/>
        </p:xfrm>
        <a:graphic>
          <a:graphicData uri="http://schemas.openxmlformats.org/presentationml/2006/ole">
            <p:oleObj spid="_x0000_s191553" name="Equation" r:id="rId5" imgW="89890200" imgH="35316360" progId="Equation.3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562600" y="5105400"/>
            <a:ext cx="114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RHCP/CW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5638800"/>
            <a:ext cx="114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LHCP/CCW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4" name="Object 13"/>
          <p:cNvGraphicFramePr>
            <a:graphicFrameLocks noGrp="1" noChangeAspect="1"/>
          </p:cNvGraphicFramePr>
          <p:nvPr/>
        </p:nvGraphicFramePr>
        <p:xfrm>
          <a:off x="204788" y="4038600"/>
          <a:ext cx="5383212" cy="2117725"/>
        </p:xfrm>
        <a:graphic>
          <a:graphicData uri="http://schemas.openxmlformats.org/presentationml/2006/ole">
            <p:oleObj spid="_x0000_s191554" name="Equation" r:id="rId6" imgW="89890200" imgH="3531636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000960" y="2057400"/>
            <a:ext cx="114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RHCP/CW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00960" y="3124200"/>
            <a:ext cx="114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LHCP/CCW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04800" y="3581400"/>
            <a:ext cx="259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 smtClean="0"/>
              <a:t>Polarisasi</a:t>
            </a:r>
            <a:r>
              <a:rPr lang="en-US" sz="2800" b="1" dirty="0" smtClean="0"/>
              <a:t> </a:t>
            </a:r>
            <a:r>
              <a:rPr lang="en-US" sz="2800" b="1" dirty="0" err="1"/>
              <a:t>Eliptik</a:t>
            </a:r>
            <a:endParaRPr lang="en-US" sz="2800" b="1" dirty="0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4038600"/>
            <a:ext cx="2530457" cy="230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3568" y="197024"/>
            <a:ext cx="7754645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Adobe Heiti Std R" pitchFamily="34" charset="-128"/>
                <a:cs typeface="Arial" pitchFamily="34" charset="0"/>
              </a:rPr>
              <a:t>POLARISASI GELOMBANG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lum bright="-78000" contrast="90000"/>
          </a:blip>
          <a:srcRect/>
          <a:stretch>
            <a:fillRect/>
          </a:stretch>
        </p:blipFill>
        <p:spPr bwMode="auto">
          <a:xfrm>
            <a:off x="131762" y="1522413"/>
            <a:ext cx="3602038" cy="332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5612" y="936625"/>
            <a:ext cx="552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/>
              <a:t>Kasus</a:t>
            </a:r>
            <a:r>
              <a:rPr lang="en-US" b="1" dirty="0"/>
              <a:t> paling </a:t>
            </a:r>
            <a:r>
              <a:rPr lang="en-US" b="1" dirty="0" err="1"/>
              <a:t>umum</a:t>
            </a:r>
            <a:r>
              <a:rPr lang="en-US" b="1" dirty="0"/>
              <a:t> : </a:t>
            </a:r>
            <a:r>
              <a:rPr lang="en-US" sz="2800" b="1" dirty="0" err="1"/>
              <a:t>Polarisasi</a:t>
            </a:r>
            <a:r>
              <a:rPr lang="en-US" sz="2800" b="1" dirty="0"/>
              <a:t> </a:t>
            </a:r>
            <a:r>
              <a:rPr lang="en-US" sz="2800" b="1" dirty="0" err="1"/>
              <a:t>Eliptik</a:t>
            </a:r>
            <a:endParaRPr lang="en-US" sz="2800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52800" y="1524000"/>
            <a:ext cx="552450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smtClean="0"/>
              <a:t>Parameter-parameter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polarisasi</a:t>
            </a:r>
            <a:r>
              <a:rPr lang="en-US" dirty="0"/>
              <a:t> </a:t>
            </a:r>
            <a:r>
              <a:rPr lang="en-US" dirty="0" err="1"/>
              <a:t>eliptik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: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827462" y="1991885"/>
            <a:ext cx="4819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a. Major Axis ( 2 x OA )</a:t>
            </a: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4092575" y="2379236"/>
          <a:ext cx="4822825" cy="644486"/>
        </p:xfrm>
        <a:graphic>
          <a:graphicData uri="http://schemas.openxmlformats.org/presentationml/2006/ole">
            <p:oleObj spid="_x0000_s190546" name="Equation" r:id="rId5" imgW="3314700" imgH="444500" progId="Equation.3">
              <p:embed/>
            </p:oleObj>
          </a:graphicData>
        </a:graphic>
      </p:graphicFrame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808412" y="3115835"/>
            <a:ext cx="4819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b. Minor Axis ( 2 x OB )</a:t>
            </a:r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/>
        </p:nvGraphicFramePr>
        <p:xfrm>
          <a:off x="4159250" y="3503185"/>
          <a:ext cx="4756150" cy="638055"/>
        </p:xfrm>
        <a:graphic>
          <a:graphicData uri="http://schemas.openxmlformats.org/presentationml/2006/ole">
            <p:oleObj spid="_x0000_s190547" name="Equation" r:id="rId6" imgW="3302000" imgH="444500" progId="Equation.3">
              <p:embed/>
            </p:oleObj>
          </a:graphicData>
        </a:graphic>
      </p:graphicFrame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808412" y="4220735"/>
            <a:ext cx="4819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c. Tilt angle (</a:t>
            </a:r>
            <a:r>
              <a:rPr lang="en-US" b="1">
                <a:sym typeface="Symbol" pitchFamily="18" charset="2"/>
              </a:rPr>
              <a:t></a:t>
            </a:r>
            <a:r>
              <a:rPr lang="en-US" b="1"/>
              <a:t> )</a:t>
            </a:r>
          </a:p>
        </p:txBody>
      </p:sp>
      <p:graphicFrame>
        <p:nvGraphicFramePr>
          <p:cNvPr id="12" name="Object 14"/>
          <p:cNvGraphicFramePr>
            <a:graphicFrameLocks noChangeAspect="1"/>
          </p:cNvGraphicFramePr>
          <p:nvPr/>
        </p:nvGraphicFramePr>
        <p:xfrm>
          <a:off x="4157663" y="4517598"/>
          <a:ext cx="2928938" cy="852547"/>
        </p:xfrm>
        <a:graphic>
          <a:graphicData uri="http://schemas.openxmlformats.org/presentationml/2006/ole">
            <p:oleObj spid="_x0000_s190548" name="Equation" r:id="rId7" imgW="1828800" imgH="533400" progId="Equation.3">
              <p:embed/>
            </p:oleObj>
          </a:graphicData>
        </a:graphic>
      </p:graphicFrame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33400" y="5344685"/>
            <a:ext cx="4819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d. Axial Ratio (AR )</a:t>
            </a:r>
          </a:p>
        </p:txBody>
      </p:sp>
      <p:graphicFrame>
        <p:nvGraphicFramePr>
          <p:cNvPr id="14" name="Object 16"/>
          <p:cNvGraphicFramePr>
            <a:graphicFrameLocks noChangeAspect="1"/>
          </p:cNvGraphicFramePr>
          <p:nvPr/>
        </p:nvGraphicFramePr>
        <p:xfrm>
          <a:off x="885825" y="5727274"/>
          <a:ext cx="2316163" cy="597326"/>
        </p:xfrm>
        <a:graphic>
          <a:graphicData uri="http://schemas.openxmlformats.org/presentationml/2006/ole">
            <p:oleObj spid="_x0000_s190549" name="Equation" r:id="rId8" imgW="1524000" imgH="393700" progId="Equation.3">
              <p:embed/>
            </p:oleObj>
          </a:graphicData>
        </a:graphic>
      </p:graphicFrame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648200" y="5638800"/>
            <a:ext cx="3286148" cy="83099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latin typeface="Comic Sans MS" pitchFamily="66" charset="0"/>
              </a:rPr>
              <a:t>AR = 1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1600" dirty="0" err="1" smtClean="0">
                <a:latin typeface="Comic Sans MS" pitchFamily="66" charset="0"/>
                <a:sym typeface="Wingdings" pitchFamily="2" charset="2"/>
              </a:rPr>
              <a:t>Polarisasi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 Circular</a:t>
            </a:r>
          </a:p>
          <a:p>
            <a:pPr algn="l"/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AR =∞  </a:t>
            </a:r>
            <a:r>
              <a:rPr lang="en-US" sz="1600" dirty="0" err="1" smtClean="0">
                <a:latin typeface="Comic Sans MS" pitchFamily="66" charset="0"/>
                <a:sym typeface="Wingdings" pitchFamily="2" charset="2"/>
              </a:rPr>
              <a:t>polarisasi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 linear</a:t>
            </a:r>
          </a:p>
          <a:p>
            <a:pPr algn="l"/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1&lt;AR&lt; ∞  </a:t>
            </a:r>
            <a:r>
              <a:rPr lang="en-US" sz="1600" dirty="0" err="1" smtClean="0">
                <a:latin typeface="Comic Sans MS" pitchFamily="66" charset="0"/>
                <a:sym typeface="Wingdings" pitchFamily="2" charset="2"/>
              </a:rPr>
              <a:t>Polarisasi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600" dirty="0" err="1" smtClean="0">
                <a:latin typeface="Comic Sans MS" pitchFamily="66" charset="0"/>
                <a:sym typeface="Wingdings" pitchFamily="2" charset="2"/>
              </a:rPr>
              <a:t>Elips</a:t>
            </a:r>
            <a:endParaRPr lang="en-US" sz="1600" dirty="0" smtClean="0">
              <a:latin typeface="Comic Sans MS" pitchFamily="66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505200" y="5943600"/>
            <a:ext cx="990600" cy="152400"/>
          </a:xfrm>
          <a:prstGeom prst="rightArrow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ICTURES\Wall_paper\new green leaf\Green_grass_in_special_pot-Plant_wallpaper_1920x120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9700" y="990600"/>
            <a:ext cx="8394700" cy="5246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7024"/>
            <a:ext cx="7754645" cy="64117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dobe Heiti Std R" pitchFamily="34" charset="-128"/>
                <a:cs typeface="Arial" pitchFamily="34" charset="0"/>
              </a:rPr>
              <a:t>PENDAHULUAN</a:t>
            </a:r>
            <a:endParaRPr lang="en-US" sz="3200" dirty="0">
              <a:solidFill>
                <a:schemeClr val="bg1"/>
              </a:solidFill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" y="990600"/>
            <a:ext cx="8305800" cy="400110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Uniform Plane Wave</a:t>
            </a:r>
            <a:endParaRPr lang="en-US" sz="2000" b="1" dirty="0">
              <a:solidFill>
                <a:srgbClr val="0B02BE"/>
              </a:solidFill>
            </a:endParaRPr>
          </a:p>
        </p:txBody>
      </p:sp>
      <p:pic>
        <p:nvPicPr>
          <p:cNvPr id="3" name="Electromagnetic Wave Propagation - YouTube.as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524000"/>
            <a:ext cx="6248400" cy="48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51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7024"/>
            <a:ext cx="7754645" cy="64117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dobe Heiti Std R" pitchFamily="34" charset="-128"/>
                <a:cs typeface="Arial" pitchFamily="34" charset="0"/>
              </a:rPr>
              <a:t>PENDAHULUAN</a:t>
            </a:r>
            <a:endParaRPr lang="en-US" sz="3200" dirty="0">
              <a:solidFill>
                <a:schemeClr val="bg1"/>
              </a:solidFill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" y="990600"/>
            <a:ext cx="8305800" cy="400110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2000" b="1" dirty="0" smtClean="0"/>
              <a:t>Why</a:t>
            </a:r>
            <a:r>
              <a:rPr lang="en-US" sz="2000" b="1" dirty="0" smtClean="0"/>
              <a:t> Plane Wave</a:t>
            </a:r>
            <a:r>
              <a:rPr lang="id-ID" sz="2000" b="1" dirty="0" smtClean="0"/>
              <a:t>?</a:t>
            </a:r>
            <a:endParaRPr lang="en-US" sz="2000" b="1" dirty="0">
              <a:solidFill>
                <a:srgbClr val="0B02BE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79779" y="1600200"/>
            <a:ext cx="829215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id-ID" sz="2400" dirty="0" smtClean="0"/>
              <a:t>Plane wave adalah pendekatan yang paling tepat jika posisi gelombang berada di lokasi yang jauh dari sumber radiasinya.</a:t>
            </a:r>
          </a:p>
          <a:p>
            <a:pPr marL="457200" indent="-457200" algn="just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id-ID" sz="2400" dirty="0" smtClean="0"/>
              <a:t>Jika ada 2 atau lebih gelombang EM, cukup menjumlahkan gelombang-gelombang datar (plane wave) tersebut (prinsip superposisi gelombang)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1464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7024"/>
            <a:ext cx="7754645" cy="64117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dobe Heiti Std R" pitchFamily="34" charset="-128"/>
                <a:cs typeface="Arial" pitchFamily="34" charset="0"/>
              </a:rPr>
              <a:t>PENDAHULUAN</a:t>
            </a:r>
            <a:endParaRPr lang="en-US" sz="3200" dirty="0">
              <a:solidFill>
                <a:schemeClr val="bg1"/>
              </a:solidFill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" y="990600"/>
            <a:ext cx="8305800" cy="400110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2000" b="1" dirty="0" smtClean="0"/>
              <a:t>Bukti adanya Gelombang Elektromagnetik</a:t>
            </a:r>
            <a:endParaRPr lang="en-US" sz="2000" b="1" dirty="0">
              <a:solidFill>
                <a:srgbClr val="0B02BE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79779" y="1600200"/>
            <a:ext cx="8292152" cy="145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id-ID" sz="2400" dirty="0">
                <a:hlinkClick r:id="rId3" tooltip="James Clerk Maxwell"/>
              </a:rPr>
              <a:t>James Clerk Maxwell</a:t>
            </a:r>
            <a:r>
              <a:rPr lang="id-ID" sz="2400" dirty="0"/>
              <a:t> </a:t>
            </a:r>
            <a:r>
              <a:rPr lang="id-ID" sz="2400" dirty="0" smtClean="0"/>
              <a:t> adalah orang yang merangkum postulat lengkap tentang gelombang elektromagnetik</a:t>
            </a:r>
          </a:p>
          <a:p>
            <a:pPr marL="457200" indent="-457200" algn="just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id-ID" sz="2400" dirty="0">
                <a:hlinkClick r:id="rId4" tooltip="Heinrich Hertz"/>
              </a:rPr>
              <a:t>Heinrich </a:t>
            </a:r>
            <a:r>
              <a:rPr lang="id-ID" sz="2400" dirty="0" smtClean="0">
                <a:hlinkClick r:id="rId4" tooltip="Heinrich Hertz"/>
              </a:rPr>
              <a:t>Hertz</a:t>
            </a:r>
            <a:r>
              <a:rPr lang="id-ID" sz="2400" dirty="0"/>
              <a:t> </a:t>
            </a:r>
            <a:r>
              <a:rPr lang="id-ID" sz="2400" dirty="0" smtClean="0"/>
              <a:t>adalah orang pertama yang membuktikan postulat maxwell</a:t>
            </a:r>
            <a:endParaRPr lang="en-US" sz="2400" dirty="0"/>
          </a:p>
        </p:txBody>
      </p:sp>
      <p:pic>
        <p:nvPicPr>
          <p:cNvPr id="217090" name="Picture 2" descr="D:\KULIAH\MATERI KULIAH\D3\ELECTROMAGNETIK TERAPAN\Pictures\hertz\HERTZ_TAB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94317"/>
            <a:ext cx="5105400" cy="345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11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7024"/>
            <a:ext cx="7754645" cy="64117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dobe Heiti Std R" pitchFamily="34" charset="-128"/>
                <a:cs typeface="Arial" pitchFamily="34" charset="0"/>
              </a:rPr>
              <a:t>PENDAHULUAN</a:t>
            </a:r>
            <a:endParaRPr lang="en-US" sz="3200" dirty="0">
              <a:solidFill>
                <a:schemeClr val="bg1"/>
              </a:solidFill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" y="990600"/>
            <a:ext cx="8305800" cy="400110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2000" b="1" dirty="0" smtClean="0"/>
              <a:t>Bukti adanya Gelombang Elektromagnetik</a:t>
            </a:r>
            <a:endParaRPr lang="en-US" sz="2000" b="1" dirty="0">
              <a:solidFill>
                <a:srgbClr val="0B02BE"/>
              </a:solidFill>
            </a:endParaRPr>
          </a:p>
        </p:txBody>
      </p:sp>
      <p:pic>
        <p:nvPicPr>
          <p:cNvPr id="5" name="Hertz experiments with electromagnetic waves - YouTube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38182" y="1714488"/>
            <a:ext cx="7620032" cy="42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480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7024"/>
            <a:ext cx="7754645" cy="641176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Adobe Heiti Std R" pitchFamily="34" charset="-128"/>
                <a:cs typeface="Arial" pitchFamily="34" charset="0"/>
              </a:rPr>
              <a:t>PENDAHULUAN</a:t>
            </a:r>
            <a:endParaRPr lang="en-US" sz="3200" dirty="0">
              <a:solidFill>
                <a:schemeClr val="bg1"/>
              </a:solidFill>
              <a:latin typeface="Arial" pitchFamily="34" charset="0"/>
              <a:ea typeface="Adobe Heiti Std R" pitchFamily="34" charset="-128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" y="990600"/>
            <a:ext cx="8305800" cy="400110"/>
          </a:xfrm>
          <a:prstGeom prst="rect">
            <a:avLst/>
          </a:prstGeom>
          <a:solidFill>
            <a:srgbClr val="66FF33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2000" b="1" dirty="0" smtClean="0"/>
              <a:t>Cahaya adalah salah satu contoh gelombang elektromagnetik</a:t>
            </a:r>
            <a:endParaRPr lang="en-US" sz="2000" b="1" dirty="0">
              <a:solidFill>
                <a:srgbClr val="0B02BE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87082801"/>
              </p:ext>
            </p:extLst>
          </p:nvPr>
        </p:nvGraphicFramePr>
        <p:xfrm>
          <a:off x="76200" y="1524000"/>
          <a:ext cx="8996363" cy="2971800"/>
        </p:xfrm>
        <a:graphic>
          <a:graphicData uri="http://schemas.openxmlformats.org/presentationml/2006/ole">
            <p:oleObj spid="_x0000_s221292" name="Document" r:id="rId4" imgW="6893945" imgH="2236728" progId="Word.Document.8">
              <p:embed/>
            </p:oleObj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73984300"/>
              </p:ext>
            </p:extLst>
          </p:nvPr>
        </p:nvGraphicFramePr>
        <p:xfrm>
          <a:off x="482601" y="4343400"/>
          <a:ext cx="1574800" cy="637649"/>
        </p:xfrm>
        <a:graphic>
          <a:graphicData uri="http://schemas.openxmlformats.org/presentationml/2006/ole">
            <p:oleObj spid="_x0000_s221293" name="Equation" r:id="rId5" imgW="1028520" imgH="419040" progId="Equation.3">
              <p:embed/>
            </p:oleObj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1297006"/>
              </p:ext>
            </p:extLst>
          </p:nvPr>
        </p:nvGraphicFramePr>
        <p:xfrm>
          <a:off x="457200" y="4974608"/>
          <a:ext cx="1337425" cy="609600"/>
        </p:xfrm>
        <a:graphic>
          <a:graphicData uri="http://schemas.openxmlformats.org/presentationml/2006/ole">
            <p:oleObj spid="_x0000_s221294" name="Equation" r:id="rId6" imgW="914400" imgH="419040" progId="Equation.3">
              <p:embed/>
            </p:oleObj>
          </a:graphicData>
        </a:graphic>
      </p:graphicFrame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66131" y="3962400"/>
            <a:ext cx="2705669" cy="338554"/>
          </a:xfrm>
          <a:prstGeom prst="rect">
            <a:avLst/>
          </a:prstGeom>
          <a:solidFill>
            <a:srgbClr val="FFC000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1600" dirty="0" smtClean="0"/>
              <a:t>Maxwell equation in vacuum</a:t>
            </a:r>
            <a:endParaRPr lang="en-US" sz="1600" dirty="0">
              <a:solidFill>
                <a:srgbClr val="0B02BE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15163484"/>
              </p:ext>
            </p:extLst>
          </p:nvPr>
        </p:nvGraphicFramePr>
        <p:xfrm>
          <a:off x="690562" y="6172200"/>
          <a:ext cx="909638" cy="314325"/>
        </p:xfrm>
        <a:graphic>
          <a:graphicData uri="http://schemas.openxmlformats.org/presentationml/2006/ole">
            <p:oleObj spid="_x0000_s221295" name="Equation" r:id="rId7" imgW="622080" imgH="215640" progId="Equation.3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24887182"/>
              </p:ext>
            </p:extLst>
          </p:nvPr>
        </p:nvGraphicFramePr>
        <p:xfrm>
          <a:off x="715133" y="5715000"/>
          <a:ext cx="873125" cy="314325"/>
        </p:xfrm>
        <a:graphic>
          <a:graphicData uri="http://schemas.openxmlformats.org/presentationml/2006/ole">
            <p:oleObj spid="_x0000_s221296" name="Equation" r:id="rId8" imgW="596880" imgH="215640" progId="Equation.3">
              <p:embed/>
            </p:oleObj>
          </a:graphicData>
        </a:graphic>
      </p:graphicFrame>
      <p:sp>
        <p:nvSpPr>
          <p:cNvPr id="13" name="Right Brace 12"/>
          <p:cNvSpPr/>
          <p:nvPr/>
        </p:nvSpPr>
        <p:spPr>
          <a:xfrm>
            <a:off x="2133600" y="4495800"/>
            <a:ext cx="304800" cy="2057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77691283"/>
              </p:ext>
            </p:extLst>
          </p:nvPr>
        </p:nvGraphicFramePr>
        <p:xfrm>
          <a:off x="2438400" y="4343400"/>
          <a:ext cx="3751262" cy="676275"/>
        </p:xfrm>
        <a:graphic>
          <a:graphicData uri="http://schemas.openxmlformats.org/presentationml/2006/ole">
            <p:oleObj spid="_x0000_s221297" name="Equation" r:id="rId9" imgW="2450880" imgH="444240" progId="Equation.3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90393092"/>
              </p:ext>
            </p:extLst>
          </p:nvPr>
        </p:nvGraphicFramePr>
        <p:xfrm>
          <a:off x="2514600" y="5105400"/>
          <a:ext cx="3397250" cy="647700"/>
        </p:xfrm>
        <a:graphic>
          <a:graphicData uri="http://schemas.openxmlformats.org/presentationml/2006/ole">
            <p:oleObj spid="_x0000_s221298" name="Equation" r:id="rId10" imgW="2323800" imgH="444240" progId="Equation.3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68433597"/>
              </p:ext>
            </p:extLst>
          </p:nvPr>
        </p:nvGraphicFramePr>
        <p:xfrm>
          <a:off x="7086600" y="4318014"/>
          <a:ext cx="1535113" cy="676275"/>
        </p:xfrm>
        <a:graphic>
          <a:graphicData uri="http://schemas.openxmlformats.org/presentationml/2006/ole">
            <p:oleObj spid="_x0000_s221299" name="Equation" r:id="rId11" imgW="1002960" imgH="444240" progId="Equation.3">
              <p:embed/>
            </p:oleObj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69216242"/>
              </p:ext>
            </p:extLst>
          </p:nvPr>
        </p:nvGraphicFramePr>
        <p:xfrm>
          <a:off x="7073640" y="5295900"/>
          <a:ext cx="1449387" cy="647700"/>
        </p:xfrm>
        <a:graphic>
          <a:graphicData uri="http://schemas.openxmlformats.org/presentationml/2006/ole">
            <p:oleObj spid="_x0000_s221300" name="Equation" r:id="rId12" imgW="990360" imgH="444240" progId="Equation.3">
              <p:embed/>
            </p:oleObj>
          </a:graphicData>
        </a:graphic>
      </p:graphicFrame>
      <p:sp>
        <p:nvSpPr>
          <p:cNvPr id="18" name="Right Arrow 17"/>
          <p:cNvSpPr/>
          <p:nvPr/>
        </p:nvSpPr>
        <p:spPr>
          <a:xfrm>
            <a:off x="6324600" y="4648200"/>
            <a:ext cx="533400" cy="152400"/>
          </a:xfrm>
          <a:prstGeom prst="rightArrow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ight Arrow 18"/>
          <p:cNvSpPr/>
          <p:nvPr/>
        </p:nvSpPr>
        <p:spPr>
          <a:xfrm>
            <a:off x="6324600" y="5334000"/>
            <a:ext cx="533400" cy="152400"/>
          </a:xfrm>
          <a:prstGeom prst="rightArrow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Oval 19"/>
          <p:cNvSpPr/>
          <p:nvPr/>
        </p:nvSpPr>
        <p:spPr>
          <a:xfrm>
            <a:off x="6705600" y="3962401"/>
            <a:ext cx="2209800" cy="23622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728346" y="4950023"/>
            <a:ext cx="27056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1400" b="1" dirty="0" smtClean="0"/>
              <a:t>di deferensialkan terhadap z</a:t>
            </a:r>
            <a:endParaRPr lang="en-US" sz="1400" b="1" dirty="0">
              <a:solidFill>
                <a:srgbClr val="0B02BE"/>
              </a:solidFill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6705600" y="5940623"/>
            <a:ext cx="27056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d-ID" sz="1400" b="1" dirty="0" smtClean="0"/>
              <a:t>di deferensialkan terhadap t</a:t>
            </a:r>
            <a:endParaRPr lang="en-US" sz="1400" b="1" dirty="0">
              <a:solidFill>
                <a:srgbClr val="0B02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6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0015">
  <a:themeElements>
    <a:clrScheme name="Custom 142">
      <a:dk1>
        <a:srgbClr val="0C0600"/>
      </a:dk1>
      <a:lt1>
        <a:srgbClr val="FFFFFF"/>
      </a:lt1>
      <a:dk2>
        <a:srgbClr val="03B0B9"/>
      </a:dk2>
      <a:lt2>
        <a:srgbClr val="7BDEFD"/>
      </a:lt2>
      <a:accent1>
        <a:srgbClr val="9CBCC4"/>
      </a:accent1>
      <a:accent2>
        <a:srgbClr val="DCE9EC"/>
      </a:accent2>
      <a:accent3>
        <a:srgbClr val="9AA5A8"/>
      </a:accent3>
      <a:accent4>
        <a:srgbClr val="005658"/>
      </a:accent4>
      <a:accent5>
        <a:srgbClr val="14CECE"/>
      </a:accent5>
      <a:accent6>
        <a:srgbClr val="ECF6F8"/>
      </a:accent6>
      <a:hlink>
        <a:srgbClr val="FF0000"/>
      </a:hlink>
      <a:folHlink>
        <a:srgbClr val="00515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15097</TotalTime>
  <Words>1768</Words>
  <Application>Microsoft Office PowerPoint</Application>
  <PresentationFormat>On-screen Show (4:3)</PresentationFormat>
  <Paragraphs>249</Paragraphs>
  <Slides>47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B0015</vt:lpstr>
      <vt:lpstr>Document</vt:lpstr>
      <vt:lpstr>Equation</vt:lpstr>
      <vt:lpstr>VISIO</vt:lpstr>
      <vt:lpstr>Slide 1</vt:lpstr>
      <vt:lpstr>OUTLINE</vt:lpstr>
      <vt:lpstr>PENDAHULUAN</vt:lpstr>
      <vt:lpstr>PENDAHULUAN</vt:lpstr>
      <vt:lpstr>PENDAHULUAN</vt:lpstr>
      <vt:lpstr>PENDAHULUAN</vt:lpstr>
      <vt:lpstr>PENDAHULUAN</vt:lpstr>
      <vt:lpstr>PENDAHULUAN</vt:lpstr>
      <vt:lpstr>PENDAHULUAN</vt:lpstr>
      <vt:lpstr>PENDAHULUAN</vt:lpstr>
      <vt:lpstr>PENURUNAN PERSAMAAN GELOMBANG</vt:lpstr>
      <vt:lpstr>PENURUNAN PERSAMAAN GELOMBANG</vt:lpstr>
      <vt:lpstr>PENURUNAN PERSAMAAN GELOMBANG</vt:lpstr>
      <vt:lpstr>PENURUNAN PERSAMAAN GELOMBANG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>UNTEL Bandung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Dwi Andi Nurmantris</dc:creator>
  <cp:lastModifiedBy>Afief</cp:lastModifiedBy>
  <cp:revision>463</cp:revision>
  <dcterms:created xsi:type="dcterms:W3CDTF">2013-08-31T09:53:40Z</dcterms:created>
  <dcterms:modified xsi:type="dcterms:W3CDTF">2015-04-02T07:02:10Z</dcterms:modified>
</cp:coreProperties>
</file>