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9C9F0"/>
    <a:srgbClr val="02307C"/>
    <a:srgbClr val="0347B5"/>
    <a:srgbClr val="0350D1"/>
    <a:srgbClr val="00117E"/>
    <a:srgbClr val="0000CC"/>
    <a:srgbClr val="4343FF"/>
    <a:srgbClr val="E5F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-163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27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FD2134-DF5E-43B7-BD4E-F6DE60658CF2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44BEF-975A-48DF-926C-9751470C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99A506-B809-4A7D-A58B-3034B8B116A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3DBAC-D221-4D59-B6C6-8BC8EDF14632}" type="slidenum">
              <a:rPr lang="en-GB"/>
              <a:pPr/>
              <a:t>1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IMG_224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73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2427288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22AF23-F60C-4E95-B03E-7B2CBE8B30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4770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fld id="{E61CAB2F-B618-4256-B12F-B044A81D4C93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971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Fisika 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7EFC0395-9076-49D0-BB59-6E2EFEE92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laser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4770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fld id="{4B6D4910-8A21-4CFA-A4BD-FB5AD636E5B7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971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Fisika 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6E8FA30D-5101-44AA-8BAE-FACDCF72B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laser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4770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fld id="{1EE15870-A787-4EC0-AB2C-9EACB66CD085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971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Fisika 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2C031C2-C611-4099-9B67-A97D72592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laser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24E53-7CF1-4D34-BC13-CEED7FF76B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055B0-9E17-4808-A2F7-16D156DB10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6DFE2-1013-4BCD-8D51-A5E81CF49D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36EC3-E54C-4D29-95A7-CA16AB2A22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F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oat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25" y="3136900"/>
            <a:ext cx="2122488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567865"/>
            <a:ext cx="8216900" cy="4551362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35D7BB-951A-482A-9856-2971A45904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49316-3013-412A-BB01-433B0E5152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18F7-A5A7-4555-8CA1-9BBCC5C9EF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770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fld id="{908A7FD2-9117-4573-9445-84A4BCC892C8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971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Fisika 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5C98DDEC-AD35-48EE-AA32-2B5C904CC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laser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F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0" descr="boat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315730"/>
            <a:ext cx="25987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5B28CC-4959-4AC5-89A0-9442785CC56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5" r:id="rId3"/>
    <p:sldLayoutId id="2147483676" r:id="rId4"/>
    <p:sldLayoutId id="2147483677" r:id="rId5"/>
    <p:sldLayoutId id="2147483681" r:id="rId6"/>
    <p:sldLayoutId id="2147483678" r:id="rId7"/>
    <p:sldLayoutId id="2147483679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9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9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I:\MRK\Diktat\Materi%20ppt\Animasi%20AVI\vector_comp.avi" TargetMode="Externa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MRK\Diktat\Materi%20ppt\Animasi%20AVI\hand_cross2.a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0.bin"/><Relationship Id="rId4" Type="http://schemas.openxmlformats.org/officeDocument/2006/relationships/hyperlink" Target="../../../Hand%20Out%20MRK/Diferensial.pp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6209" y="376450"/>
            <a:ext cx="305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VEKTOR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8158-8D67-4FD0-9A83-B597A24B5D7F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9F0-B3B6-4C27-9ABD-C925519BD84E}" type="slidenum">
              <a:rPr lang="en-US"/>
              <a:pPr/>
              <a:t>10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77813"/>
            <a:ext cx="5181600" cy="1143000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VEKTOR SATUAN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Vektor satuan didefenisikan sebagai :</a:t>
            </a:r>
          </a:p>
        </p:txBody>
      </p:sp>
      <p:graphicFrame>
        <p:nvGraphicFramePr>
          <p:cNvPr id="952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484813" y="1708150"/>
          <a:ext cx="687387" cy="668338"/>
        </p:xfrm>
        <a:graphic>
          <a:graphicData uri="http://schemas.openxmlformats.org/presentationml/2006/ole">
            <p:oleObj spid="_x0000_s27650" name="Equation" r:id="rId3" imgW="406080" imgH="393480" progId="Equation.3">
              <p:embed/>
            </p:oleObj>
          </a:graphicData>
        </a:graphic>
      </p:graphicFrame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990600" y="2438400"/>
            <a:ext cx="7543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Vektor satuan </a:t>
            </a:r>
            <a:r>
              <a:rPr lang="en-US" sz="2000" b="1"/>
              <a:t>r</a:t>
            </a:r>
            <a:r>
              <a:rPr lang="en-US" sz="2000"/>
              <a:t> tidak mempunyai dimensi dan besarnya adalah satu satuan. Dari persamaan di atas, sebuah besaran vektor dapat dinyatakan sebagai besar vektor tersebut dikali vektor satuan. Vektor satuan </a:t>
            </a:r>
            <a:r>
              <a:rPr lang="en-US" sz="2000" b="1"/>
              <a:t>r</a:t>
            </a:r>
            <a:r>
              <a:rPr lang="en-US" sz="2000"/>
              <a:t> menyatakan arah dari vektor </a:t>
            </a:r>
            <a:r>
              <a:rPr lang="en-US" sz="2000" b="1"/>
              <a:t>R</a:t>
            </a:r>
            <a:r>
              <a:rPr lang="en-US" sz="2000"/>
              <a:t>.</a:t>
            </a:r>
          </a:p>
          <a:p>
            <a:pPr eaLnBrk="0" hangingPunct="0">
              <a:spcBef>
                <a:spcPct val="0"/>
              </a:spcBef>
              <a:spcAft>
                <a:spcPct val="35000"/>
              </a:spcAft>
            </a:pPr>
            <a:r>
              <a:rPr lang="en-US" sz="2000"/>
              <a:t>Terdapat vektor satuan standar dalam koordinat Kartesian di mana arah-arah dari masing-masing sumbu dinyatakan dalam vektor satuan.</a:t>
            </a:r>
          </a:p>
          <a:p>
            <a:pPr algn="l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/>
              <a:t>Vektor satuan </a:t>
            </a:r>
            <a:r>
              <a:rPr lang="en-US" sz="2000" b="1"/>
              <a:t>i</a:t>
            </a:r>
            <a:r>
              <a:rPr lang="en-US" sz="2000"/>
              <a:t> menyatakan arah sumbu X positif</a:t>
            </a:r>
          </a:p>
          <a:p>
            <a:pPr algn="l" eaLnBrk="0" hangingPunct="0">
              <a:spcBef>
                <a:spcPct val="0"/>
              </a:spcBef>
              <a:buFontTx/>
              <a:buChar char="•"/>
            </a:pPr>
            <a:r>
              <a:rPr lang="en-US" sz="2000"/>
              <a:t>Vektor satuan </a:t>
            </a:r>
            <a:r>
              <a:rPr lang="en-US" sz="2000" b="1"/>
              <a:t>j</a:t>
            </a:r>
            <a:r>
              <a:rPr lang="en-US" sz="2000"/>
              <a:t> menyatakan arah sumbu Y positif</a:t>
            </a:r>
          </a:p>
          <a:p>
            <a:pPr algn="l" eaLnBrk="0" hangingPunct="0">
              <a:spcBef>
                <a:spcPct val="0"/>
              </a:spcBef>
              <a:buFontTx/>
              <a:buChar char="•"/>
            </a:pPr>
            <a:r>
              <a:rPr lang="en-US" sz="2000"/>
              <a:t>Vektor satuan </a:t>
            </a:r>
            <a:r>
              <a:rPr lang="en-US" sz="2000" b="1"/>
              <a:t>k</a:t>
            </a:r>
            <a:r>
              <a:rPr lang="en-US" sz="2000"/>
              <a:t> menyatakan arah sumbu Z positif</a:t>
            </a:r>
            <a:endParaRPr lang="en-US" sz="180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7162800" y="1828800"/>
            <a:ext cx="838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(1.2)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052E-8F72-46B7-9AD4-0049B3458EF2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A93E-84EA-4FE8-B0D8-B659557FC5FD}" type="slidenum">
              <a:rPr lang="en-US"/>
              <a:pPr/>
              <a:t>11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838200" indent="-838200"/>
            <a:r>
              <a:rPr lang="en-US" sz="2900">
                <a:solidFill>
                  <a:schemeClr val="hlink"/>
                </a:solidFill>
              </a:rPr>
              <a:t>PENULISAN VEKTOR SECARA ANALITIS</a:t>
            </a:r>
          </a:p>
        </p:txBody>
      </p:sp>
      <p:graphicFrame>
        <p:nvGraphicFramePr>
          <p:cNvPr id="96273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3552825" y="4905375"/>
          <a:ext cx="2286000" cy="487363"/>
        </p:xfrm>
        <a:graphic>
          <a:graphicData uri="http://schemas.openxmlformats.org/presentationml/2006/ole">
            <p:oleObj spid="_x0000_s28674" name="Equation" r:id="rId4" imgW="1409400" imgH="317160" progId="Equation.3">
              <p:embed/>
            </p:oleObj>
          </a:graphicData>
        </a:graphic>
      </p:graphicFrame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762000" y="4495800"/>
            <a:ext cx="693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Vektor </a:t>
            </a:r>
            <a:r>
              <a:rPr lang="en-US" sz="2000" b="1"/>
              <a:t>R</a:t>
            </a:r>
            <a:r>
              <a:rPr lang="en-US" sz="2000"/>
              <a:t> dinyatakan oleh : </a:t>
            </a:r>
            <a:r>
              <a:rPr lang="en-US" sz="2000" b="1"/>
              <a:t>R</a:t>
            </a:r>
            <a:r>
              <a:rPr lang="en-US" sz="2000"/>
              <a:t> = R</a:t>
            </a:r>
            <a:r>
              <a:rPr lang="en-US" sz="2000" baseline="-25000"/>
              <a:t>x</a:t>
            </a:r>
            <a:r>
              <a:rPr lang="en-US" sz="2000" b="1"/>
              <a:t>i </a:t>
            </a:r>
            <a:r>
              <a:rPr lang="en-US" sz="2000"/>
              <a:t>+ R</a:t>
            </a:r>
            <a:r>
              <a:rPr lang="en-US" sz="2000" baseline="-25000"/>
              <a:t>y</a:t>
            </a:r>
            <a:r>
              <a:rPr lang="en-US" sz="2000" b="1"/>
              <a:t>j</a:t>
            </a:r>
            <a:r>
              <a:rPr lang="en-US" sz="2000"/>
              <a:t> + R</a:t>
            </a:r>
            <a:r>
              <a:rPr lang="en-US" sz="2000" baseline="-25000"/>
              <a:t>z</a:t>
            </a:r>
            <a:r>
              <a:rPr lang="en-US" sz="2000" b="1"/>
              <a:t>k</a:t>
            </a:r>
            <a:r>
              <a:rPr lang="en-US" sz="2000">
                <a:latin typeface="Tahoma" charset="0"/>
              </a:rPr>
              <a:t>	</a:t>
            </a:r>
          </a:p>
          <a:p>
            <a:pPr algn="l" eaLnBrk="0" hangingPunct="0"/>
            <a:r>
              <a:rPr lang="en-US" sz="2000"/>
              <a:t>Besar vektor </a:t>
            </a:r>
            <a:r>
              <a:rPr lang="en-US" sz="2000" b="1"/>
              <a:t>R</a:t>
            </a:r>
            <a:r>
              <a:rPr lang="en-US" sz="2000"/>
              <a:t> adalah : 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 rot="-2960176">
            <a:off x="1796256" y="2897982"/>
            <a:ext cx="1635125" cy="106362"/>
          </a:xfrm>
          <a:prstGeom prst="rightArrow">
            <a:avLst>
              <a:gd name="adj1" fmla="val 28500"/>
              <a:gd name="adj2" fmla="val 31387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flipH="1">
            <a:off x="3127375" y="234473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V="1">
            <a:off x="3103563" y="3568700"/>
            <a:ext cx="1012825" cy="623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1065213" y="4191000"/>
            <a:ext cx="2025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2078038" y="1800225"/>
            <a:ext cx="1012825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2332038" y="2609850"/>
            <a:ext cx="37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R</a:t>
            </a: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2078038" y="3581400"/>
            <a:ext cx="2722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949700" y="3190875"/>
            <a:ext cx="622300" cy="38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dirty="0" err="1"/>
              <a:t>R</a:t>
            </a:r>
            <a:r>
              <a:rPr lang="en-US" baseline="-25000" dirty="0" err="1"/>
              <a:t>y</a:t>
            </a:r>
            <a:endParaRPr lang="en-US" dirty="0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>
            <a:off x="2057400" y="3581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2078038" y="1600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649413" y="1720850"/>
            <a:ext cx="56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dirty="0" err="1"/>
              <a:t>R</a:t>
            </a:r>
            <a:r>
              <a:rPr lang="en-US" baseline="-25000" dirty="0" err="1"/>
              <a:t>z</a:t>
            </a:r>
            <a:endParaRPr lang="en-US" dirty="0"/>
          </a:p>
        </p:txBody>
      </p:sp>
      <p:sp>
        <p:nvSpPr>
          <p:cNvPr id="96280" name="Line 24"/>
          <p:cNvSpPr>
            <a:spLocks noChangeShapeType="1"/>
          </p:cNvSpPr>
          <p:nvPr/>
        </p:nvSpPr>
        <p:spPr bwMode="auto">
          <a:xfrm flipV="1">
            <a:off x="2068513" y="18288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685800" y="3581400"/>
            <a:ext cx="139223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776288" y="3843337"/>
            <a:ext cx="609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dirty="0"/>
              <a:t>R</a:t>
            </a:r>
            <a:r>
              <a:rPr lang="en-US" baseline="-25000" dirty="0"/>
              <a:t>x</a:t>
            </a:r>
            <a:endParaRPr lang="en-US" dirty="0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H="1">
            <a:off x="1066800" y="35814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6096000" y="4648200"/>
            <a:ext cx="2133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200" b="1">
                <a:solidFill>
                  <a:srgbClr val="3399FF"/>
                </a:solidFill>
                <a:latin typeface="Tahoma" charset="0"/>
              </a:rPr>
              <a:t>Vektor dalam 2 Dimensi</a:t>
            </a:r>
          </a:p>
        </p:txBody>
      </p:sp>
      <p:pic>
        <p:nvPicPr>
          <p:cNvPr id="96288" name="vector_comp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5029200" y="1600200"/>
            <a:ext cx="3657600" cy="2857500"/>
          </a:xfrm>
          <a:ln/>
        </p:spPr>
      </p:pic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746125" y="5334000"/>
            <a:ext cx="7696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/>
              <a:t>Vektor satuan standar tersebut setiap vektor dapat dinyatakan dalam bentuk penjumlahan dari vektor komponen masing-masing sumbu koordinat.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5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88"/>
                </p:tgtEl>
              </p:cMediaNode>
            </p:video>
          </p:childTnLst>
        </p:cTn>
      </p:par>
    </p:tnLst>
    <p:bldLst>
      <p:bldP spid="96264" grpId="0" animBg="1"/>
      <p:bldP spid="96265" grpId="0" animBg="1"/>
      <p:bldP spid="96266" grpId="0" animBg="1"/>
      <p:bldP spid="96267" grpId="0" animBg="1"/>
      <p:bldP spid="96268" grpId="0" animBg="1"/>
      <p:bldP spid="96270" grpId="0"/>
      <p:bldP spid="96261" grpId="0" animBg="1"/>
      <p:bldP spid="96269" grpId="0"/>
      <p:bldP spid="96279" grpId="0" animBg="1"/>
      <p:bldP spid="96263" grpId="0" animBg="1"/>
      <p:bldP spid="96272" grpId="0"/>
      <p:bldP spid="96280" grpId="0" animBg="1"/>
      <p:bldP spid="96262" grpId="0" animBg="1"/>
      <p:bldP spid="96271" grpId="0"/>
      <p:bldP spid="96281" grpId="0" animBg="1"/>
      <p:bldP spid="96285" grpId="0"/>
      <p:bldP spid="96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DBB9-F3EB-4758-99C4-4AD3934BB3EC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C09-A20E-4BDB-BC91-63B551569885}" type="slidenum">
              <a:rPr lang="en-US"/>
              <a:pPr/>
              <a:t>12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81000"/>
            <a:ext cx="2362200" cy="838200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CONTOH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696200" cy="153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5000"/>
              </a:spcBef>
            </a:pP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(2,2)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(-2,5). </a:t>
            </a:r>
            <a:r>
              <a:rPr lang="en-US" sz="2000" dirty="0" err="1" smtClean="0"/>
              <a:t>Tentukan</a:t>
            </a:r>
            <a:r>
              <a:rPr lang="en-US" sz="2000" dirty="0" smtClean="0"/>
              <a:t>:</a:t>
            </a:r>
            <a:endParaRPr lang="en-US" sz="2000" dirty="0"/>
          </a:p>
          <a:p>
            <a:pPr marL="342900" indent="-342900">
              <a:spcBef>
                <a:spcPct val="25000"/>
              </a:spcBef>
              <a:buFontTx/>
              <a:buAutoNum type="alphaLcPeriod"/>
            </a:pP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analitis</a:t>
            </a:r>
            <a:endParaRPr lang="en-US" sz="2000" dirty="0"/>
          </a:p>
          <a:p>
            <a:pPr marL="342900" indent="-342900">
              <a:spcBef>
                <a:spcPct val="25000"/>
              </a:spcBef>
              <a:buFontTx/>
              <a:buAutoNum type="alphaLcPeriod"/>
            </a:pPr>
            <a:r>
              <a:rPr lang="en-US" sz="2000" dirty="0" err="1"/>
              <a:t>Sudut</a:t>
            </a:r>
            <a:r>
              <a:rPr lang="en-US" sz="2000" dirty="0"/>
              <a:t> yang </a:t>
            </a:r>
            <a:r>
              <a:rPr lang="en-US" sz="2000" dirty="0" err="1"/>
              <a:t>dibentuk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sumbu</a:t>
            </a:r>
            <a:r>
              <a:rPr lang="en-US" sz="2000" dirty="0"/>
              <a:t> X </a:t>
            </a:r>
          </a:p>
          <a:p>
            <a:pPr marL="342900" indent="-342900">
              <a:spcBef>
                <a:spcPct val="25000"/>
              </a:spcBef>
              <a:buFontTx/>
              <a:buAutoNum type="alphaLcPeriod"/>
            </a:pP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endParaRPr lang="en-US" sz="2000" dirty="0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914400" y="3200400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Jawab :</a:t>
            </a: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2590802" y="5084619"/>
            <a:ext cx="6248400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:</a:t>
            </a:r>
          </a:p>
          <a:p>
            <a:pPr>
              <a:spcBef>
                <a:spcPct val="20000"/>
              </a:spcBef>
            </a:pPr>
            <a:r>
              <a:rPr lang="en-US" sz="2000" b="1" dirty="0"/>
              <a:t>R</a:t>
            </a:r>
            <a:r>
              <a:rPr lang="en-US" sz="2000" dirty="0"/>
              <a:t> = (</a:t>
            </a:r>
            <a:r>
              <a:rPr lang="en-US" sz="2000" dirty="0" err="1"/>
              <a:t>x</a:t>
            </a:r>
            <a:r>
              <a:rPr lang="en-US" sz="2000" baseline="-25000" dirty="0" err="1"/>
              <a:t>ujung</a:t>
            </a:r>
            <a:r>
              <a:rPr lang="en-US" sz="2000" dirty="0"/>
              <a:t> – </a:t>
            </a:r>
            <a:r>
              <a:rPr lang="en-US" sz="2000" dirty="0" err="1"/>
              <a:t>x</a:t>
            </a:r>
            <a:r>
              <a:rPr lang="en-US" sz="2000" baseline="-25000" dirty="0" err="1"/>
              <a:t>pangkal</a:t>
            </a:r>
            <a:r>
              <a:rPr lang="en-US" sz="2000" dirty="0"/>
              <a:t>)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dirty="0"/>
              <a:t>+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y</a:t>
            </a:r>
            <a:r>
              <a:rPr lang="en-US" sz="2000" baseline="-25000" dirty="0" err="1"/>
              <a:t>ujung</a:t>
            </a:r>
            <a:r>
              <a:rPr lang="en-US" sz="2000" dirty="0"/>
              <a:t> – </a:t>
            </a:r>
            <a:r>
              <a:rPr lang="en-US" sz="2000" dirty="0" err="1"/>
              <a:t>y</a:t>
            </a:r>
            <a:r>
              <a:rPr lang="en-US" sz="2000" baseline="-25000" dirty="0" err="1"/>
              <a:t>pangkal</a:t>
            </a:r>
            <a:r>
              <a:rPr lang="en-US" sz="2000" dirty="0"/>
              <a:t>)</a:t>
            </a:r>
            <a:r>
              <a:rPr lang="en-US" sz="2000" b="1" dirty="0"/>
              <a:t>j</a:t>
            </a:r>
          </a:p>
          <a:p>
            <a:pPr>
              <a:spcBef>
                <a:spcPct val="20000"/>
              </a:spcBef>
            </a:pPr>
            <a:r>
              <a:rPr lang="en-US" sz="2000" b="1" dirty="0"/>
              <a:t>R </a:t>
            </a:r>
            <a:r>
              <a:rPr lang="en-US" sz="2000" dirty="0"/>
              <a:t>=</a:t>
            </a:r>
            <a:r>
              <a:rPr lang="en-US" sz="2000" b="1" dirty="0"/>
              <a:t> </a:t>
            </a:r>
            <a:r>
              <a:rPr lang="en-US" sz="2000" dirty="0"/>
              <a:t>(-2 – 2)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dirty="0"/>
              <a:t>+</a:t>
            </a:r>
            <a:r>
              <a:rPr lang="en-US" sz="2000" b="1" dirty="0"/>
              <a:t> </a:t>
            </a:r>
            <a:r>
              <a:rPr lang="en-US" sz="2000" dirty="0"/>
              <a:t>(5 – 2)</a:t>
            </a:r>
            <a:r>
              <a:rPr lang="en-US" sz="2000" b="1" dirty="0"/>
              <a:t>j </a:t>
            </a:r>
            <a:r>
              <a:rPr lang="en-US" sz="2000" dirty="0"/>
              <a:t>= -4</a:t>
            </a:r>
            <a:r>
              <a:rPr lang="en-US" sz="2000" b="1" dirty="0"/>
              <a:t>i</a:t>
            </a:r>
            <a:r>
              <a:rPr lang="en-US" sz="2000" dirty="0"/>
              <a:t> + 3</a:t>
            </a:r>
            <a:r>
              <a:rPr lang="en-US" sz="2000" b="1" dirty="0"/>
              <a:t>j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657600" y="2840182"/>
            <a:ext cx="3713018" cy="2309668"/>
            <a:chOff x="3657600" y="3124200"/>
            <a:chExt cx="3262313" cy="2025650"/>
          </a:xfrm>
        </p:grpSpPr>
        <p:sp>
          <p:nvSpPr>
            <p:cNvPr id="142342" name="Line 6"/>
            <p:cNvSpPr>
              <a:spLocks noChangeShapeType="1"/>
            </p:cNvSpPr>
            <p:nvPr/>
          </p:nvSpPr>
          <p:spPr bwMode="auto">
            <a:xfrm flipV="1">
              <a:off x="5105400" y="3305175"/>
              <a:ext cx="1588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2343" name="Line 7"/>
            <p:cNvSpPr>
              <a:spLocks noChangeShapeType="1"/>
            </p:cNvSpPr>
            <p:nvPr/>
          </p:nvSpPr>
          <p:spPr bwMode="auto">
            <a:xfrm>
              <a:off x="3962400" y="4676775"/>
              <a:ext cx="2743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2344" name="Line 8"/>
            <p:cNvSpPr>
              <a:spLocks noChangeShapeType="1"/>
            </p:cNvSpPr>
            <p:nvPr/>
          </p:nvSpPr>
          <p:spPr bwMode="auto">
            <a:xfrm>
              <a:off x="5105400" y="4219575"/>
              <a:ext cx="457200" cy="15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2345" name="Line 9"/>
            <p:cNvSpPr>
              <a:spLocks noChangeShapeType="1"/>
            </p:cNvSpPr>
            <p:nvPr/>
          </p:nvSpPr>
          <p:spPr bwMode="auto">
            <a:xfrm>
              <a:off x="5562600" y="4219575"/>
              <a:ext cx="1588" cy="4572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2346" name="Line 10"/>
            <p:cNvSpPr>
              <a:spLocks noChangeShapeType="1"/>
            </p:cNvSpPr>
            <p:nvPr/>
          </p:nvSpPr>
          <p:spPr bwMode="auto">
            <a:xfrm flipH="1">
              <a:off x="4648200" y="3609975"/>
              <a:ext cx="457200" cy="15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2347" name="Line 11"/>
            <p:cNvSpPr>
              <a:spLocks noChangeShapeType="1"/>
            </p:cNvSpPr>
            <p:nvPr/>
          </p:nvSpPr>
          <p:spPr bwMode="auto">
            <a:xfrm>
              <a:off x="4648200" y="3609975"/>
              <a:ext cx="1588" cy="10668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2349" name="AutoShape 13"/>
            <p:cNvSpPr>
              <a:spLocks noChangeArrowheads="1"/>
            </p:cNvSpPr>
            <p:nvPr/>
          </p:nvSpPr>
          <p:spPr bwMode="auto">
            <a:xfrm>
              <a:off x="5534025" y="4181475"/>
              <a:ext cx="76200" cy="76200"/>
            </a:xfrm>
            <a:prstGeom prst="flowChartConnector">
              <a:avLst/>
            </a:prstGeom>
            <a:solidFill>
              <a:srgbClr val="00000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2350" name="AutoShape 14"/>
            <p:cNvSpPr>
              <a:spLocks noChangeArrowheads="1"/>
            </p:cNvSpPr>
            <p:nvPr/>
          </p:nvSpPr>
          <p:spPr bwMode="auto">
            <a:xfrm>
              <a:off x="4605338" y="3562350"/>
              <a:ext cx="76200" cy="76200"/>
            </a:xfrm>
            <a:prstGeom prst="flowChartConnector">
              <a:avLst/>
            </a:prstGeom>
            <a:solidFill>
              <a:srgbClr val="00000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2351" name="Text Box 15"/>
            <p:cNvSpPr txBox="1">
              <a:spLocks noChangeArrowheads="1"/>
            </p:cNvSpPr>
            <p:nvPr/>
          </p:nvSpPr>
          <p:spPr bwMode="auto">
            <a:xfrm>
              <a:off x="5410200" y="3886200"/>
              <a:ext cx="7620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(2,2)</a:t>
              </a:r>
            </a:p>
          </p:txBody>
        </p:sp>
        <p:sp>
          <p:nvSpPr>
            <p:cNvPr id="142352" name="Text Box 16"/>
            <p:cNvSpPr txBox="1">
              <a:spLocks noChangeArrowheads="1"/>
            </p:cNvSpPr>
            <p:nvPr/>
          </p:nvSpPr>
          <p:spPr bwMode="auto">
            <a:xfrm>
              <a:off x="4329113" y="3276600"/>
              <a:ext cx="7620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(-2,5)</a:t>
              </a:r>
            </a:p>
          </p:txBody>
        </p:sp>
        <p:sp>
          <p:nvSpPr>
            <p:cNvPr id="142353" name="Line 17"/>
            <p:cNvSpPr>
              <a:spLocks noChangeShapeType="1"/>
            </p:cNvSpPr>
            <p:nvPr/>
          </p:nvSpPr>
          <p:spPr bwMode="auto">
            <a:xfrm flipH="1" flipV="1">
              <a:off x="4648200" y="3609975"/>
              <a:ext cx="914400" cy="609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2354" name="Text Box 18"/>
            <p:cNvSpPr txBox="1">
              <a:spLocks noChangeArrowheads="1"/>
            </p:cNvSpPr>
            <p:nvPr/>
          </p:nvSpPr>
          <p:spPr bwMode="auto">
            <a:xfrm>
              <a:off x="6615113" y="4495800"/>
              <a:ext cx="3048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x</a:t>
              </a:r>
            </a:p>
          </p:txBody>
        </p:sp>
        <p:sp>
          <p:nvSpPr>
            <p:cNvPr id="142355" name="Text Box 19"/>
            <p:cNvSpPr txBox="1">
              <a:spLocks noChangeArrowheads="1"/>
            </p:cNvSpPr>
            <p:nvPr/>
          </p:nvSpPr>
          <p:spPr bwMode="auto">
            <a:xfrm>
              <a:off x="5029200" y="3124200"/>
              <a:ext cx="3048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y</a:t>
              </a:r>
            </a:p>
          </p:txBody>
        </p:sp>
        <p:sp>
          <p:nvSpPr>
            <p:cNvPr id="142358" name="Text Box 22"/>
            <p:cNvSpPr txBox="1">
              <a:spLocks noChangeArrowheads="1"/>
            </p:cNvSpPr>
            <p:nvPr/>
          </p:nvSpPr>
          <p:spPr bwMode="auto">
            <a:xfrm>
              <a:off x="5486400" y="4124325"/>
              <a:ext cx="7620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 dirty="0" err="1"/>
                <a:t>pangkal</a:t>
              </a:r>
              <a:endParaRPr lang="en-US" sz="1000" dirty="0"/>
            </a:p>
          </p:txBody>
        </p:sp>
        <p:sp>
          <p:nvSpPr>
            <p:cNvPr id="142359" name="Text Box 23"/>
            <p:cNvSpPr txBox="1">
              <a:spLocks noChangeArrowheads="1"/>
            </p:cNvSpPr>
            <p:nvPr/>
          </p:nvSpPr>
          <p:spPr bwMode="auto">
            <a:xfrm>
              <a:off x="4052888" y="3476625"/>
              <a:ext cx="7620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ujung</a:t>
              </a:r>
            </a:p>
          </p:txBody>
        </p:sp>
        <p:sp>
          <p:nvSpPr>
            <p:cNvPr id="142361" name="Line 25"/>
            <p:cNvSpPr>
              <a:spLocks noChangeShapeType="1"/>
            </p:cNvSpPr>
            <p:nvPr/>
          </p:nvSpPr>
          <p:spPr bwMode="auto">
            <a:xfrm>
              <a:off x="3962400" y="4219575"/>
              <a:ext cx="1600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2362" name="Arc 26"/>
            <p:cNvSpPr>
              <a:spLocks/>
            </p:cNvSpPr>
            <p:nvPr/>
          </p:nvSpPr>
          <p:spPr bwMode="auto">
            <a:xfrm flipH="1">
              <a:off x="4891088" y="3886200"/>
              <a:ext cx="152400" cy="3317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505"/>
                <a:gd name="T2" fmla="*/ 21516 w 21600"/>
                <a:gd name="T3" fmla="*/ 23505 h 23505"/>
                <a:gd name="T4" fmla="*/ 0 w 21600"/>
                <a:gd name="T5" fmla="*/ 21600 h 2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50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35"/>
                    <a:pt x="21571" y="22871"/>
                    <a:pt x="21515" y="23504"/>
                  </a:cubicBezTo>
                </a:path>
                <a:path w="21600" h="2350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35"/>
                    <a:pt x="21571" y="22871"/>
                    <a:pt x="21515" y="2350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2364" name="Text Box 28"/>
            <p:cNvSpPr txBox="1">
              <a:spLocks noChangeArrowheads="1"/>
            </p:cNvSpPr>
            <p:nvPr/>
          </p:nvSpPr>
          <p:spPr bwMode="auto">
            <a:xfrm>
              <a:off x="4843463" y="3933825"/>
              <a:ext cx="3810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ym typeface="Symbol" pitchFamily="18" charset="2"/>
                </a:rPr>
                <a:t></a:t>
              </a:r>
            </a:p>
          </p:txBody>
        </p:sp>
        <p:sp>
          <p:nvSpPr>
            <p:cNvPr id="142365" name="AutoShape 29"/>
            <p:cNvSpPr>
              <a:spLocks/>
            </p:cNvSpPr>
            <p:nvPr/>
          </p:nvSpPr>
          <p:spPr bwMode="auto">
            <a:xfrm rot="16200000">
              <a:off x="5029200" y="4362450"/>
              <a:ext cx="152400" cy="9144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2366" name="AutoShape 30"/>
            <p:cNvSpPr>
              <a:spLocks/>
            </p:cNvSpPr>
            <p:nvPr/>
          </p:nvSpPr>
          <p:spPr bwMode="auto">
            <a:xfrm>
              <a:off x="4067175" y="3609975"/>
              <a:ext cx="76200" cy="609600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2367" name="Text Box 31"/>
            <p:cNvSpPr txBox="1">
              <a:spLocks noChangeArrowheads="1"/>
            </p:cNvSpPr>
            <p:nvPr/>
          </p:nvSpPr>
          <p:spPr bwMode="auto">
            <a:xfrm>
              <a:off x="4876800" y="4845050"/>
              <a:ext cx="5334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R</a:t>
              </a:r>
              <a:r>
                <a:rPr lang="en-US" sz="1400" baseline="-25000"/>
                <a:t>x</a:t>
              </a:r>
              <a:endParaRPr lang="en-US" sz="1400"/>
            </a:p>
          </p:txBody>
        </p:sp>
        <p:sp>
          <p:nvSpPr>
            <p:cNvPr id="142368" name="Text Box 32"/>
            <p:cNvSpPr txBox="1">
              <a:spLocks noChangeArrowheads="1"/>
            </p:cNvSpPr>
            <p:nvPr/>
          </p:nvSpPr>
          <p:spPr bwMode="auto">
            <a:xfrm>
              <a:off x="3657600" y="3733800"/>
              <a:ext cx="5334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R</a:t>
              </a:r>
              <a:r>
                <a:rPr lang="en-US" sz="1400" baseline="-25000"/>
                <a:t>y</a:t>
              </a:r>
              <a:endParaRPr lang="en-US" sz="1400"/>
            </a:p>
          </p:txBody>
        </p:sp>
      </p:grpSp>
      <p:sp>
        <p:nvSpPr>
          <p:cNvPr id="142372" name="Text Box 36"/>
          <p:cNvSpPr txBox="1">
            <a:spLocks noChangeArrowheads="1"/>
          </p:cNvSpPr>
          <p:nvPr/>
        </p:nvSpPr>
        <p:spPr bwMode="auto">
          <a:xfrm>
            <a:off x="1371600" y="5486400"/>
            <a:ext cx="6172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d-ID" sz="1800">
              <a:latin typeface="Times New Roman" pitchFamily="18" charset="0"/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762000" y="504825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2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2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  <p:bldP spid="142341" grpId="0"/>
      <p:bldP spid="1423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2531-A927-4924-82DD-D19826E41E1D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327-E920-440E-80E0-C71DF8D5A9D9}" type="slidenum">
              <a:rPr lang="en-US"/>
              <a:pPr/>
              <a:t>13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05199" y="381000"/>
            <a:ext cx="3020291" cy="8382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CONTOH</a:t>
            </a:r>
          </a:p>
        </p:txBody>
      </p:sp>
      <p:graphicFrame>
        <p:nvGraphicFramePr>
          <p:cNvPr id="174104" name="Object 24"/>
          <p:cNvGraphicFramePr>
            <a:graphicFrameLocks noChangeAspect="1"/>
          </p:cNvGraphicFramePr>
          <p:nvPr/>
        </p:nvGraphicFramePr>
        <p:xfrm>
          <a:off x="2209800" y="4267200"/>
          <a:ext cx="3429000" cy="817563"/>
        </p:xfrm>
        <a:graphic>
          <a:graphicData uri="http://schemas.openxmlformats.org/presentationml/2006/ole">
            <p:oleObj spid="_x0000_s29698" name="Equation" r:id="rId3" imgW="2031840" imgH="482400" progId="Equation.3">
              <p:embed/>
            </p:oleObj>
          </a:graphicData>
        </a:graphic>
      </p:graphicFrame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452687" y="1288473"/>
            <a:ext cx="3934257" cy="2445327"/>
            <a:chOff x="729" y="1296"/>
            <a:chExt cx="2055" cy="1296"/>
          </a:xfrm>
        </p:grpSpPr>
        <p:sp>
          <p:nvSpPr>
            <p:cNvPr id="174106" name="Line 26"/>
            <p:cNvSpPr>
              <a:spLocks noChangeShapeType="1"/>
            </p:cNvSpPr>
            <p:nvPr/>
          </p:nvSpPr>
          <p:spPr bwMode="auto">
            <a:xfrm flipV="1">
              <a:off x="1641" y="141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>
              <a:off x="921" y="227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74108" name="Line 28"/>
            <p:cNvSpPr>
              <a:spLocks noChangeShapeType="1"/>
            </p:cNvSpPr>
            <p:nvPr/>
          </p:nvSpPr>
          <p:spPr bwMode="auto">
            <a:xfrm>
              <a:off x="1641" y="1986"/>
              <a:ext cx="28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74109" name="Line 29"/>
            <p:cNvSpPr>
              <a:spLocks noChangeShapeType="1"/>
            </p:cNvSpPr>
            <p:nvPr/>
          </p:nvSpPr>
          <p:spPr bwMode="auto">
            <a:xfrm>
              <a:off x="1929" y="1986"/>
              <a:ext cx="0" cy="2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74110" name="Line 30"/>
            <p:cNvSpPr>
              <a:spLocks noChangeShapeType="1"/>
            </p:cNvSpPr>
            <p:nvPr/>
          </p:nvSpPr>
          <p:spPr bwMode="auto">
            <a:xfrm flipH="1">
              <a:off x="1353" y="1602"/>
              <a:ext cx="28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74111" name="Line 31"/>
            <p:cNvSpPr>
              <a:spLocks noChangeShapeType="1"/>
            </p:cNvSpPr>
            <p:nvPr/>
          </p:nvSpPr>
          <p:spPr bwMode="auto">
            <a:xfrm>
              <a:off x="1353" y="1602"/>
              <a:ext cx="0" cy="67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74112" name="AutoShape 32"/>
            <p:cNvSpPr>
              <a:spLocks noChangeArrowheads="1"/>
            </p:cNvSpPr>
            <p:nvPr/>
          </p:nvSpPr>
          <p:spPr bwMode="auto">
            <a:xfrm>
              <a:off x="1911" y="1962"/>
              <a:ext cx="48" cy="48"/>
            </a:xfrm>
            <a:prstGeom prst="flowChartConnector">
              <a:avLst/>
            </a:prstGeom>
            <a:solidFill>
              <a:srgbClr val="00000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113" name="AutoShape 33"/>
            <p:cNvSpPr>
              <a:spLocks noChangeArrowheads="1"/>
            </p:cNvSpPr>
            <p:nvPr/>
          </p:nvSpPr>
          <p:spPr bwMode="auto">
            <a:xfrm>
              <a:off x="1326" y="1572"/>
              <a:ext cx="48" cy="48"/>
            </a:xfrm>
            <a:prstGeom prst="flowChartConnector">
              <a:avLst/>
            </a:prstGeom>
            <a:solidFill>
              <a:srgbClr val="00000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114" name="Text Box 34"/>
            <p:cNvSpPr txBox="1">
              <a:spLocks noChangeArrowheads="1"/>
            </p:cNvSpPr>
            <p:nvPr/>
          </p:nvSpPr>
          <p:spPr bwMode="auto">
            <a:xfrm>
              <a:off x="1833" y="1776"/>
              <a:ext cx="4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(2,2)</a:t>
              </a:r>
            </a:p>
          </p:txBody>
        </p:sp>
        <p:sp>
          <p:nvSpPr>
            <p:cNvPr id="174115" name="Text Box 35"/>
            <p:cNvSpPr txBox="1">
              <a:spLocks noChangeArrowheads="1"/>
            </p:cNvSpPr>
            <p:nvPr/>
          </p:nvSpPr>
          <p:spPr bwMode="auto">
            <a:xfrm>
              <a:off x="1152" y="1392"/>
              <a:ext cx="4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(-2,5)</a:t>
              </a:r>
            </a:p>
          </p:txBody>
        </p:sp>
        <p:sp>
          <p:nvSpPr>
            <p:cNvPr id="174116" name="Line 36"/>
            <p:cNvSpPr>
              <a:spLocks noChangeShapeType="1"/>
            </p:cNvSpPr>
            <p:nvPr/>
          </p:nvSpPr>
          <p:spPr bwMode="auto">
            <a:xfrm flipH="1" flipV="1">
              <a:off x="1353" y="1602"/>
              <a:ext cx="576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74117" name="Text Box 37"/>
            <p:cNvSpPr txBox="1">
              <a:spLocks noChangeArrowheads="1"/>
            </p:cNvSpPr>
            <p:nvPr/>
          </p:nvSpPr>
          <p:spPr bwMode="auto">
            <a:xfrm>
              <a:off x="2592" y="2160"/>
              <a:ext cx="19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x</a:t>
              </a:r>
            </a:p>
          </p:txBody>
        </p:sp>
        <p:sp>
          <p:nvSpPr>
            <p:cNvPr id="174118" name="Text Box 38"/>
            <p:cNvSpPr txBox="1">
              <a:spLocks noChangeArrowheads="1"/>
            </p:cNvSpPr>
            <p:nvPr/>
          </p:nvSpPr>
          <p:spPr bwMode="auto">
            <a:xfrm>
              <a:off x="1593" y="1296"/>
              <a:ext cx="19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y</a:t>
              </a:r>
            </a:p>
          </p:txBody>
        </p:sp>
        <p:sp>
          <p:nvSpPr>
            <p:cNvPr id="174120" name="Text Box 40"/>
            <p:cNvSpPr txBox="1">
              <a:spLocks noChangeArrowheads="1"/>
            </p:cNvSpPr>
            <p:nvPr/>
          </p:nvSpPr>
          <p:spPr bwMode="auto">
            <a:xfrm>
              <a:off x="1881" y="1926"/>
              <a:ext cx="480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pangkal</a:t>
              </a:r>
            </a:p>
          </p:txBody>
        </p:sp>
        <p:sp>
          <p:nvSpPr>
            <p:cNvPr id="174121" name="Text Box 41"/>
            <p:cNvSpPr txBox="1">
              <a:spLocks noChangeArrowheads="1"/>
            </p:cNvSpPr>
            <p:nvPr/>
          </p:nvSpPr>
          <p:spPr bwMode="auto">
            <a:xfrm>
              <a:off x="978" y="1518"/>
              <a:ext cx="480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ujung</a:t>
              </a:r>
            </a:p>
          </p:txBody>
        </p:sp>
        <p:sp>
          <p:nvSpPr>
            <p:cNvPr id="174123" name="Line 43"/>
            <p:cNvSpPr>
              <a:spLocks noChangeShapeType="1"/>
            </p:cNvSpPr>
            <p:nvPr/>
          </p:nvSpPr>
          <p:spPr bwMode="auto">
            <a:xfrm>
              <a:off x="921" y="198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74124" name="Arc 44"/>
            <p:cNvSpPr>
              <a:spLocks/>
            </p:cNvSpPr>
            <p:nvPr/>
          </p:nvSpPr>
          <p:spPr bwMode="auto">
            <a:xfrm flipH="1">
              <a:off x="1506" y="1776"/>
              <a:ext cx="96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505"/>
                <a:gd name="T2" fmla="*/ 21516 w 21600"/>
                <a:gd name="T3" fmla="*/ 23505 h 23505"/>
                <a:gd name="T4" fmla="*/ 0 w 21600"/>
                <a:gd name="T5" fmla="*/ 21600 h 2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50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35"/>
                    <a:pt x="21571" y="22871"/>
                    <a:pt x="21515" y="23504"/>
                  </a:cubicBezTo>
                </a:path>
                <a:path w="21600" h="2350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35"/>
                    <a:pt x="21571" y="22871"/>
                    <a:pt x="21515" y="2350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125" name="Text Box 45"/>
            <p:cNvSpPr txBox="1">
              <a:spLocks noChangeArrowheads="1"/>
            </p:cNvSpPr>
            <p:nvPr/>
          </p:nvSpPr>
          <p:spPr bwMode="auto">
            <a:xfrm>
              <a:off x="1476" y="1806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ym typeface="Symbol" pitchFamily="18" charset="2"/>
                </a:rPr>
                <a:t></a:t>
              </a:r>
            </a:p>
          </p:txBody>
        </p:sp>
        <p:sp>
          <p:nvSpPr>
            <p:cNvPr id="174126" name="AutoShape 46"/>
            <p:cNvSpPr>
              <a:spLocks/>
            </p:cNvSpPr>
            <p:nvPr/>
          </p:nvSpPr>
          <p:spPr bwMode="auto">
            <a:xfrm rot="16200000">
              <a:off x="1593" y="207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127" name="AutoShape 47"/>
            <p:cNvSpPr>
              <a:spLocks/>
            </p:cNvSpPr>
            <p:nvPr/>
          </p:nvSpPr>
          <p:spPr bwMode="auto">
            <a:xfrm>
              <a:off x="987" y="1602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128" name="Text Box 48"/>
            <p:cNvSpPr txBox="1">
              <a:spLocks noChangeArrowheads="1"/>
            </p:cNvSpPr>
            <p:nvPr/>
          </p:nvSpPr>
          <p:spPr bwMode="auto">
            <a:xfrm>
              <a:off x="1497" y="2400"/>
              <a:ext cx="3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R</a:t>
              </a:r>
              <a:r>
                <a:rPr lang="en-US" sz="1400" baseline="-25000"/>
                <a:t>x</a:t>
              </a:r>
              <a:endParaRPr lang="en-US" sz="1400"/>
            </a:p>
          </p:txBody>
        </p:sp>
        <p:sp>
          <p:nvSpPr>
            <p:cNvPr id="174129" name="Text Box 49"/>
            <p:cNvSpPr txBox="1">
              <a:spLocks noChangeArrowheads="1"/>
            </p:cNvSpPr>
            <p:nvPr/>
          </p:nvSpPr>
          <p:spPr bwMode="auto">
            <a:xfrm>
              <a:off x="729" y="1680"/>
              <a:ext cx="3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R</a:t>
              </a:r>
              <a:r>
                <a:rPr lang="en-US" sz="1400" baseline="-25000"/>
                <a:t>y</a:t>
              </a:r>
              <a:endParaRPr lang="en-US" sz="1400"/>
            </a:p>
          </p:txBody>
        </p:sp>
      </p:grpSp>
      <p:sp>
        <p:nvSpPr>
          <p:cNvPr id="174130" name="Text Box 50"/>
          <p:cNvSpPr txBox="1">
            <a:spLocks noChangeArrowheads="1"/>
          </p:cNvSpPr>
          <p:nvPr/>
        </p:nvSpPr>
        <p:spPr bwMode="auto">
          <a:xfrm>
            <a:off x="838200" y="38100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b.</a:t>
            </a:r>
          </a:p>
        </p:txBody>
      </p:sp>
      <p:sp>
        <p:nvSpPr>
          <p:cNvPr id="174131" name="Text Box 51"/>
          <p:cNvSpPr txBox="1">
            <a:spLocks noChangeArrowheads="1"/>
          </p:cNvSpPr>
          <p:nvPr/>
        </p:nvSpPr>
        <p:spPr bwMode="auto">
          <a:xfrm>
            <a:off x="1371600" y="5486400"/>
            <a:ext cx="6172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d-ID" sz="1800">
              <a:latin typeface="Times New Roman" pitchFamily="18" charset="0"/>
            </a:endParaRPr>
          </a:p>
        </p:txBody>
      </p:sp>
      <p:sp>
        <p:nvSpPr>
          <p:cNvPr id="174132" name="Text Box 52"/>
          <p:cNvSpPr txBox="1">
            <a:spLocks noChangeArrowheads="1"/>
          </p:cNvSpPr>
          <p:nvPr/>
        </p:nvSpPr>
        <p:spPr bwMode="auto">
          <a:xfrm>
            <a:off x="1371600" y="5334000"/>
            <a:ext cx="2133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b="1" dirty="0"/>
              <a:t>R</a:t>
            </a:r>
            <a:r>
              <a:rPr lang="en-US" sz="2000" dirty="0"/>
              <a:t> = </a:t>
            </a:r>
          </a:p>
        </p:txBody>
      </p:sp>
      <p:graphicFrame>
        <p:nvGraphicFramePr>
          <p:cNvPr id="174133" name="Object 53"/>
          <p:cNvGraphicFramePr>
            <a:graphicFrameLocks noChangeAspect="1"/>
          </p:cNvGraphicFramePr>
          <p:nvPr/>
        </p:nvGraphicFramePr>
        <p:xfrm>
          <a:off x="3367088" y="5272088"/>
          <a:ext cx="3062287" cy="530225"/>
        </p:xfrm>
        <a:graphic>
          <a:graphicData uri="http://schemas.openxmlformats.org/presentationml/2006/ole">
            <p:oleObj spid="_x0000_s29699" name="Equation" r:id="rId4" imgW="1828800" imgH="317160" progId="Equation.3">
              <p:embed/>
            </p:oleObj>
          </a:graphicData>
        </a:graphic>
      </p:graphicFrame>
      <p:sp>
        <p:nvSpPr>
          <p:cNvPr id="174134" name="Text Box 54"/>
          <p:cNvSpPr txBox="1">
            <a:spLocks noChangeArrowheads="1"/>
          </p:cNvSpPr>
          <p:nvPr/>
        </p:nvSpPr>
        <p:spPr bwMode="auto">
          <a:xfrm>
            <a:off x="900113" y="5305425"/>
            <a:ext cx="38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174135" name="Text Box 55"/>
          <p:cNvSpPr txBox="1">
            <a:spLocks noChangeArrowheads="1"/>
          </p:cNvSpPr>
          <p:nvPr/>
        </p:nvSpPr>
        <p:spPr bwMode="auto">
          <a:xfrm>
            <a:off x="6362700" y="5329238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satuan</a:t>
            </a:r>
          </a:p>
        </p:txBody>
      </p:sp>
      <p:sp>
        <p:nvSpPr>
          <p:cNvPr id="174137" name="Text Box 57"/>
          <p:cNvSpPr txBox="1">
            <a:spLocks noChangeArrowheads="1"/>
          </p:cNvSpPr>
          <p:nvPr/>
        </p:nvSpPr>
        <p:spPr bwMode="auto">
          <a:xfrm>
            <a:off x="1524000" y="3838575"/>
            <a:ext cx="426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/>
              <a:t>Sudut</a:t>
            </a:r>
            <a:r>
              <a:rPr lang="en-US" sz="2000" dirty="0"/>
              <a:t> yang </a:t>
            </a:r>
            <a:r>
              <a:rPr lang="en-US" sz="2000" dirty="0" err="1"/>
              <a:t>dibentuk</a:t>
            </a:r>
            <a:r>
              <a:rPr lang="en-US" sz="2000" dirty="0"/>
              <a:t>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0" grpId="0"/>
      <p:bldP spid="174132" grpId="0"/>
      <p:bldP spid="174134" grpId="0"/>
      <p:bldP spid="174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AA3A-8588-4CF4-B7F6-467FDA507F38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407-EC9A-41BE-A805-51049D95D2A8}" type="slidenum">
              <a:rPr lang="en-US"/>
              <a:pPr/>
              <a:t>14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9400"/>
            <a:ext cx="8013700" cy="944563"/>
          </a:xfrm>
          <a:noFill/>
          <a:ln/>
        </p:spPr>
        <p:txBody>
          <a:bodyPr/>
          <a:lstStyle/>
          <a:p>
            <a:r>
              <a:rPr lang="en-US" sz="2900">
                <a:solidFill>
                  <a:schemeClr val="hlink"/>
                </a:solidFill>
              </a:rPr>
              <a:t>PENJUMLAHAN VEKTOR CARA ANALITIS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66800" y="1660525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diketahui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 = </a:t>
            </a:r>
            <a:r>
              <a:rPr lang="en-US" sz="2000" dirty="0" err="1"/>
              <a:t>x</a:t>
            </a:r>
            <a:r>
              <a:rPr lang="en-US" sz="2000" baseline="-25000" dirty="0" err="1"/>
              <a:t>A</a:t>
            </a:r>
            <a:r>
              <a:rPr lang="en-US" sz="2000" b="1" dirty="0" err="1"/>
              <a:t>i</a:t>
            </a:r>
            <a:r>
              <a:rPr lang="en-US" sz="2000" dirty="0"/>
              <a:t> + </a:t>
            </a:r>
            <a:r>
              <a:rPr lang="en-US" sz="2000" dirty="0" err="1"/>
              <a:t>y</a:t>
            </a:r>
            <a:r>
              <a:rPr lang="en-US" sz="2000" baseline="-25000" dirty="0" err="1"/>
              <a:t>A</a:t>
            </a:r>
            <a:r>
              <a:rPr lang="en-US" sz="2000" b="1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b="1" dirty="0"/>
              <a:t>B</a:t>
            </a:r>
            <a:r>
              <a:rPr lang="en-US" sz="2000" dirty="0"/>
              <a:t> = </a:t>
            </a:r>
            <a:r>
              <a:rPr lang="en-US" sz="2000" dirty="0" err="1"/>
              <a:t>x</a:t>
            </a:r>
            <a:r>
              <a:rPr lang="en-US" sz="2000" baseline="-25000" dirty="0" err="1"/>
              <a:t>B</a:t>
            </a:r>
            <a:r>
              <a:rPr lang="en-US" sz="2000" b="1" dirty="0" err="1"/>
              <a:t>i</a:t>
            </a:r>
            <a:r>
              <a:rPr lang="en-US" sz="2000" dirty="0"/>
              <a:t> +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B</a:t>
            </a:r>
            <a:r>
              <a:rPr lang="en-US" sz="2000" baseline="-25000" dirty="0" smtClean="0"/>
              <a:t> </a:t>
            </a:r>
            <a:r>
              <a:rPr lang="en-US" sz="2000" b="1" dirty="0" smtClean="0"/>
              <a:t>j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penjumlahan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 + </a:t>
            </a:r>
            <a:r>
              <a:rPr lang="en-US" sz="2000" b="1" dirty="0"/>
              <a:t>B</a:t>
            </a:r>
            <a:r>
              <a:rPr lang="en-US" sz="2000" dirty="0"/>
              <a:t> = (</a:t>
            </a:r>
            <a:r>
              <a:rPr lang="en-US" sz="2000" dirty="0" err="1"/>
              <a:t>x</a:t>
            </a:r>
            <a:r>
              <a:rPr lang="en-US" sz="2000" baseline="-25000" dirty="0" err="1"/>
              <a:t>A</a:t>
            </a:r>
            <a:r>
              <a:rPr lang="en-US" sz="2000" dirty="0"/>
              <a:t> + </a:t>
            </a:r>
            <a:r>
              <a:rPr lang="en-US" sz="2000" dirty="0" err="1"/>
              <a:t>x</a:t>
            </a:r>
            <a:r>
              <a:rPr lang="en-US" sz="2000" baseline="-25000" dirty="0" err="1"/>
              <a:t>B</a:t>
            </a:r>
            <a:r>
              <a:rPr lang="en-US" sz="2000" dirty="0"/>
              <a:t>)</a:t>
            </a:r>
            <a:r>
              <a:rPr lang="en-US" sz="2000" b="1" dirty="0" err="1"/>
              <a:t>i</a:t>
            </a:r>
            <a:r>
              <a:rPr lang="en-US" sz="2000" dirty="0"/>
              <a:t> + (</a:t>
            </a:r>
            <a:r>
              <a:rPr lang="en-US" sz="2000" dirty="0" err="1"/>
              <a:t>y</a:t>
            </a:r>
            <a:r>
              <a:rPr lang="en-US" sz="2000" baseline="-25000" dirty="0" err="1"/>
              <a:t>A</a:t>
            </a:r>
            <a:r>
              <a:rPr lang="en-US" sz="2000" dirty="0"/>
              <a:t> + </a:t>
            </a:r>
            <a:r>
              <a:rPr lang="en-US" sz="2000" dirty="0" err="1"/>
              <a:t>y</a:t>
            </a:r>
            <a:r>
              <a:rPr lang="en-US" sz="2000" baseline="-25000" dirty="0" err="1"/>
              <a:t>B</a:t>
            </a:r>
            <a:r>
              <a:rPr lang="en-US" sz="2000" dirty="0"/>
              <a:t>)</a:t>
            </a:r>
            <a:r>
              <a:rPr lang="en-US" sz="2000" b="1" dirty="0"/>
              <a:t>j</a:t>
            </a:r>
            <a:r>
              <a:rPr lang="en-US" sz="2000" dirty="0"/>
              <a:t>.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menjumlahkan</a:t>
            </a:r>
            <a:r>
              <a:rPr lang="en-US" sz="2000" dirty="0"/>
              <a:t> n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:</a:t>
            </a:r>
            <a:endParaRPr lang="en-US" sz="2000" dirty="0"/>
          </a:p>
          <a:p>
            <a:pPr eaLnBrk="0" hangingPunct="0"/>
            <a:r>
              <a:rPr lang="en-US" sz="2000" b="1" dirty="0"/>
              <a:t>R</a:t>
            </a:r>
            <a:r>
              <a:rPr lang="en-US" sz="2000" dirty="0"/>
              <a:t> = (x</a:t>
            </a:r>
            <a:r>
              <a:rPr lang="en-US" sz="2000" baseline="-25000" dirty="0"/>
              <a:t>0</a:t>
            </a:r>
            <a:r>
              <a:rPr lang="en-US" sz="2000" dirty="0"/>
              <a:t> + …+x</a:t>
            </a:r>
            <a:r>
              <a:rPr lang="en-US" sz="2000" baseline="-25000" dirty="0"/>
              <a:t>i</a:t>
            </a:r>
            <a:r>
              <a:rPr lang="en-US" sz="2000" dirty="0"/>
              <a:t> + …+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r>
              <a:rPr lang="en-US" sz="2000" b="1" dirty="0" err="1"/>
              <a:t>i</a:t>
            </a:r>
            <a:r>
              <a:rPr lang="en-US" sz="2000" dirty="0"/>
              <a:t> + (y</a:t>
            </a:r>
            <a:r>
              <a:rPr lang="en-US" sz="2000" baseline="-25000" dirty="0"/>
              <a:t>0 </a:t>
            </a:r>
            <a:r>
              <a:rPr lang="en-US" sz="2000" dirty="0"/>
              <a:t>+ …+</a:t>
            </a:r>
            <a:r>
              <a:rPr lang="en-US" sz="2000" dirty="0" err="1"/>
              <a:t>y</a:t>
            </a:r>
            <a:r>
              <a:rPr lang="en-US" sz="2000" baseline="-25000" dirty="0" err="1"/>
              <a:t>i</a:t>
            </a:r>
            <a:r>
              <a:rPr lang="en-US" sz="2000" dirty="0"/>
              <a:t> + …+</a:t>
            </a:r>
            <a:r>
              <a:rPr lang="en-US" sz="2000" dirty="0" err="1"/>
              <a:t>y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r>
              <a:rPr lang="en-US" sz="2000" b="1" dirty="0"/>
              <a:t>j</a:t>
            </a:r>
            <a:r>
              <a:rPr lang="en-US" sz="2000" dirty="0">
                <a:latin typeface="Tahoma" charset="0"/>
              </a:rPr>
              <a:t>	 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2209800" y="3352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2209800" y="5334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 rot="9052675">
            <a:off x="2111375" y="4887913"/>
            <a:ext cx="1414463" cy="174625"/>
          </a:xfrm>
          <a:prstGeom prst="leftArrow">
            <a:avLst>
              <a:gd name="adj1" fmla="val 25000"/>
              <a:gd name="adj2" fmla="val 182963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34290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H="1">
            <a:off x="2209800" y="4648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 rot="7468903">
            <a:off x="1817687" y="4460876"/>
            <a:ext cx="1851025" cy="196850"/>
          </a:xfrm>
          <a:prstGeom prst="leftArrow">
            <a:avLst>
              <a:gd name="adj1" fmla="val 25000"/>
              <a:gd name="adj2" fmla="val 212400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>
            <a:off x="3243263" y="3810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 flipH="1">
            <a:off x="2230438" y="3819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3278188" y="5257800"/>
            <a:ext cx="533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x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3073400" y="5257800"/>
            <a:ext cx="533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x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1905000" y="4495800"/>
            <a:ext cx="533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y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1895475" y="3624263"/>
            <a:ext cx="533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y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2678113" y="4962525"/>
            <a:ext cx="38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A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2438400" y="4343400"/>
            <a:ext cx="38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B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H="1" flipV="1">
            <a:off x="5638800" y="3214688"/>
            <a:ext cx="9525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5648325" y="5881688"/>
            <a:ext cx="303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 rot="9052675">
            <a:off x="5549900" y="5435600"/>
            <a:ext cx="1414463" cy="174625"/>
          </a:xfrm>
          <a:prstGeom prst="leftArrow">
            <a:avLst>
              <a:gd name="adj1" fmla="val 25000"/>
              <a:gd name="adj2" fmla="val 182963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 rot="8139162">
            <a:off x="5211763" y="4668838"/>
            <a:ext cx="3122612" cy="176212"/>
          </a:xfrm>
          <a:prstGeom prst="leftArrow">
            <a:avLst>
              <a:gd name="adj1" fmla="val 32648"/>
              <a:gd name="adj2" fmla="val 271554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7870825" y="3671888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H="1">
            <a:off x="5638800" y="3671888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7443788" y="5805488"/>
            <a:ext cx="1066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x</a:t>
            </a:r>
            <a:r>
              <a:rPr lang="en-US" sz="1800" baseline="-25000">
                <a:latin typeface="Tahoma" charset="0"/>
              </a:rPr>
              <a:t>A</a:t>
            </a:r>
            <a:r>
              <a:rPr lang="en-US"/>
              <a:t> +  x</a:t>
            </a:r>
            <a:r>
              <a:rPr lang="en-US" baseline="-25000"/>
              <a:t>B</a:t>
            </a:r>
          </a:p>
        </p:txBody>
      </p:sp>
      <p:sp>
        <p:nvSpPr>
          <p:cNvPr id="97312" name="AutoShape 32"/>
          <p:cNvSpPr>
            <a:spLocks noChangeArrowheads="1"/>
          </p:cNvSpPr>
          <p:nvPr/>
        </p:nvSpPr>
        <p:spPr bwMode="auto">
          <a:xfrm rot="7468903">
            <a:off x="6443662" y="4335463"/>
            <a:ext cx="1851025" cy="196850"/>
          </a:xfrm>
          <a:prstGeom prst="leftArrow">
            <a:avLst>
              <a:gd name="adj1" fmla="val 25000"/>
              <a:gd name="adj2" fmla="val 212400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-2633193">
            <a:off x="6324600" y="4325938"/>
            <a:ext cx="914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A </a:t>
            </a:r>
            <a:r>
              <a:rPr lang="en-US"/>
              <a:t>+</a:t>
            </a:r>
            <a:r>
              <a:rPr lang="en-US" b="1"/>
              <a:t> B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6172200" y="5500688"/>
            <a:ext cx="38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A</a:t>
            </a: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7196138" y="4586288"/>
            <a:ext cx="38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B</a:t>
            </a:r>
          </a:p>
        </p:txBody>
      </p:sp>
      <p:sp>
        <p:nvSpPr>
          <p:cNvPr id="97318" name="Text Box 38"/>
          <p:cNvSpPr txBox="1">
            <a:spLocks noChangeArrowheads="1"/>
          </p:cNvSpPr>
          <p:nvPr/>
        </p:nvSpPr>
        <p:spPr bwMode="auto">
          <a:xfrm>
            <a:off x="4822825" y="3421063"/>
            <a:ext cx="1066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y</a:t>
            </a:r>
            <a:r>
              <a:rPr lang="en-US" sz="1800" baseline="-25000">
                <a:latin typeface="Tahoma" charset="0"/>
              </a:rPr>
              <a:t>A</a:t>
            </a:r>
            <a:r>
              <a:rPr lang="en-US"/>
              <a:t> +  y</a:t>
            </a:r>
            <a:r>
              <a:rPr lang="en-US" baseline="-25000"/>
              <a:t>B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4114800" y="4495800"/>
            <a:ext cx="914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59636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7142018" y="2646218"/>
            <a:ext cx="838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dirty="0"/>
              <a:t>(1.3)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7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0" grpId="0" animBg="1"/>
      <p:bldP spid="97301" grpId="0" animBg="1"/>
      <p:bldP spid="97302" grpId="0" animBg="1"/>
      <p:bldP spid="97303" grpId="0" animBg="1"/>
      <p:bldP spid="97304" grpId="0" animBg="1"/>
      <p:bldP spid="97305" grpId="0" animBg="1"/>
      <p:bldP spid="97306" grpId="0" animBg="1"/>
      <p:bldP spid="97307" grpId="0" animBg="1"/>
      <p:bldP spid="97308" grpId="0"/>
      <p:bldP spid="97309" grpId="0"/>
      <p:bldP spid="97310" grpId="0"/>
      <p:bldP spid="97311" grpId="0"/>
      <p:bldP spid="97314" grpId="0"/>
      <p:bldP spid="97315" grpId="0"/>
      <p:bldP spid="97286" grpId="0" animBg="1"/>
      <p:bldP spid="97287" grpId="0" animBg="1"/>
      <p:bldP spid="97288" grpId="0" animBg="1"/>
      <p:bldP spid="97291" grpId="0" animBg="1"/>
      <p:bldP spid="97292" grpId="0" animBg="1"/>
      <p:bldP spid="97293" grpId="0" animBg="1"/>
      <p:bldP spid="97295" grpId="0"/>
      <p:bldP spid="97312" grpId="0" animBg="1"/>
      <p:bldP spid="97316" grpId="0"/>
      <p:bldP spid="97317" grpId="0"/>
      <p:bldP spid="97318" grpId="0"/>
      <p:bldP spid="97320" grpId="0" animBg="1"/>
      <p:bldP spid="97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40E3-CD2E-45D8-947A-E52DE849B1CA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062-B042-4ACB-93A8-EFA6A08FF517}" type="slidenum">
              <a:rPr lang="en-US"/>
              <a:pPr/>
              <a:t>15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457200"/>
            <a:ext cx="2438400" cy="609600"/>
          </a:xfrm>
        </p:spPr>
        <p:txBody>
          <a:bodyPr/>
          <a:lstStyle/>
          <a:p>
            <a:r>
              <a:rPr lang="en-US" sz="3400">
                <a:solidFill>
                  <a:schemeClr val="hlink"/>
                </a:solidFill>
              </a:rPr>
              <a:t>CONTOH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848600" cy="230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2000"/>
              <a:t>Diketahui dua buah vektor. </a:t>
            </a:r>
          </a:p>
          <a:p>
            <a:pPr>
              <a:spcBef>
                <a:spcPct val="25000"/>
              </a:spcBef>
            </a:pPr>
            <a:r>
              <a:rPr lang="en-US" sz="2000" b="1"/>
              <a:t>A</a:t>
            </a:r>
            <a:r>
              <a:rPr lang="en-US" sz="2000"/>
              <a:t> = 3</a:t>
            </a:r>
            <a:r>
              <a:rPr lang="en-US" sz="2000" b="1"/>
              <a:t>i</a:t>
            </a:r>
            <a:r>
              <a:rPr lang="en-US" sz="2000"/>
              <a:t> + 2</a:t>
            </a:r>
            <a:r>
              <a:rPr lang="en-US" sz="2000" b="1"/>
              <a:t>j</a:t>
            </a:r>
            <a:r>
              <a:rPr lang="en-US" sz="2000"/>
              <a:t> </a:t>
            </a:r>
          </a:p>
          <a:p>
            <a:pPr>
              <a:spcBef>
                <a:spcPct val="25000"/>
              </a:spcBef>
            </a:pPr>
            <a:r>
              <a:rPr lang="en-US" sz="2000" b="1"/>
              <a:t>B</a:t>
            </a:r>
            <a:r>
              <a:rPr lang="en-US" sz="2000"/>
              <a:t> = 2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 </a:t>
            </a:r>
            <a:r>
              <a:rPr lang="en-US" sz="2000"/>
              <a:t>4</a:t>
            </a:r>
            <a:r>
              <a:rPr lang="en-US" sz="2000" b="1"/>
              <a:t>j </a:t>
            </a:r>
          </a:p>
          <a:p>
            <a:pPr>
              <a:spcBef>
                <a:spcPct val="25000"/>
              </a:spcBef>
            </a:pPr>
            <a:r>
              <a:rPr lang="en-US" sz="2000"/>
              <a:t>Tentukan :  </a:t>
            </a:r>
          </a:p>
          <a:p>
            <a:pPr>
              <a:spcBef>
                <a:spcPct val="25000"/>
              </a:spcBef>
            </a:pPr>
            <a:r>
              <a:rPr lang="en-US" sz="2000"/>
              <a:t>	a.  </a:t>
            </a:r>
            <a:r>
              <a:rPr lang="en-US" sz="2000" b="1"/>
              <a:t>A</a:t>
            </a:r>
            <a:r>
              <a:rPr lang="en-US" sz="2000"/>
              <a:t> + </a:t>
            </a:r>
            <a:r>
              <a:rPr lang="en-US" sz="2000" b="1"/>
              <a:t>B</a:t>
            </a:r>
            <a:r>
              <a:rPr lang="en-US" sz="2000"/>
              <a:t> dan </a:t>
            </a:r>
            <a:r>
              <a:rPr lang="en-US" sz="2000">
                <a:sym typeface="Symbol" pitchFamily="18" charset="2"/>
              </a:rPr>
              <a:t></a:t>
            </a:r>
            <a:r>
              <a:rPr lang="en-US" sz="2000" b="1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 + </a:t>
            </a:r>
            <a:r>
              <a:rPr lang="en-US" sz="2000" b="1">
                <a:sym typeface="Symbol" pitchFamily="18" charset="2"/>
              </a:rPr>
              <a:t>B</a:t>
            </a:r>
            <a:r>
              <a:rPr lang="en-US" sz="2000">
                <a:sym typeface="Symbol" pitchFamily="18" charset="2"/>
              </a:rPr>
              <a:t></a:t>
            </a:r>
          </a:p>
          <a:p>
            <a:pPr>
              <a:spcBef>
                <a:spcPct val="25000"/>
              </a:spcBef>
            </a:pPr>
            <a:r>
              <a:rPr lang="en-US" sz="2000">
                <a:sym typeface="Symbol" pitchFamily="18" charset="2"/>
              </a:rPr>
              <a:t>	b.  </a:t>
            </a: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 </a:t>
            </a:r>
            <a:r>
              <a:rPr lang="en-US" sz="2000" b="1"/>
              <a:t>B</a:t>
            </a:r>
            <a:r>
              <a:rPr lang="en-US" sz="2000"/>
              <a:t> dan </a:t>
            </a:r>
            <a:r>
              <a:rPr lang="en-US" sz="2000">
                <a:sym typeface="Symbol" pitchFamily="18" charset="2"/>
              </a:rPr>
              <a:t></a:t>
            </a:r>
            <a:r>
              <a:rPr lang="en-US" sz="2000" b="1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  </a:t>
            </a:r>
            <a:r>
              <a:rPr lang="en-US" sz="2000" b="1">
                <a:sym typeface="Symbol" pitchFamily="18" charset="2"/>
              </a:rPr>
              <a:t>B</a:t>
            </a:r>
            <a:r>
              <a:rPr lang="en-US" sz="2000">
                <a:sym typeface="Symbol" pitchFamily="18" charset="2"/>
              </a:rPr>
              <a:t>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790575" y="3886200"/>
            <a:ext cx="1219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Jawab :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914400" y="4191000"/>
            <a:ext cx="7239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a. </a:t>
            </a:r>
            <a:r>
              <a:rPr lang="en-US" sz="2000" b="1"/>
              <a:t>  A</a:t>
            </a:r>
            <a:r>
              <a:rPr lang="en-US" sz="2000"/>
              <a:t> + </a:t>
            </a:r>
            <a:r>
              <a:rPr lang="en-US" sz="2000" b="1"/>
              <a:t>B</a:t>
            </a:r>
            <a:r>
              <a:rPr lang="en-US" sz="2000"/>
              <a:t> = 3</a:t>
            </a:r>
            <a:r>
              <a:rPr lang="en-US" sz="2000" b="1"/>
              <a:t>i</a:t>
            </a:r>
            <a:r>
              <a:rPr lang="en-US" sz="2000"/>
              <a:t> + 2</a:t>
            </a:r>
            <a:r>
              <a:rPr lang="en-US" sz="2000" b="1"/>
              <a:t>j</a:t>
            </a:r>
            <a:r>
              <a:rPr lang="en-US" sz="2000"/>
              <a:t> + 2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 </a:t>
            </a:r>
            <a:r>
              <a:rPr lang="en-US" sz="2000"/>
              <a:t>4</a:t>
            </a:r>
            <a:r>
              <a:rPr lang="en-US" sz="2000" b="1"/>
              <a:t>j </a:t>
            </a:r>
          </a:p>
          <a:p>
            <a:pPr marL="342900" indent="-342900"/>
            <a:r>
              <a:rPr lang="en-US" sz="2000"/>
              <a:t>                = 5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 </a:t>
            </a:r>
            <a:r>
              <a:rPr lang="en-US" sz="2000"/>
              <a:t>2</a:t>
            </a:r>
            <a:r>
              <a:rPr lang="en-US" sz="2000" b="1"/>
              <a:t>j</a:t>
            </a:r>
            <a:r>
              <a:rPr lang="en-US" b="1"/>
              <a:t> </a:t>
            </a:r>
          </a:p>
          <a:p>
            <a:pPr marL="342900" indent="-342900"/>
            <a:r>
              <a:rPr lang="en-US" sz="2000" b="1"/>
              <a:t>   </a:t>
            </a:r>
            <a:r>
              <a:rPr lang="en-US" sz="2000">
                <a:sym typeface="Symbol" pitchFamily="18" charset="2"/>
              </a:rPr>
              <a:t></a:t>
            </a:r>
            <a:r>
              <a:rPr lang="en-US" sz="2000" b="1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 + </a:t>
            </a:r>
            <a:r>
              <a:rPr lang="en-US" sz="2000" b="1">
                <a:sym typeface="Symbol" pitchFamily="18" charset="2"/>
              </a:rPr>
              <a:t>B</a:t>
            </a:r>
            <a:r>
              <a:rPr lang="en-US" sz="2000">
                <a:sym typeface="Symbol" pitchFamily="18" charset="2"/>
              </a:rPr>
              <a:t> =</a:t>
            </a:r>
            <a:r>
              <a:rPr lang="en-US">
                <a:sym typeface="Symbol" pitchFamily="18" charset="2"/>
              </a:rPr>
              <a:t> </a:t>
            </a:r>
          </a:p>
        </p:txBody>
      </p:sp>
      <p:graphicFrame>
        <p:nvGraphicFramePr>
          <p:cNvPr id="145415" name="Object 7"/>
          <p:cNvGraphicFramePr>
            <a:graphicFrameLocks noChangeAspect="1"/>
          </p:cNvGraphicFramePr>
          <p:nvPr>
            <p:ph idx="1"/>
          </p:nvPr>
        </p:nvGraphicFramePr>
        <p:xfrm>
          <a:off x="2362200" y="5029200"/>
          <a:ext cx="2209800" cy="509588"/>
        </p:xfrm>
        <a:graphic>
          <a:graphicData uri="http://schemas.openxmlformats.org/presentationml/2006/ole">
            <p:oleObj spid="_x0000_s30722" name="Equation" r:id="rId3" imgW="1269720" imgH="291960" progId="Equation.3">
              <p:embed/>
            </p:oleObj>
          </a:graphicData>
        </a:graphic>
      </p:graphicFrame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2390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b.   </a:t>
            </a: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 </a:t>
            </a:r>
            <a:r>
              <a:rPr lang="en-US" sz="2000" b="1"/>
              <a:t>B</a:t>
            </a:r>
            <a:r>
              <a:rPr lang="en-US" sz="2000"/>
              <a:t> = 3</a:t>
            </a:r>
            <a:r>
              <a:rPr lang="en-US" sz="2000" b="1"/>
              <a:t>i</a:t>
            </a:r>
            <a:r>
              <a:rPr lang="en-US" sz="2000"/>
              <a:t> + 2</a:t>
            </a:r>
            <a:r>
              <a:rPr lang="en-US" sz="2000" b="1"/>
              <a:t>j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 (2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 </a:t>
            </a:r>
            <a:r>
              <a:rPr lang="en-US" sz="2000"/>
              <a:t>4</a:t>
            </a:r>
            <a:r>
              <a:rPr lang="en-US" sz="2000" b="1"/>
              <a:t>j</a:t>
            </a:r>
            <a:r>
              <a:rPr lang="en-US" sz="2000"/>
              <a:t>)</a:t>
            </a:r>
            <a:r>
              <a:rPr lang="en-US" sz="2000" b="1"/>
              <a:t> </a:t>
            </a:r>
            <a:r>
              <a:rPr lang="en-US" sz="2000"/>
              <a:t>= 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+ 6</a:t>
            </a:r>
            <a:r>
              <a:rPr lang="en-US" sz="2000" b="1"/>
              <a:t>j </a:t>
            </a:r>
          </a:p>
          <a:p>
            <a:pPr marL="342900" indent="-342900"/>
            <a:r>
              <a:rPr lang="en-US" sz="2000" b="1"/>
              <a:t>      </a:t>
            </a:r>
            <a:r>
              <a:rPr lang="en-US" sz="2000">
                <a:sym typeface="Symbol" pitchFamily="18" charset="2"/>
              </a:rPr>
              <a:t></a:t>
            </a:r>
            <a:r>
              <a:rPr lang="en-US" sz="2000" b="1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  </a:t>
            </a:r>
            <a:r>
              <a:rPr lang="en-US" sz="2000" b="1">
                <a:sym typeface="Symbol" pitchFamily="18" charset="2"/>
              </a:rPr>
              <a:t>B</a:t>
            </a:r>
            <a:r>
              <a:rPr lang="en-US" sz="2000">
                <a:sym typeface="Symbol" pitchFamily="18" charset="2"/>
              </a:rPr>
              <a:t> = </a:t>
            </a:r>
          </a:p>
        </p:txBody>
      </p:sp>
      <p:graphicFrame>
        <p:nvGraphicFramePr>
          <p:cNvPr id="145418" name="Object 10"/>
          <p:cNvGraphicFramePr>
            <a:graphicFrameLocks noChangeAspect="1"/>
          </p:cNvGraphicFramePr>
          <p:nvPr/>
        </p:nvGraphicFramePr>
        <p:xfrm>
          <a:off x="2590800" y="5943600"/>
          <a:ext cx="1828800" cy="463550"/>
        </p:xfrm>
        <a:graphic>
          <a:graphicData uri="http://schemas.openxmlformats.org/presentationml/2006/ole">
            <p:oleObj spid="_x0000_s30723" name="Equation" r:id="rId4" imgW="1054080" imgH="266400" progId="Equation.3">
              <p:embed/>
            </p:oleObj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724400" y="1676400"/>
            <a:ext cx="4114800" cy="3886200"/>
            <a:chOff x="2832" y="1296"/>
            <a:chExt cx="2592" cy="2448"/>
          </a:xfrm>
        </p:grpSpPr>
        <p:sp>
          <p:nvSpPr>
            <p:cNvPr id="145419" name="Rectangle 11"/>
            <p:cNvSpPr>
              <a:spLocks noChangeArrowheads="1"/>
            </p:cNvSpPr>
            <p:nvPr/>
          </p:nvSpPr>
          <p:spPr bwMode="auto">
            <a:xfrm>
              <a:off x="2832" y="1296"/>
              <a:ext cx="2592" cy="244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3552" y="1296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21" name="Line 13"/>
            <p:cNvSpPr>
              <a:spLocks noChangeShapeType="1"/>
            </p:cNvSpPr>
            <p:nvPr/>
          </p:nvSpPr>
          <p:spPr bwMode="auto">
            <a:xfrm>
              <a:off x="2832" y="297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4320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23" name="Line 15"/>
            <p:cNvSpPr>
              <a:spLocks noChangeShapeType="1"/>
            </p:cNvSpPr>
            <p:nvPr/>
          </p:nvSpPr>
          <p:spPr bwMode="auto">
            <a:xfrm>
              <a:off x="4512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704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25" name="Line 17"/>
            <p:cNvSpPr>
              <a:spLocks noChangeShapeType="1"/>
            </p:cNvSpPr>
            <p:nvPr/>
          </p:nvSpPr>
          <p:spPr bwMode="auto">
            <a:xfrm>
              <a:off x="4896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5088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>
              <a:off x="5280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28" name="Line 20"/>
            <p:cNvSpPr>
              <a:spLocks noChangeShapeType="1"/>
            </p:cNvSpPr>
            <p:nvPr/>
          </p:nvSpPr>
          <p:spPr bwMode="auto">
            <a:xfrm>
              <a:off x="3936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29" name="Line 21"/>
            <p:cNvSpPr>
              <a:spLocks noChangeShapeType="1"/>
            </p:cNvSpPr>
            <p:nvPr/>
          </p:nvSpPr>
          <p:spPr bwMode="auto">
            <a:xfrm>
              <a:off x="4128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744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1" name="Line 23"/>
            <p:cNvSpPr>
              <a:spLocks noChangeShapeType="1"/>
            </p:cNvSpPr>
            <p:nvPr/>
          </p:nvSpPr>
          <p:spPr bwMode="auto">
            <a:xfrm>
              <a:off x="3360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8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>
              <a:off x="2976" y="129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4" name="Line 26"/>
            <p:cNvSpPr>
              <a:spLocks noChangeShapeType="1"/>
            </p:cNvSpPr>
            <p:nvPr/>
          </p:nvSpPr>
          <p:spPr bwMode="auto">
            <a:xfrm>
              <a:off x="2832" y="2784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>
              <a:off x="2832" y="2400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>
              <a:off x="2832" y="2592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7" name="Line 29"/>
            <p:cNvSpPr>
              <a:spLocks noChangeShapeType="1"/>
            </p:cNvSpPr>
            <p:nvPr/>
          </p:nvSpPr>
          <p:spPr bwMode="auto">
            <a:xfrm>
              <a:off x="2832" y="2208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8" name="Line 30"/>
            <p:cNvSpPr>
              <a:spLocks noChangeShapeType="1"/>
            </p:cNvSpPr>
            <p:nvPr/>
          </p:nvSpPr>
          <p:spPr bwMode="auto">
            <a:xfrm>
              <a:off x="2832" y="2016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2832" y="1824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40" name="Line 32"/>
            <p:cNvSpPr>
              <a:spLocks noChangeShapeType="1"/>
            </p:cNvSpPr>
            <p:nvPr/>
          </p:nvSpPr>
          <p:spPr bwMode="auto">
            <a:xfrm>
              <a:off x="2832" y="1632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41" name="Line 33"/>
            <p:cNvSpPr>
              <a:spLocks noChangeShapeType="1"/>
            </p:cNvSpPr>
            <p:nvPr/>
          </p:nvSpPr>
          <p:spPr bwMode="auto">
            <a:xfrm>
              <a:off x="2832" y="1440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42" name="Line 34"/>
            <p:cNvSpPr>
              <a:spLocks noChangeShapeType="1"/>
            </p:cNvSpPr>
            <p:nvPr/>
          </p:nvSpPr>
          <p:spPr bwMode="auto">
            <a:xfrm>
              <a:off x="2832" y="3168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43" name="Line 35"/>
            <p:cNvSpPr>
              <a:spLocks noChangeShapeType="1"/>
            </p:cNvSpPr>
            <p:nvPr/>
          </p:nvSpPr>
          <p:spPr bwMode="auto">
            <a:xfrm>
              <a:off x="2832" y="3360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2832" y="3552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</p:grpSp>
      <p:sp>
        <p:nvSpPr>
          <p:cNvPr id="145447" name="Line 39"/>
          <p:cNvSpPr>
            <a:spLocks noChangeShapeType="1"/>
          </p:cNvSpPr>
          <p:nvPr/>
        </p:nvSpPr>
        <p:spPr bwMode="auto">
          <a:xfrm flipV="1">
            <a:off x="5867400" y="3733800"/>
            <a:ext cx="9144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45449" name="Line 41"/>
          <p:cNvSpPr>
            <a:spLocks noChangeShapeType="1"/>
          </p:cNvSpPr>
          <p:nvPr/>
        </p:nvSpPr>
        <p:spPr bwMode="auto">
          <a:xfrm>
            <a:off x="6781800" y="3733800"/>
            <a:ext cx="60960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45450" name="Line 42"/>
          <p:cNvSpPr>
            <a:spLocks noChangeShapeType="1"/>
          </p:cNvSpPr>
          <p:nvPr/>
        </p:nvSpPr>
        <p:spPr bwMode="auto">
          <a:xfrm>
            <a:off x="5867400" y="4343400"/>
            <a:ext cx="15240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45451" name="Line 43"/>
          <p:cNvSpPr>
            <a:spLocks noChangeShapeType="1"/>
          </p:cNvSpPr>
          <p:nvPr/>
        </p:nvSpPr>
        <p:spPr bwMode="auto">
          <a:xfrm>
            <a:off x="6172200" y="2514600"/>
            <a:ext cx="609600" cy="1219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lg" len="lg"/>
            <a:tailEnd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45452" name="Line 44"/>
          <p:cNvSpPr>
            <a:spLocks noChangeShapeType="1"/>
          </p:cNvSpPr>
          <p:nvPr/>
        </p:nvSpPr>
        <p:spPr bwMode="auto">
          <a:xfrm flipV="1">
            <a:off x="5867400" y="2514600"/>
            <a:ext cx="304800" cy="1828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45454" name="Text Box 46"/>
          <p:cNvSpPr txBox="1">
            <a:spLocks noChangeArrowheads="1"/>
          </p:cNvSpPr>
          <p:nvPr/>
        </p:nvSpPr>
        <p:spPr bwMode="auto">
          <a:xfrm>
            <a:off x="6096000" y="3748088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</a:rPr>
              <a:t>A</a:t>
            </a:r>
          </a:p>
        </p:txBody>
      </p:sp>
      <p:sp>
        <p:nvSpPr>
          <p:cNvPr id="145455" name="Text Box 47"/>
          <p:cNvSpPr txBox="1">
            <a:spLocks noChangeArrowheads="1"/>
          </p:cNvSpPr>
          <p:nvPr/>
        </p:nvSpPr>
        <p:spPr bwMode="auto">
          <a:xfrm>
            <a:off x="6934200" y="39624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</a:rPr>
              <a:t>B</a:t>
            </a:r>
          </a:p>
        </p:txBody>
      </p:sp>
      <p:sp>
        <p:nvSpPr>
          <p:cNvPr id="145456" name="Text Box 48"/>
          <p:cNvSpPr txBox="1">
            <a:spLocks noChangeArrowheads="1"/>
          </p:cNvSpPr>
          <p:nvPr/>
        </p:nvSpPr>
        <p:spPr bwMode="auto">
          <a:xfrm rot="1513970">
            <a:off x="6043613" y="4562475"/>
            <a:ext cx="762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</a:rPr>
              <a:t>A </a:t>
            </a:r>
            <a:r>
              <a:rPr lang="en-US" sz="1400">
                <a:solidFill>
                  <a:srgbClr val="333399"/>
                </a:solidFill>
              </a:rPr>
              <a:t>+</a:t>
            </a:r>
            <a:r>
              <a:rPr lang="en-US" sz="1400" b="1">
                <a:solidFill>
                  <a:srgbClr val="333399"/>
                </a:solidFill>
              </a:rPr>
              <a:t> B</a:t>
            </a:r>
          </a:p>
        </p:txBody>
      </p:sp>
      <p:sp>
        <p:nvSpPr>
          <p:cNvPr id="145457" name="Text Box 49"/>
          <p:cNvSpPr txBox="1">
            <a:spLocks noChangeArrowheads="1"/>
          </p:cNvSpPr>
          <p:nvPr/>
        </p:nvSpPr>
        <p:spPr bwMode="auto">
          <a:xfrm>
            <a:off x="6400800" y="28956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333399"/>
                </a:solidFill>
              </a:rPr>
              <a:t>-B</a:t>
            </a:r>
          </a:p>
        </p:txBody>
      </p:sp>
      <p:sp>
        <p:nvSpPr>
          <p:cNvPr id="145458" name="Text Box 50"/>
          <p:cNvSpPr txBox="1">
            <a:spLocks noChangeArrowheads="1"/>
          </p:cNvSpPr>
          <p:nvPr/>
        </p:nvSpPr>
        <p:spPr bwMode="auto">
          <a:xfrm>
            <a:off x="5486400" y="3124200"/>
            <a:ext cx="685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</a:rPr>
              <a:t>A </a:t>
            </a:r>
            <a:r>
              <a:rPr lang="en-US" sz="1400" b="1">
                <a:solidFill>
                  <a:srgbClr val="333399"/>
                </a:solidFill>
                <a:sym typeface="Symbol" pitchFamily="18" charset="2"/>
              </a:rPr>
              <a:t> </a:t>
            </a:r>
            <a:r>
              <a:rPr lang="en-US" sz="1400" b="1">
                <a:solidFill>
                  <a:srgbClr val="333399"/>
                </a:solidFill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5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5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4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45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45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4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45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5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45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5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145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47" grpId="0" animBg="1"/>
      <p:bldP spid="145449" grpId="0" animBg="1"/>
      <p:bldP spid="145449" grpId="1" animBg="1"/>
      <p:bldP spid="145450" grpId="0" animBg="1"/>
      <p:bldP spid="145450" grpId="1" animBg="1"/>
      <p:bldP spid="145451" grpId="0" animBg="1"/>
      <p:bldP spid="145452" grpId="0" animBg="1"/>
      <p:bldP spid="145454" grpId="0"/>
      <p:bldP spid="145455" grpId="0"/>
      <p:bldP spid="145455" grpId="1"/>
      <p:bldP spid="145456" grpId="0"/>
      <p:bldP spid="145456" grpId="1"/>
      <p:bldP spid="145457" grpId="0"/>
      <p:bldP spid="145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1857-FEBC-48A9-B08C-8AFAEFEB0818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7898-8279-4CA8-A517-5DCF11F9BAD0}" type="slidenum">
              <a:rPr lang="en-US"/>
              <a:pPr/>
              <a:t>16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9663" y="427038"/>
            <a:ext cx="3284537" cy="715962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SOAL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747713" y="1676400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eaLnBrk="0" hangingPunct="0"/>
            <a:r>
              <a:rPr lang="en-US" sz="2000"/>
              <a:t>1.  Nyatakan sebuah vektor yang mempunyai besar 4 satuan dan arahnya 60</a:t>
            </a:r>
            <a:r>
              <a:rPr lang="en-US" sz="2000" baseline="30000"/>
              <a:t>o</a:t>
            </a:r>
            <a:r>
              <a:rPr lang="en-US" sz="2000"/>
              <a:t> dari sumbu X positif secara analitis dan tentukan vektor satuannya!</a:t>
            </a:r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62000" y="2590800"/>
            <a:ext cx="80010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Tx/>
              <a:buAutoNum type="arabicPeriod" startAt="2"/>
            </a:pPr>
            <a:r>
              <a:rPr lang="en-US" sz="2000"/>
              <a:t>Sebuah benda bergerak dari titik (1,2)m ke titik (5,0)m. Tentukan :</a:t>
            </a:r>
          </a:p>
          <a:p>
            <a:pPr marL="342900" indent="-342900" eaLnBrk="0" hangingPunct="0">
              <a:spcBef>
                <a:spcPct val="0"/>
              </a:spcBef>
            </a:pPr>
            <a:r>
              <a:rPr lang="en-US" sz="2000"/>
              <a:t>      a.  Vektor perpindahan benda tersebut</a:t>
            </a:r>
          </a:p>
          <a:p>
            <a:pPr marL="342900" indent="-342900" eaLnBrk="0" hangingPunct="0">
              <a:spcBef>
                <a:spcPct val="0"/>
              </a:spcBef>
            </a:pPr>
            <a:r>
              <a:rPr lang="en-US" sz="2000"/>
              <a:t>      b.  Jarak perpindahan</a:t>
            </a:r>
          </a:p>
          <a:p>
            <a:pPr marL="342900" indent="-342900" eaLnBrk="0" hangingPunct="0">
              <a:spcBef>
                <a:spcPct val="0"/>
              </a:spcBef>
            </a:pPr>
            <a:r>
              <a:rPr lang="en-US" sz="2000"/>
              <a:t>      c.  Arah dari vektor perpindahan benda tersebut dinyatakan oleh          vektor satuannya</a:t>
            </a:r>
          </a:p>
          <a:p>
            <a:pPr marL="7808913" lvl="1" algn="l" eaLnBrk="0" hangingPunct="0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 </a:t>
            </a:r>
            <a:endParaRPr lang="en-US" sz="200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04800" y="4267200"/>
            <a:ext cx="8382000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0"/>
              </a:spcBef>
            </a:pPr>
            <a:r>
              <a:rPr lang="en-US" sz="2000"/>
              <a:t>3.  Diketahui </a:t>
            </a:r>
            <a:r>
              <a:rPr lang="en-US" sz="2000" b="1"/>
              <a:t>A</a:t>
            </a:r>
            <a:r>
              <a:rPr lang="en-US" sz="2000"/>
              <a:t> = 3</a:t>
            </a:r>
            <a:r>
              <a:rPr lang="en-US" sz="2000" b="1"/>
              <a:t>i </a:t>
            </a:r>
            <a:r>
              <a:rPr lang="en-US" sz="2000"/>
              <a:t>+ 4</a:t>
            </a:r>
            <a:r>
              <a:rPr lang="en-US" sz="2000" b="1"/>
              <a:t>j</a:t>
            </a:r>
            <a:r>
              <a:rPr lang="en-US" sz="2000"/>
              <a:t>. Tentukan konstanta skalar c sehingga  berlaku cA =  10 satuan !</a:t>
            </a:r>
          </a:p>
          <a:p>
            <a:pPr marL="342900" indent="-342900" algn="l" eaLnBrk="0" hangingPunct="0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795338" y="4953000"/>
            <a:ext cx="8001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0"/>
              </a:spcBef>
            </a:pPr>
            <a:r>
              <a:rPr lang="en-US" sz="2000"/>
              <a:t>4.   Diketahui </a:t>
            </a:r>
            <a:r>
              <a:rPr lang="en-US" sz="2000" b="1"/>
              <a:t>A</a:t>
            </a:r>
            <a:r>
              <a:rPr lang="en-US" sz="2000"/>
              <a:t> = 2</a:t>
            </a:r>
            <a:r>
              <a:rPr lang="en-US" sz="2000" b="1"/>
              <a:t>i </a:t>
            </a:r>
            <a:r>
              <a:rPr lang="en-US" sz="2000"/>
              <a:t>+ 4</a:t>
            </a:r>
            <a:r>
              <a:rPr lang="en-US" sz="2000" b="1"/>
              <a:t>j</a:t>
            </a:r>
            <a:r>
              <a:rPr lang="en-US" sz="2000"/>
              <a:t>,</a:t>
            </a:r>
            <a:r>
              <a:rPr lang="en-US" sz="2000">
                <a:solidFill>
                  <a:schemeClr val="tx1"/>
                </a:solidFill>
                <a:latin typeface="Tahoma" charset="0"/>
              </a:rPr>
              <a:t> </a:t>
            </a:r>
            <a:r>
              <a:rPr lang="en-US" sz="2000" b="1"/>
              <a:t>B</a:t>
            </a:r>
            <a:r>
              <a:rPr lang="en-US" sz="2000"/>
              <a:t> = -7</a:t>
            </a:r>
            <a:r>
              <a:rPr lang="en-US" sz="2000" b="1"/>
              <a:t>i</a:t>
            </a:r>
            <a:r>
              <a:rPr lang="en-US" sz="2000"/>
              <a:t>, dan </a:t>
            </a:r>
            <a:r>
              <a:rPr lang="en-US" sz="2000" b="1"/>
              <a:t>C</a:t>
            </a:r>
            <a:r>
              <a:rPr lang="en-US" sz="2000"/>
              <a:t> = 8</a:t>
            </a:r>
            <a:r>
              <a:rPr lang="en-US" sz="2000" b="1"/>
              <a:t>j</a:t>
            </a:r>
            <a:r>
              <a:rPr lang="en-US" sz="2000"/>
              <a:t>.</a:t>
            </a:r>
            <a:r>
              <a:rPr lang="en-US" sz="2000">
                <a:solidFill>
                  <a:schemeClr val="tx1"/>
                </a:solidFill>
                <a:latin typeface="Tahoma" charset="0"/>
              </a:rPr>
              <a:t> </a:t>
            </a:r>
            <a:r>
              <a:rPr lang="en-US" sz="2000"/>
              <a:t>Tentukan :</a:t>
            </a:r>
          </a:p>
          <a:p>
            <a:pPr marL="342900" indent="-342900" eaLnBrk="0" hangingPunct="0">
              <a:spcBef>
                <a:spcPct val="0"/>
              </a:spcBef>
            </a:pPr>
            <a:r>
              <a:rPr lang="en-US" sz="2000"/>
              <a:t>      a.  </a:t>
            </a:r>
            <a:r>
              <a:rPr lang="en-US" sz="2000" b="1"/>
              <a:t>A</a:t>
            </a:r>
            <a:r>
              <a:rPr lang="en-US" sz="2000"/>
              <a:t> + </a:t>
            </a:r>
            <a:r>
              <a:rPr lang="en-US" sz="2000" b="1"/>
              <a:t>B</a:t>
            </a:r>
            <a:r>
              <a:rPr lang="en-US" sz="2000"/>
              <a:t> - </a:t>
            </a:r>
            <a:r>
              <a:rPr lang="en-US" sz="2000" b="1"/>
              <a:t>C</a:t>
            </a:r>
          </a:p>
          <a:p>
            <a:pPr marL="342900" indent="-342900" eaLnBrk="0" hangingPunct="0">
              <a:spcBef>
                <a:spcPct val="0"/>
              </a:spcBef>
            </a:pPr>
            <a:r>
              <a:rPr lang="en-US" sz="2000"/>
              <a:t>      b.  </a:t>
            </a:r>
            <a:r>
              <a:rPr lang="en-US" sz="2000">
                <a:sym typeface="Symbol" pitchFamily="18" charset="2"/>
              </a:rPr>
              <a:t></a:t>
            </a:r>
            <a:r>
              <a:rPr lang="en-US" sz="2000" b="1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 + </a:t>
            </a:r>
            <a:r>
              <a:rPr lang="en-US" sz="2000" b="1">
                <a:sym typeface="Symbol" pitchFamily="18" charset="2"/>
              </a:rPr>
              <a:t>B</a:t>
            </a:r>
            <a:r>
              <a:rPr lang="en-US" sz="2000">
                <a:sym typeface="Symbol" pitchFamily="18" charset="2"/>
              </a:rPr>
              <a:t> + </a:t>
            </a:r>
            <a:r>
              <a:rPr lang="en-US" sz="2000" b="1">
                <a:sym typeface="Symbol" pitchFamily="18" charset="2"/>
              </a:rPr>
              <a:t>C</a:t>
            </a:r>
            <a:r>
              <a:rPr lang="en-US" sz="2000">
                <a:sym typeface="Symbol" pitchFamily="18" charset="2"/>
              </a:rPr>
              <a:t>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6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6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6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10" grpId="0"/>
      <p:bldP spid="983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367-2143-415F-A0FE-0B6262C5402E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2472-7461-40EB-94F3-B0F0E01E81C5}" type="slidenum">
              <a:rPr lang="en-US"/>
              <a:pPr/>
              <a:t>17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7813"/>
            <a:ext cx="5181600" cy="1143000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PERKALIAN SKALAR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7467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Perkalian skalar atau juga sering disebut perkalian titik dari dua buah vektor menghasilkan besaran skalar di mana berlaku :</a:t>
            </a:r>
          </a:p>
          <a:p>
            <a:pPr eaLnBrk="0" hangingPunct="0"/>
            <a:r>
              <a:rPr lang="en-US" sz="2000"/>
              <a:t>	</a:t>
            </a:r>
            <a:r>
              <a:rPr lang="en-US" sz="2000" b="1"/>
              <a:t>A</a:t>
            </a:r>
            <a:r>
              <a:rPr lang="en-US" sz="2000"/>
              <a:t> . </a:t>
            </a:r>
            <a:r>
              <a:rPr lang="en-US" sz="2000" b="1"/>
              <a:t>B</a:t>
            </a:r>
            <a:r>
              <a:rPr lang="en-US" sz="2000"/>
              <a:t> = AB cos </a:t>
            </a:r>
            <a:r>
              <a:rPr lang="en-US" sz="2000">
                <a:sym typeface="Symbol" pitchFamily="18" charset="2"/>
              </a:rPr>
              <a:t></a:t>
            </a:r>
            <a:r>
              <a:rPr lang="en-US" sz="2000"/>
              <a:t>				(1.4)</a:t>
            </a:r>
          </a:p>
          <a:p>
            <a:pPr eaLnBrk="0" hangingPunct="0"/>
            <a:r>
              <a:rPr lang="en-US" sz="2000"/>
              <a:t>Jika diketahui </a:t>
            </a:r>
            <a:r>
              <a:rPr lang="en-US" sz="2000" b="1"/>
              <a:t>A</a:t>
            </a:r>
            <a:r>
              <a:rPr lang="en-US" sz="2000"/>
              <a:t> = a</a:t>
            </a:r>
            <a:r>
              <a:rPr lang="en-US" sz="2000" baseline="-25000"/>
              <a:t>x</a:t>
            </a:r>
            <a:r>
              <a:rPr lang="en-US" sz="2000"/>
              <a:t> </a:t>
            </a:r>
            <a:r>
              <a:rPr lang="en-US" sz="2000" b="1"/>
              <a:t>i </a:t>
            </a:r>
            <a:r>
              <a:rPr lang="en-US" sz="2000"/>
              <a:t>+ a</a:t>
            </a:r>
            <a:r>
              <a:rPr lang="en-US" sz="2000" baseline="-25000"/>
              <a:t>y</a:t>
            </a:r>
            <a:r>
              <a:rPr lang="en-US" sz="2000"/>
              <a:t> </a:t>
            </a:r>
            <a:r>
              <a:rPr lang="en-US" sz="2000" b="1"/>
              <a:t>j</a:t>
            </a:r>
            <a:r>
              <a:rPr lang="en-US" sz="2000"/>
              <a:t> + a</a:t>
            </a:r>
            <a:r>
              <a:rPr lang="en-US" sz="2000" baseline="-25000"/>
              <a:t>z</a:t>
            </a:r>
            <a:r>
              <a:rPr lang="en-US" sz="2000"/>
              <a:t> </a:t>
            </a:r>
            <a:r>
              <a:rPr lang="en-US" sz="2000" b="1"/>
              <a:t>k </a:t>
            </a:r>
            <a:r>
              <a:rPr lang="en-US" sz="2000"/>
              <a:t>dan </a:t>
            </a:r>
            <a:r>
              <a:rPr lang="en-US" sz="2000" b="1"/>
              <a:t>B</a:t>
            </a:r>
            <a:r>
              <a:rPr lang="en-US" sz="2000"/>
              <a:t> = b</a:t>
            </a:r>
            <a:r>
              <a:rPr lang="en-US" sz="2000" baseline="-25000"/>
              <a:t>x</a:t>
            </a:r>
            <a:r>
              <a:rPr lang="en-US" sz="2000"/>
              <a:t> </a:t>
            </a:r>
            <a:r>
              <a:rPr lang="en-US" sz="2000" b="1"/>
              <a:t>i </a:t>
            </a:r>
            <a:r>
              <a:rPr lang="en-US" sz="2000"/>
              <a:t>+ b</a:t>
            </a:r>
            <a:r>
              <a:rPr lang="en-US" sz="2000" baseline="-25000"/>
              <a:t>y</a:t>
            </a:r>
            <a:r>
              <a:rPr lang="en-US" sz="2000"/>
              <a:t> </a:t>
            </a:r>
            <a:r>
              <a:rPr lang="en-US" sz="2000" b="1"/>
              <a:t>j</a:t>
            </a:r>
            <a:r>
              <a:rPr lang="en-US" sz="2000"/>
              <a:t> + b</a:t>
            </a:r>
            <a:r>
              <a:rPr lang="en-US" sz="2000" baseline="-25000"/>
              <a:t>z</a:t>
            </a:r>
            <a:r>
              <a:rPr lang="en-US" sz="2000"/>
              <a:t> </a:t>
            </a:r>
            <a:r>
              <a:rPr lang="en-US" sz="2000" b="1"/>
              <a:t>k</a:t>
            </a:r>
            <a:r>
              <a:rPr lang="en-US" sz="2000"/>
              <a:t>, maka</a:t>
            </a:r>
            <a:r>
              <a:rPr lang="en-US" sz="1800"/>
              <a:t> : </a:t>
            </a:r>
          </a:p>
          <a:p>
            <a:pPr eaLnBrk="0" hangingPunct="0"/>
            <a:r>
              <a:rPr lang="en-US" sz="1800" b="1"/>
              <a:t>	</a:t>
            </a:r>
            <a:r>
              <a:rPr lang="en-US" sz="2000" b="1"/>
              <a:t>A</a:t>
            </a:r>
            <a:r>
              <a:rPr lang="en-US" sz="2000"/>
              <a:t> . </a:t>
            </a:r>
            <a:r>
              <a:rPr lang="en-US" sz="2000" b="1"/>
              <a:t>B = </a:t>
            </a:r>
            <a:r>
              <a:rPr lang="en-US" sz="2000"/>
              <a:t>a</a:t>
            </a:r>
            <a:r>
              <a:rPr lang="en-US" sz="2000" baseline="-25000"/>
              <a:t>x</a:t>
            </a:r>
            <a:r>
              <a:rPr lang="en-US" sz="2000"/>
              <a:t>b</a:t>
            </a:r>
            <a:r>
              <a:rPr lang="en-US" sz="2000" baseline="-25000"/>
              <a:t>x</a:t>
            </a:r>
            <a:r>
              <a:rPr lang="en-US" sz="2000"/>
              <a:t> + a</a:t>
            </a:r>
            <a:r>
              <a:rPr lang="en-US" sz="2000" baseline="-25000"/>
              <a:t>y</a:t>
            </a:r>
            <a:r>
              <a:rPr lang="en-US" sz="2000"/>
              <a:t>b</a:t>
            </a:r>
            <a:r>
              <a:rPr lang="en-US" sz="2000" baseline="-25000"/>
              <a:t>y</a:t>
            </a:r>
            <a:r>
              <a:rPr lang="en-US" sz="2000"/>
              <a:t> + a</a:t>
            </a:r>
            <a:r>
              <a:rPr lang="en-US" sz="2000" baseline="-25000"/>
              <a:t>z</a:t>
            </a:r>
            <a:r>
              <a:rPr lang="en-US" sz="2000"/>
              <a:t>b</a:t>
            </a:r>
            <a:r>
              <a:rPr lang="en-US" sz="2000" baseline="-25000"/>
              <a:t>z</a:t>
            </a:r>
            <a:r>
              <a:rPr lang="en-US" sz="2000">
                <a:solidFill>
                  <a:schemeClr val="tx1"/>
                </a:solidFill>
              </a:rPr>
              <a:t> 			</a:t>
            </a:r>
            <a:r>
              <a:rPr lang="en-US" sz="2000"/>
              <a:t>(1.5)</a:t>
            </a:r>
          </a:p>
          <a:p>
            <a:pPr eaLnBrk="0" hangingPunct="0"/>
            <a:r>
              <a:rPr lang="en-US" sz="2000"/>
              <a:t>Sebagai hasil perkalian skalar adalah usaha, tenaga potensial, fluks magnet, dan lain-lain.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495800" y="4876800"/>
            <a:ext cx="2514600" cy="1295400"/>
            <a:chOff x="1824" y="2679"/>
            <a:chExt cx="1872" cy="873"/>
          </a:xfrm>
        </p:grpSpPr>
        <p:sp>
          <p:nvSpPr>
            <p:cNvPr id="101404" name="Line 28"/>
            <p:cNvSpPr>
              <a:spLocks noChangeShapeType="1"/>
            </p:cNvSpPr>
            <p:nvPr/>
          </p:nvSpPr>
          <p:spPr bwMode="auto">
            <a:xfrm flipV="1">
              <a:off x="1824" y="2688"/>
              <a:ext cx="1536" cy="5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01405" name="Line 29"/>
            <p:cNvSpPr>
              <a:spLocks noChangeShapeType="1"/>
            </p:cNvSpPr>
            <p:nvPr/>
          </p:nvSpPr>
          <p:spPr bwMode="auto">
            <a:xfrm>
              <a:off x="1824" y="3264"/>
              <a:ext cx="1872" cy="2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01406" name="Text Box 30"/>
            <p:cNvSpPr txBox="1">
              <a:spLocks noChangeArrowheads="1"/>
            </p:cNvSpPr>
            <p:nvPr/>
          </p:nvSpPr>
          <p:spPr bwMode="auto">
            <a:xfrm>
              <a:off x="2544" y="2697"/>
              <a:ext cx="3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/>
                <a:t>A</a:t>
              </a:r>
            </a:p>
          </p:txBody>
        </p:sp>
        <p:sp>
          <p:nvSpPr>
            <p:cNvPr id="101407" name="Text Box 31"/>
            <p:cNvSpPr txBox="1">
              <a:spLocks noChangeArrowheads="1"/>
            </p:cNvSpPr>
            <p:nvPr/>
          </p:nvSpPr>
          <p:spPr bwMode="auto">
            <a:xfrm>
              <a:off x="2881" y="3167"/>
              <a:ext cx="38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/>
                <a:t>B</a:t>
              </a:r>
            </a:p>
          </p:txBody>
        </p:sp>
        <p:sp>
          <p:nvSpPr>
            <p:cNvPr id="101408" name="Arc 32"/>
            <p:cNvSpPr>
              <a:spLocks/>
            </p:cNvSpPr>
            <p:nvPr/>
          </p:nvSpPr>
          <p:spPr bwMode="auto">
            <a:xfrm>
              <a:off x="2352" y="3073"/>
              <a:ext cx="192" cy="2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4066"/>
                <a:gd name="T2" fmla="*/ 17640 w 21600"/>
                <a:gd name="T3" fmla="*/ 34066 h 34066"/>
                <a:gd name="T4" fmla="*/ 0 w 21600"/>
                <a:gd name="T5" fmla="*/ 21600 h 3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06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064"/>
                    <a:pt x="20216" y="30419"/>
                    <a:pt x="17639" y="34065"/>
                  </a:cubicBezTo>
                </a:path>
                <a:path w="21600" h="3406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064"/>
                    <a:pt x="20216" y="30419"/>
                    <a:pt x="17639" y="340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1409" name="Text Box 33"/>
            <p:cNvSpPr txBox="1">
              <a:spLocks noChangeArrowheads="1"/>
            </p:cNvSpPr>
            <p:nvPr/>
          </p:nvSpPr>
          <p:spPr bwMode="auto">
            <a:xfrm>
              <a:off x="2232" y="3091"/>
              <a:ext cx="28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800">
                  <a:latin typeface="Tahoma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101410" name="Line 34"/>
            <p:cNvSpPr>
              <a:spLocks noChangeShapeType="1"/>
            </p:cNvSpPr>
            <p:nvPr/>
          </p:nvSpPr>
          <p:spPr bwMode="auto">
            <a:xfrm flipH="1">
              <a:off x="3216" y="2679"/>
              <a:ext cx="14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 rot="578110">
              <a:off x="3234" y="3339"/>
              <a:ext cx="144" cy="144"/>
              <a:chOff x="1152" y="3264"/>
              <a:chExt cx="144" cy="144"/>
            </a:xfrm>
          </p:grpSpPr>
          <p:sp>
            <p:nvSpPr>
              <p:cNvPr id="101412" name="Line 36"/>
              <p:cNvSpPr>
                <a:spLocks noChangeShapeType="1"/>
              </p:cNvSpPr>
              <p:nvPr/>
            </p:nvSpPr>
            <p:spPr bwMode="auto">
              <a:xfrm>
                <a:off x="1152" y="32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1413" name="Line 37"/>
              <p:cNvSpPr>
                <a:spLocks noChangeShapeType="1"/>
              </p:cNvSpPr>
              <p:nvPr/>
            </p:nvSpPr>
            <p:spPr bwMode="auto">
              <a:xfrm>
                <a:off x="1296" y="32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BB3E-E8FC-4F26-967A-AA15703C70C5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997A-33B0-4C81-B6B6-99B9F86C0FE8}" type="slidenum">
              <a:rPr lang="en-US"/>
              <a:pPr/>
              <a:t>18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PERKALIAN SKALAR</a:t>
            </a:r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1046016" y="1729797"/>
            <a:ext cx="7391400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diperhatikan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diingat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perkalian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spcBef>
                <a:spcPct val="25000"/>
              </a:spcBef>
            </a:pPr>
            <a:r>
              <a:rPr lang="en-US" sz="2000" dirty="0"/>
              <a:t>		    </a:t>
            </a:r>
            <a:r>
              <a:rPr lang="en-US" sz="2000" b="1" dirty="0" err="1"/>
              <a:t>i</a:t>
            </a:r>
            <a:r>
              <a:rPr lang="en-US" sz="2000" dirty="0"/>
              <a:t> . </a:t>
            </a:r>
            <a:r>
              <a:rPr lang="en-US" sz="2000" b="1" dirty="0" err="1"/>
              <a:t>i</a:t>
            </a:r>
            <a:r>
              <a:rPr lang="en-US" sz="2000" dirty="0"/>
              <a:t> = </a:t>
            </a:r>
            <a:r>
              <a:rPr lang="en-US" sz="2000" b="1" dirty="0"/>
              <a:t>j</a:t>
            </a:r>
            <a:r>
              <a:rPr lang="en-US" sz="2000" dirty="0"/>
              <a:t> . </a:t>
            </a:r>
            <a:r>
              <a:rPr lang="en-US" sz="2000" b="1" dirty="0"/>
              <a:t>j</a:t>
            </a:r>
            <a:r>
              <a:rPr lang="en-US" sz="2000" dirty="0"/>
              <a:t> = </a:t>
            </a:r>
            <a:r>
              <a:rPr lang="en-US" sz="2000" b="1" dirty="0"/>
              <a:t>k</a:t>
            </a:r>
            <a:r>
              <a:rPr lang="en-US" sz="2000" dirty="0"/>
              <a:t> . </a:t>
            </a:r>
            <a:r>
              <a:rPr lang="en-US" sz="2000" b="1" dirty="0"/>
              <a:t>k</a:t>
            </a:r>
            <a:r>
              <a:rPr lang="en-US" sz="2000" dirty="0"/>
              <a:t> = 1 </a:t>
            </a:r>
          </a:p>
          <a:p>
            <a:pPr>
              <a:spcBef>
                <a:spcPct val="25000"/>
              </a:spcBef>
            </a:pPr>
            <a:r>
              <a:rPr lang="en-US" sz="2000" dirty="0"/>
              <a:t> 	       	    </a:t>
            </a:r>
            <a:r>
              <a:rPr lang="en-US" sz="2000" b="1" dirty="0" err="1"/>
              <a:t>i</a:t>
            </a:r>
            <a:r>
              <a:rPr lang="en-US" sz="2000" dirty="0"/>
              <a:t> . </a:t>
            </a:r>
            <a:r>
              <a:rPr lang="en-US" sz="2000" b="1" dirty="0"/>
              <a:t>j</a:t>
            </a:r>
            <a:r>
              <a:rPr lang="en-US" sz="2000" dirty="0"/>
              <a:t> = </a:t>
            </a:r>
            <a:r>
              <a:rPr lang="en-US" sz="2000" b="1" dirty="0"/>
              <a:t>j</a:t>
            </a:r>
            <a:r>
              <a:rPr lang="en-US" sz="2000" dirty="0"/>
              <a:t> . </a:t>
            </a:r>
            <a:r>
              <a:rPr lang="en-US" sz="2000" b="1" dirty="0"/>
              <a:t>k</a:t>
            </a:r>
            <a:r>
              <a:rPr lang="en-US" sz="2000" dirty="0"/>
              <a:t> = </a:t>
            </a:r>
            <a:r>
              <a:rPr lang="en-US" sz="2000" b="1" dirty="0"/>
              <a:t>k</a:t>
            </a:r>
            <a:r>
              <a:rPr lang="en-US" sz="2000" dirty="0"/>
              <a:t> . </a:t>
            </a:r>
            <a:r>
              <a:rPr lang="en-US" sz="2000" b="1" dirty="0" err="1"/>
              <a:t>i</a:t>
            </a:r>
            <a:r>
              <a:rPr lang="en-US" sz="2000" dirty="0"/>
              <a:t> = 0</a:t>
            </a:r>
            <a:endParaRPr lang="en-US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9DDA-2F0D-4287-8904-2D1021C8B17C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2838-9B36-4D38-9364-215044D34A29}" type="slidenum">
              <a:rPr lang="en-US"/>
              <a:pPr/>
              <a:t>19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2438400" cy="685800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CONTOH</a:t>
            </a:r>
          </a:p>
        </p:txBody>
      </p:sp>
      <p:graphicFrame>
        <p:nvGraphicFramePr>
          <p:cNvPr id="147503" name="Object 47"/>
          <p:cNvGraphicFramePr>
            <a:graphicFrameLocks noChangeAspect="1"/>
          </p:cNvGraphicFramePr>
          <p:nvPr>
            <p:ph sz="half" idx="1"/>
          </p:nvPr>
        </p:nvGraphicFramePr>
        <p:xfrm>
          <a:off x="1828800" y="3505200"/>
          <a:ext cx="1524000" cy="666750"/>
        </p:xfrm>
        <a:graphic>
          <a:graphicData uri="http://schemas.openxmlformats.org/presentationml/2006/ole">
            <p:oleObj spid="_x0000_s34818" name="Equation" r:id="rId3" imgW="901440" imgH="393480" progId="Equation.3">
              <p:embed/>
            </p:oleObj>
          </a:graphicData>
        </a:graphic>
      </p:graphicFrame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14400" y="1524000"/>
            <a:ext cx="784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Diketahui dua buah vektor, </a:t>
            </a:r>
            <a:r>
              <a:rPr lang="en-US" sz="2000" b="1"/>
              <a:t>A</a:t>
            </a:r>
            <a:r>
              <a:rPr lang="en-US" sz="2000"/>
              <a:t> = 3</a:t>
            </a:r>
            <a:r>
              <a:rPr lang="en-US" sz="2000" b="1"/>
              <a:t>i</a:t>
            </a:r>
            <a:r>
              <a:rPr lang="en-US" sz="2000"/>
              <a:t> + 4</a:t>
            </a:r>
            <a:r>
              <a:rPr lang="en-US" sz="2000" b="1"/>
              <a:t>j</a:t>
            </a:r>
            <a:r>
              <a:rPr lang="en-US" sz="2000"/>
              <a:t> dan </a:t>
            </a:r>
            <a:r>
              <a:rPr lang="en-US" sz="2000" b="1"/>
              <a:t>B</a:t>
            </a:r>
            <a:r>
              <a:rPr lang="en-US" sz="2000"/>
              <a:t> = 4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 </a:t>
            </a:r>
            <a:r>
              <a:rPr lang="en-US" sz="2000"/>
              <a:t>2</a:t>
            </a:r>
            <a:r>
              <a:rPr lang="en-US" sz="2000" b="1"/>
              <a:t>j</a:t>
            </a:r>
            <a:r>
              <a:rPr lang="en-US" sz="2000"/>
              <a:t>.</a:t>
            </a:r>
            <a:r>
              <a:rPr lang="en-US" sz="2000" b="1"/>
              <a:t> </a:t>
            </a:r>
            <a:r>
              <a:rPr lang="en-US" sz="2000"/>
              <a:t>Tentukan sudut antara vektor </a:t>
            </a:r>
            <a:r>
              <a:rPr lang="en-US" sz="2000" b="1"/>
              <a:t>A</a:t>
            </a:r>
            <a:r>
              <a:rPr lang="en-US" sz="2000"/>
              <a:t> dan </a:t>
            </a:r>
            <a:r>
              <a:rPr lang="en-US" sz="2000" b="1"/>
              <a:t>B</a:t>
            </a:r>
            <a:r>
              <a:rPr lang="en-US" sz="2000" b="1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!</a:t>
            </a:r>
            <a:endParaRPr lang="en-US" sz="2000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914400" y="2193925"/>
            <a:ext cx="1219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Jawab :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486400" y="2514600"/>
            <a:ext cx="3276600" cy="2971800"/>
            <a:chOff x="3456" y="1584"/>
            <a:chExt cx="2064" cy="1872"/>
          </a:xfrm>
        </p:grpSpPr>
        <p:sp>
          <p:nvSpPr>
            <p:cNvPr id="147463" name="Rectangle 7"/>
            <p:cNvSpPr>
              <a:spLocks noChangeArrowheads="1"/>
            </p:cNvSpPr>
            <p:nvPr/>
          </p:nvSpPr>
          <p:spPr bwMode="auto">
            <a:xfrm>
              <a:off x="3456" y="1584"/>
              <a:ext cx="2064" cy="187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7464" name="Line 8"/>
            <p:cNvSpPr>
              <a:spLocks noChangeShapeType="1"/>
            </p:cNvSpPr>
            <p:nvPr/>
          </p:nvSpPr>
          <p:spPr bwMode="auto">
            <a:xfrm>
              <a:off x="3648" y="1584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65" name="Line 9"/>
            <p:cNvSpPr>
              <a:spLocks noChangeShapeType="1"/>
            </p:cNvSpPr>
            <p:nvPr/>
          </p:nvSpPr>
          <p:spPr bwMode="auto">
            <a:xfrm>
              <a:off x="3456" y="3264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66" name="Line 10"/>
            <p:cNvSpPr>
              <a:spLocks noChangeShapeType="1"/>
            </p:cNvSpPr>
            <p:nvPr/>
          </p:nvSpPr>
          <p:spPr bwMode="auto">
            <a:xfrm>
              <a:off x="4416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67" name="Line 11"/>
            <p:cNvSpPr>
              <a:spLocks noChangeShapeType="1"/>
            </p:cNvSpPr>
            <p:nvPr/>
          </p:nvSpPr>
          <p:spPr bwMode="auto">
            <a:xfrm>
              <a:off x="4608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68" name="Line 12"/>
            <p:cNvSpPr>
              <a:spLocks noChangeShapeType="1"/>
            </p:cNvSpPr>
            <p:nvPr/>
          </p:nvSpPr>
          <p:spPr bwMode="auto">
            <a:xfrm>
              <a:off x="4800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69" name="Line 13"/>
            <p:cNvSpPr>
              <a:spLocks noChangeShapeType="1"/>
            </p:cNvSpPr>
            <p:nvPr/>
          </p:nvSpPr>
          <p:spPr bwMode="auto">
            <a:xfrm>
              <a:off x="4992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70" name="Line 14"/>
            <p:cNvSpPr>
              <a:spLocks noChangeShapeType="1"/>
            </p:cNvSpPr>
            <p:nvPr/>
          </p:nvSpPr>
          <p:spPr bwMode="auto">
            <a:xfrm>
              <a:off x="5184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5376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>
              <a:off x="4032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73" name="Line 17"/>
            <p:cNvSpPr>
              <a:spLocks noChangeShapeType="1"/>
            </p:cNvSpPr>
            <p:nvPr/>
          </p:nvSpPr>
          <p:spPr bwMode="auto">
            <a:xfrm>
              <a:off x="4224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74" name="Line 18"/>
            <p:cNvSpPr>
              <a:spLocks noChangeShapeType="1"/>
            </p:cNvSpPr>
            <p:nvPr/>
          </p:nvSpPr>
          <p:spPr bwMode="auto">
            <a:xfrm>
              <a:off x="3840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3456" y="307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>
              <a:off x="3456" y="26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3456" y="288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3456" y="2496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>
              <a:off x="3456" y="230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83" name="Line 27"/>
            <p:cNvSpPr>
              <a:spLocks noChangeShapeType="1"/>
            </p:cNvSpPr>
            <p:nvPr/>
          </p:nvSpPr>
          <p:spPr bwMode="auto">
            <a:xfrm>
              <a:off x="3456" y="211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84" name="Line 28"/>
            <p:cNvSpPr>
              <a:spLocks noChangeShapeType="1"/>
            </p:cNvSpPr>
            <p:nvPr/>
          </p:nvSpPr>
          <p:spPr bwMode="auto">
            <a:xfrm>
              <a:off x="3456" y="192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47485" name="Line 29"/>
            <p:cNvSpPr>
              <a:spLocks noChangeShapeType="1"/>
            </p:cNvSpPr>
            <p:nvPr/>
          </p:nvSpPr>
          <p:spPr bwMode="auto">
            <a:xfrm>
              <a:off x="3456" y="172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</p:grpSp>
      <p:sp>
        <p:nvSpPr>
          <p:cNvPr id="147489" name="Line 33"/>
          <p:cNvSpPr>
            <a:spLocks noChangeShapeType="1"/>
          </p:cNvSpPr>
          <p:nvPr/>
        </p:nvSpPr>
        <p:spPr bwMode="auto">
          <a:xfrm flipV="1">
            <a:off x="6705600" y="3048000"/>
            <a:ext cx="9144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>
            <a:off x="6705600" y="4267200"/>
            <a:ext cx="12192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47494" name="Text Box 38"/>
          <p:cNvSpPr txBox="1">
            <a:spLocks noChangeArrowheads="1"/>
          </p:cNvSpPr>
          <p:nvPr/>
        </p:nvSpPr>
        <p:spPr bwMode="auto">
          <a:xfrm>
            <a:off x="6858000" y="34290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</a:rPr>
              <a:t>A</a:t>
            </a:r>
          </a:p>
        </p:txBody>
      </p:sp>
      <p:sp>
        <p:nvSpPr>
          <p:cNvPr id="147495" name="Text Box 39"/>
          <p:cNvSpPr txBox="1">
            <a:spLocks noChangeArrowheads="1"/>
          </p:cNvSpPr>
          <p:nvPr/>
        </p:nvSpPr>
        <p:spPr bwMode="auto">
          <a:xfrm>
            <a:off x="7021513" y="44958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</a:rPr>
              <a:t>B</a:t>
            </a:r>
          </a:p>
        </p:txBody>
      </p:sp>
      <p:sp>
        <p:nvSpPr>
          <p:cNvPr id="147499" name="Arc 43"/>
          <p:cNvSpPr>
            <a:spLocks/>
          </p:cNvSpPr>
          <p:nvPr/>
        </p:nvSpPr>
        <p:spPr bwMode="auto">
          <a:xfrm>
            <a:off x="6813550" y="3938588"/>
            <a:ext cx="249238" cy="458787"/>
          </a:xfrm>
          <a:custGeom>
            <a:avLst/>
            <a:gdLst>
              <a:gd name="G0" fmla="+- 0 0 0"/>
              <a:gd name="G1" fmla="+- 18476 0 0"/>
              <a:gd name="G2" fmla="+- 21600 0 0"/>
              <a:gd name="T0" fmla="*/ 11189 w 21600"/>
              <a:gd name="T1" fmla="*/ 0 h 30933"/>
              <a:gd name="T2" fmla="*/ 17646 w 21600"/>
              <a:gd name="T3" fmla="*/ 30933 h 30933"/>
              <a:gd name="T4" fmla="*/ 0 w 21600"/>
              <a:gd name="T5" fmla="*/ 18476 h 30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933" fill="none" extrusionOk="0">
                <a:moveTo>
                  <a:pt x="11189" y="-1"/>
                </a:moveTo>
                <a:cubicBezTo>
                  <a:pt x="17651" y="3913"/>
                  <a:pt x="21600" y="10920"/>
                  <a:pt x="21600" y="18476"/>
                </a:cubicBezTo>
                <a:cubicBezTo>
                  <a:pt x="21600" y="22937"/>
                  <a:pt x="20218" y="27288"/>
                  <a:pt x="17646" y="30933"/>
                </a:cubicBezTo>
              </a:path>
              <a:path w="21600" h="30933" stroke="0" extrusionOk="0">
                <a:moveTo>
                  <a:pt x="11189" y="-1"/>
                </a:moveTo>
                <a:cubicBezTo>
                  <a:pt x="17651" y="3913"/>
                  <a:pt x="21600" y="10920"/>
                  <a:pt x="21600" y="18476"/>
                </a:cubicBezTo>
                <a:cubicBezTo>
                  <a:pt x="21600" y="22937"/>
                  <a:pt x="20218" y="27288"/>
                  <a:pt x="17646" y="30933"/>
                </a:cubicBezTo>
                <a:lnTo>
                  <a:pt x="0" y="184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7500" name="Text Box 44"/>
          <p:cNvSpPr txBox="1">
            <a:spLocks noChangeArrowheads="1"/>
          </p:cNvSpPr>
          <p:nvPr/>
        </p:nvSpPr>
        <p:spPr bwMode="auto">
          <a:xfrm>
            <a:off x="6738938" y="4017963"/>
            <a:ext cx="38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333399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147501" name="Text Box 45"/>
          <p:cNvSpPr txBox="1">
            <a:spLocks noChangeArrowheads="1"/>
          </p:cNvSpPr>
          <p:nvPr/>
        </p:nvSpPr>
        <p:spPr bwMode="auto">
          <a:xfrm>
            <a:off x="990600" y="2514600"/>
            <a:ext cx="4419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Untuk menentukan sudut antara vektor </a:t>
            </a:r>
            <a:r>
              <a:rPr lang="en-US" sz="2000" b="1"/>
              <a:t>A</a:t>
            </a:r>
            <a:r>
              <a:rPr lang="en-US" sz="2000"/>
              <a:t> dan </a:t>
            </a:r>
            <a:r>
              <a:rPr lang="en-US" sz="2000" b="1"/>
              <a:t>B</a:t>
            </a:r>
            <a:r>
              <a:rPr lang="en-US" sz="2000"/>
              <a:t> dapat menggunakan persamaan (1.4).</a:t>
            </a:r>
            <a:r>
              <a:rPr lang="en-US"/>
              <a:t> </a:t>
            </a:r>
          </a:p>
        </p:txBody>
      </p:sp>
      <p:sp>
        <p:nvSpPr>
          <p:cNvPr id="147502" name="Text Box 46"/>
          <p:cNvSpPr txBox="1">
            <a:spLocks noChangeArrowheads="1"/>
          </p:cNvSpPr>
          <p:nvPr/>
        </p:nvSpPr>
        <p:spPr bwMode="auto">
          <a:xfrm>
            <a:off x="976313" y="4084638"/>
            <a:ext cx="4191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A . B</a:t>
            </a:r>
            <a:r>
              <a:rPr lang="en-US" sz="2000"/>
              <a:t> = (3</a:t>
            </a:r>
            <a:r>
              <a:rPr lang="en-US" sz="2000" b="1"/>
              <a:t>i</a:t>
            </a:r>
            <a:r>
              <a:rPr lang="en-US" sz="2000"/>
              <a:t> + 4</a:t>
            </a:r>
            <a:r>
              <a:rPr lang="en-US" sz="2000" b="1"/>
              <a:t>j</a:t>
            </a:r>
            <a:r>
              <a:rPr lang="en-US" sz="2000"/>
              <a:t>) </a:t>
            </a:r>
            <a:r>
              <a:rPr lang="en-US" sz="2000" b="1"/>
              <a:t>.</a:t>
            </a:r>
            <a:r>
              <a:rPr lang="en-US" sz="2000"/>
              <a:t> (4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 </a:t>
            </a:r>
            <a:r>
              <a:rPr lang="en-US" sz="2000"/>
              <a:t>2</a:t>
            </a:r>
            <a:r>
              <a:rPr lang="en-US" sz="2000" b="1"/>
              <a:t>j</a:t>
            </a:r>
            <a:r>
              <a:rPr lang="en-US" sz="2000"/>
              <a:t>)</a:t>
            </a:r>
            <a:r>
              <a:rPr lang="en-US" sz="2000" b="1"/>
              <a:t> </a:t>
            </a:r>
            <a:r>
              <a:rPr lang="en-US" sz="2000"/>
              <a:t>= 3.4 + 4.(-2) = 4</a:t>
            </a:r>
          </a:p>
        </p:txBody>
      </p:sp>
      <p:sp>
        <p:nvSpPr>
          <p:cNvPr id="147505" name="Text Box 49"/>
          <p:cNvSpPr txBox="1">
            <a:spLocks noChangeArrowheads="1"/>
          </p:cNvSpPr>
          <p:nvPr/>
        </p:nvSpPr>
        <p:spPr bwMode="auto">
          <a:xfrm>
            <a:off x="976313" y="48006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Besar vektor </a:t>
            </a:r>
            <a:r>
              <a:rPr lang="en-US" sz="2000" b="1"/>
              <a:t>A</a:t>
            </a:r>
            <a:r>
              <a:rPr lang="en-US" sz="2000"/>
              <a:t> =</a:t>
            </a:r>
          </a:p>
        </p:txBody>
      </p:sp>
      <p:graphicFrame>
        <p:nvGraphicFramePr>
          <p:cNvPr id="147506" name="Object 50"/>
          <p:cNvGraphicFramePr>
            <a:graphicFrameLocks noChangeAspect="1"/>
          </p:cNvGraphicFramePr>
          <p:nvPr>
            <p:ph sz="half" idx="2"/>
          </p:nvPr>
        </p:nvGraphicFramePr>
        <p:xfrm>
          <a:off x="2986088" y="4700588"/>
          <a:ext cx="1600200" cy="469900"/>
        </p:xfrm>
        <a:graphic>
          <a:graphicData uri="http://schemas.openxmlformats.org/presentationml/2006/ole">
            <p:oleObj spid="_x0000_s34819" name="Equation" r:id="rId4" imgW="863280" imgH="253800" progId="Equation.3">
              <p:embed/>
            </p:oleObj>
          </a:graphicData>
        </a:graphic>
      </p:graphicFrame>
      <p:sp>
        <p:nvSpPr>
          <p:cNvPr id="147508" name="Text Box 52"/>
          <p:cNvSpPr txBox="1">
            <a:spLocks noChangeArrowheads="1"/>
          </p:cNvSpPr>
          <p:nvPr/>
        </p:nvSpPr>
        <p:spPr bwMode="auto">
          <a:xfrm>
            <a:off x="981075" y="5181600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Besar vektor </a:t>
            </a:r>
            <a:r>
              <a:rPr lang="en-US" sz="2000" b="1"/>
              <a:t>B</a:t>
            </a:r>
            <a:r>
              <a:rPr lang="en-US" sz="2000"/>
              <a:t> =</a:t>
            </a:r>
          </a:p>
        </p:txBody>
      </p:sp>
      <p:graphicFrame>
        <p:nvGraphicFramePr>
          <p:cNvPr id="147509" name="Object 53"/>
          <p:cNvGraphicFramePr>
            <a:graphicFrameLocks noChangeAspect="1"/>
          </p:cNvGraphicFramePr>
          <p:nvPr/>
        </p:nvGraphicFramePr>
        <p:xfrm>
          <a:off x="2955925" y="5100638"/>
          <a:ext cx="2116138" cy="477837"/>
        </p:xfrm>
        <a:graphic>
          <a:graphicData uri="http://schemas.openxmlformats.org/presentationml/2006/ole">
            <p:oleObj spid="_x0000_s34820" name="Equation" r:id="rId5" imgW="1244520" imgH="279360" progId="Equation.3">
              <p:embed/>
            </p:oleObj>
          </a:graphicData>
        </a:graphic>
      </p:graphicFrame>
      <p:graphicFrame>
        <p:nvGraphicFramePr>
          <p:cNvPr id="147510" name="Object 54"/>
          <p:cNvGraphicFramePr>
            <a:graphicFrameLocks noChangeAspect="1"/>
          </p:cNvGraphicFramePr>
          <p:nvPr/>
        </p:nvGraphicFramePr>
        <p:xfrm>
          <a:off x="590550" y="5526088"/>
          <a:ext cx="4819650" cy="841375"/>
        </p:xfrm>
        <a:graphic>
          <a:graphicData uri="http://schemas.openxmlformats.org/presentationml/2006/ole">
            <p:oleObj spid="_x0000_s34821" name="Equation" r:id="rId6" imgW="2705040" imgH="469800" progId="">
              <p:embed/>
            </p:oleObj>
          </a:graphicData>
        </a:graphic>
      </p:graphicFrame>
      <p:sp>
        <p:nvSpPr>
          <p:cNvPr id="147511" name="Text Box 55"/>
          <p:cNvSpPr txBox="1">
            <a:spLocks noChangeArrowheads="1"/>
          </p:cNvSpPr>
          <p:nvPr/>
        </p:nvSpPr>
        <p:spPr bwMode="auto">
          <a:xfrm>
            <a:off x="5562600" y="5715000"/>
            <a:ext cx="3352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Dengan demikian </a:t>
            </a:r>
            <a:r>
              <a:rPr lang="en-US" sz="2000">
                <a:sym typeface="Symbol" pitchFamily="18" charset="2"/>
              </a:rPr>
              <a:t> = 79,7</a:t>
            </a:r>
            <a:r>
              <a:rPr lang="en-US" sz="2000" baseline="30000">
                <a:sym typeface="Symbol" pitchFamily="18" charset="2"/>
              </a:rPr>
              <a:t>o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147513" name="Line 57"/>
          <p:cNvSpPr>
            <a:spLocks noChangeShapeType="1"/>
          </p:cNvSpPr>
          <p:nvPr/>
        </p:nvSpPr>
        <p:spPr bwMode="auto">
          <a:xfrm>
            <a:off x="6705600" y="4267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7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7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7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4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4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7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1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89" grpId="0" animBg="1"/>
      <p:bldP spid="147490" grpId="0" animBg="1"/>
      <p:bldP spid="147490" grpId="1" animBg="1"/>
      <p:bldP spid="147494" grpId="0"/>
      <p:bldP spid="147495" grpId="0"/>
      <p:bldP spid="147499" grpId="0" animBg="1"/>
      <p:bldP spid="147500" grpId="0"/>
      <p:bldP spid="147501" grpId="0"/>
      <p:bldP spid="147502" grpId="0"/>
      <p:bldP spid="147505" grpId="0"/>
      <p:bldP spid="147508" grpId="0"/>
      <p:bldP spid="147511" grpId="0"/>
      <p:bldP spid="1475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SUB POKOK BAHASAN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70C0"/>
                </a:solidFill>
              </a:rPr>
              <a:t>Definisi Vektor</a:t>
            </a:r>
          </a:p>
          <a:p>
            <a:r>
              <a:rPr lang="id-ID" dirty="0" smtClean="0">
                <a:solidFill>
                  <a:srgbClr val="0070C0"/>
                </a:solidFill>
              </a:rPr>
              <a:t>Penjumlahan vektor</a:t>
            </a:r>
          </a:p>
          <a:p>
            <a:r>
              <a:rPr lang="id-ID" dirty="0" smtClean="0">
                <a:solidFill>
                  <a:srgbClr val="0070C0"/>
                </a:solidFill>
              </a:rPr>
              <a:t>Vektor Satuan</a:t>
            </a:r>
          </a:p>
          <a:p>
            <a:r>
              <a:rPr lang="id-ID" dirty="0" smtClean="0">
                <a:solidFill>
                  <a:srgbClr val="0070C0"/>
                </a:solidFill>
              </a:rPr>
              <a:t>Penjumlahan vektor secara analitis</a:t>
            </a:r>
          </a:p>
          <a:p>
            <a:r>
              <a:rPr lang="id-ID" dirty="0" smtClean="0">
                <a:solidFill>
                  <a:srgbClr val="0070C0"/>
                </a:solidFill>
              </a:rPr>
              <a:t>Perkalian Skalar</a:t>
            </a:r>
          </a:p>
          <a:p>
            <a:r>
              <a:rPr lang="id-ID" dirty="0" smtClean="0">
                <a:solidFill>
                  <a:srgbClr val="0070C0"/>
                </a:solidFill>
              </a:rPr>
              <a:t>Perkalian Vektor</a:t>
            </a:r>
            <a:endParaRPr 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F5FC-58D4-4F1F-8A59-0B6C3DF3FD61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B5A1-A613-44ED-96C6-E0D302288ED8}" type="slidenum">
              <a:rPr lang="en-US"/>
              <a:pPr/>
              <a:t>20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7813"/>
            <a:ext cx="5638800" cy="1143000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PERKALIAN VEKTOR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990600" y="1600200"/>
            <a:ext cx="762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Perkalian vektor atau perkalian silang dari dua buah vektor menghasilkan besaran vektor lain di mana berlaku :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/>
              <a:t>	</a:t>
            </a: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B</a:t>
            </a:r>
            <a:r>
              <a:rPr lang="en-US" sz="2000"/>
              <a:t> = </a:t>
            </a:r>
            <a:r>
              <a:rPr lang="en-US" sz="2000" b="1"/>
              <a:t>C</a:t>
            </a:r>
            <a:r>
              <a:rPr lang="en-US" sz="2000"/>
              <a:t>					(1.6)	      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/>
              <a:t> Besar vektor </a:t>
            </a:r>
            <a:r>
              <a:rPr lang="en-US" sz="2000" b="1"/>
              <a:t>C</a:t>
            </a:r>
            <a:r>
              <a:rPr lang="en-US" sz="2000"/>
              <a:t> adalah :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/>
              <a:t>	C = AB sin </a:t>
            </a:r>
            <a:r>
              <a:rPr lang="en-US" sz="2000">
                <a:sym typeface="Symbol" pitchFamily="18" charset="2"/>
              </a:rPr>
              <a:t></a:t>
            </a:r>
            <a:r>
              <a:rPr lang="en-US" sz="2000"/>
              <a:t>	</a:t>
            </a:r>
            <a:r>
              <a:rPr lang="en-US" sz="2000">
                <a:solidFill>
                  <a:schemeClr val="tx1"/>
                </a:solidFill>
              </a:rPr>
              <a:t> 				</a:t>
            </a:r>
            <a:r>
              <a:rPr lang="en-US" sz="2000"/>
              <a:t>(1.7)</a:t>
            </a:r>
          </a:p>
          <a:p>
            <a:pPr eaLnBrk="0" hangingPunct="0">
              <a:spcBef>
                <a:spcPct val="0"/>
              </a:spcBef>
            </a:pPr>
            <a:r>
              <a:rPr lang="en-US" sz="2000"/>
              <a:t>Arah vektor </a:t>
            </a:r>
            <a:r>
              <a:rPr lang="en-US" sz="2000" b="1"/>
              <a:t>C</a:t>
            </a:r>
            <a:r>
              <a:rPr lang="en-US" sz="2000"/>
              <a:t> selalu tegak lurus dengan bidang yang dibentuk oleh vektor </a:t>
            </a:r>
            <a:r>
              <a:rPr lang="en-US" sz="2000" b="1"/>
              <a:t>A</a:t>
            </a:r>
            <a:r>
              <a:rPr lang="en-US" sz="2000"/>
              <a:t> dan vektor </a:t>
            </a:r>
            <a:r>
              <a:rPr lang="en-US" sz="2000" b="1"/>
              <a:t>B</a:t>
            </a:r>
            <a:r>
              <a:rPr lang="en-US" sz="2000"/>
              <a:t>. Untuk menentukan arah vektor </a:t>
            </a:r>
            <a:r>
              <a:rPr lang="en-US" sz="2000" b="1"/>
              <a:t>C</a:t>
            </a:r>
            <a:r>
              <a:rPr lang="en-US" sz="2000"/>
              <a:t> dapat diperhatikan gambar di bawah ini. Diketahui bahwa hasil </a:t>
            </a:r>
            <a:r>
              <a:rPr lang="en-US" sz="2000" b="1"/>
              <a:t>A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B </a:t>
            </a:r>
            <a:r>
              <a:rPr lang="en-US" sz="2000"/>
              <a:t>tidak sama dengan </a:t>
            </a:r>
            <a:r>
              <a:rPr lang="en-US" sz="2000" b="1"/>
              <a:t>B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A</a:t>
            </a:r>
            <a:r>
              <a:rPr lang="en-US" sz="2000"/>
              <a:t>. Walaupun besar vektor hasil perkalian silang itu sama, tetapi arahnya saling berlawanan.</a:t>
            </a:r>
            <a:r>
              <a:rPr lang="en-US" sz="2000">
                <a:solidFill>
                  <a:schemeClr val="tx1"/>
                </a:solidFill>
                <a:latin typeface="Tahoma" charset="0"/>
              </a:rPr>
              <a:t> 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 rot="183162">
            <a:off x="3560763" y="6265863"/>
            <a:ext cx="100012" cy="36512"/>
          </a:xfrm>
          <a:prstGeom prst="triangle">
            <a:avLst>
              <a:gd name="adj" fmla="val 664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2768600" y="5943600"/>
            <a:ext cx="830263" cy="334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2768600" y="5629275"/>
            <a:ext cx="827088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11" name="AutoShape 11"/>
          <p:cNvSpPr>
            <a:spLocks noChangeArrowheads="1"/>
          </p:cNvSpPr>
          <p:nvPr/>
        </p:nvSpPr>
        <p:spPr bwMode="auto">
          <a:xfrm rot="10800000">
            <a:off x="3544888" y="5624513"/>
            <a:ext cx="100012" cy="36512"/>
          </a:xfrm>
          <a:prstGeom prst="triangle">
            <a:avLst>
              <a:gd name="adj" fmla="val 1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H="1" flipV="1">
            <a:off x="2768600" y="5172075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13" name="AutoShape 13"/>
          <p:cNvSpPr>
            <a:spLocks noChangeArrowheads="1"/>
          </p:cNvSpPr>
          <p:nvPr/>
        </p:nvSpPr>
        <p:spPr bwMode="auto">
          <a:xfrm>
            <a:off x="2722563" y="5095875"/>
            <a:ext cx="100012" cy="746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14" name="Arc 14"/>
          <p:cNvSpPr>
            <a:spLocks/>
          </p:cNvSpPr>
          <p:nvPr/>
        </p:nvSpPr>
        <p:spPr bwMode="auto">
          <a:xfrm flipV="1">
            <a:off x="3021013" y="5807075"/>
            <a:ext cx="255587" cy="234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0426"/>
              <a:gd name="T2" fmla="*/ 10589 w 21600"/>
              <a:gd name="T3" fmla="*/ 40426 h 40426"/>
              <a:gd name="T4" fmla="*/ 0 w 21600"/>
              <a:gd name="T5" fmla="*/ 21600 h 40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42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403"/>
                  <a:pt x="17390" y="36600"/>
                  <a:pt x="10589" y="40426"/>
                </a:cubicBezTo>
              </a:path>
              <a:path w="21600" h="4042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403"/>
                  <a:pt x="17390" y="36600"/>
                  <a:pt x="10589" y="4042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02416" name="AutoShape 16"/>
          <p:cNvSpPr>
            <a:spLocks noChangeArrowheads="1"/>
          </p:cNvSpPr>
          <p:nvPr/>
        </p:nvSpPr>
        <p:spPr bwMode="auto">
          <a:xfrm rot="183162">
            <a:off x="6008688" y="5662613"/>
            <a:ext cx="100012" cy="36512"/>
          </a:xfrm>
          <a:prstGeom prst="triangle">
            <a:avLst>
              <a:gd name="adj" fmla="val 664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5216525" y="5340350"/>
            <a:ext cx="830263" cy="334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 flipV="1">
            <a:off x="5216525" y="5043488"/>
            <a:ext cx="830263" cy="296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19" name="AutoShape 19"/>
          <p:cNvSpPr>
            <a:spLocks noChangeArrowheads="1"/>
          </p:cNvSpPr>
          <p:nvPr/>
        </p:nvSpPr>
        <p:spPr bwMode="auto">
          <a:xfrm rot="10800000">
            <a:off x="5992813" y="5021263"/>
            <a:ext cx="100012" cy="36512"/>
          </a:xfrm>
          <a:prstGeom prst="triangle">
            <a:avLst>
              <a:gd name="adj" fmla="val 1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20" name="Arc 20"/>
          <p:cNvSpPr>
            <a:spLocks/>
          </p:cNvSpPr>
          <p:nvPr/>
        </p:nvSpPr>
        <p:spPr bwMode="auto">
          <a:xfrm flipV="1">
            <a:off x="5468938" y="5203825"/>
            <a:ext cx="255587" cy="234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0426"/>
              <a:gd name="T2" fmla="*/ 10589 w 21600"/>
              <a:gd name="T3" fmla="*/ 40426 h 40426"/>
              <a:gd name="T4" fmla="*/ 0 w 21600"/>
              <a:gd name="T5" fmla="*/ 21600 h 40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42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403"/>
                  <a:pt x="17390" y="36600"/>
                  <a:pt x="10589" y="40426"/>
                </a:cubicBezTo>
              </a:path>
              <a:path w="21600" h="4042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403"/>
                  <a:pt x="17390" y="36600"/>
                  <a:pt x="10589" y="4042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170488" y="5337175"/>
            <a:ext cx="85725" cy="866775"/>
            <a:chOff x="5484" y="6330"/>
            <a:chExt cx="120" cy="1245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5484" y="6495"/>
              <a:ext cx="120" cy="1080"/>
              <a:chOff x="4344" y="5580"/>
              <a:chExt cx="240" cy="3780"/>
            </a:xfrm>
          </p:grpSpPr>
          <p:sp>
            <p:nvSpPr>
              <p:cNvPr id="102423" name="AutoShape 23"/>
              <p:cNvSpPr>
                <a:spLocks noChangeArrowheads="1"/>
              </p:cNvSpPr>
              <p:nvPr/>
            </p:nvSpPr>
            <p:spPr bwMode="auto">
              <a:xfrm rot="10800000">
                <a:off x="4344" y="9000"/>
                <a:ext cx="240" cy="3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2424" name="Line 24"/>
              <p:cNvSpPr>
                <a:spLocks noChangeShapeType="1"/>
              </p:cNvSpPr>
              <p:nvPr/>
            </p:nvSpPr>
            <p:spPr bwMode="auto">
              <a:xfrm>
                <a:off x="4464" y="5580"/>
                <a:ext cx="0" cy="3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02425" name="Line 25"/>
            <p:cNvSpPr>
              <a:spLocks noChangeShapeType="1"/>
            </p:cNvSpPr>
            <p:nvPr/>
          </p:nvSpPr>
          <p:spPr bwMode="auto">
            <a:xfrm>
              <a:off x="5544" y="633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3595688" y="5400675"/>
            <a:ext cx="3413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 b="1">
                <a:latin typeface="Tahoma" charset="0"/>
              </a:rPr>
              <a:t>B</a:t>
            </a:r>
            <a:endParaRPr lang="en-US" sz="1800">
              <a:latin typeface="Tahoma" charset="0"/>
            </a:endParaRP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6034088" y="4808538"/>
            <a:ext cx="3413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 b="1">
                <a:latin typeface="Tahoma" charset="0"/>
              </a:rPr>
              <a:t>B</a:t>
            </a:r>
            <a:endParaRPr lang="en-US" sz="1800">
              <a:latin typeface="Tahoma" charset="0"/>
            </a:endParaRPr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3575050" y="6178550"/>
            <a:ext cx="3413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 b="1">
                <a:latin typeface="Tahoma" charset="0"/>
              </a:rPr>
              <a:t>A</a:t>
            </a:r>
            <a:endParaRPr lang="en-US" sz="1800">
              <a:latin typeface="Tahoma" charset="0"/>
            </a:endParaRP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6059488" y="5591175"/>
            <a:ext cx="3413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 b="1">
                <a:latin typeface="Tahoma" charset="0"/>
              </a:rPr>
              <a:t>A</a:t>
            </a:r>
            <a:endParaRPr lang="en-US" sz="1800">
              <a:latin typeface="Tahoma" charset="0"/>
            </a:endParaRP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2605088" y="4851400"/>
            <a:ext cx="10239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 b="1">
                <a:latin typeface="Tahoma" charset="0"/>
              </a:rPr>
              <a:t>C = A </a:t>
            </a:r>
            <a:r>
              <a:rPr lang="en-US" sz="1200">
                <a:latin typeface="Tahoma" charset="0"/>
                <a:sym typeface="Symbol" pitchFamily="18" charset="2"/>
              </a:rPr>
              <a:t></a:t>
            </a:r>
            <a:r>
              <a:rPr lang="en-US" sz="1200">
                <a:latin typeface="Tahoma" charset="0"/>
              </a:rPr>
              <a:t> </a:t>
            </a:r>
            <a:r>
              <a:rPr lang="en-US" sz="1200" b="1">
                <a:latin typeface="Tahoma" charset="0"/>
              </a:rPr>
              <a:t>B</a:t>
            </a:r>
            <a:endParaRPr lang="en-US" sz="1800">
              <a:latin typeface="Tahoma" charset="0"/>
            </a:endParaRP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5081588" y="6175375"/>
            <a:ext cx="102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 b="1">
                <a:latin typeface="Tahoma" charset="0"/>
              </a:rPr>
              <a:t>C’ = B </a:t>
            </a:r>
            <a:r>
              <a:rPr lang="en-US" sz="1200">
                <a:latin typeface="Tahoma" charset="0"/>
                <a:sym typeface="Symbol" pitchFamily="18" charset="2"/>
              </a:rPr>
              <a:t></a:t>
            </a:r>
            <a:r>
              <a:rPr lang="en-US" sz="1200">
                <a:latin typeface="Tahoma" charset="0"/>
              </a:rPr>
              <a:t> </a:t>
            </a:r>
            <a:r>
              <a:rPr lang="en-US" sz="1200" b="1">
                <a:latin typeface="Tahoma" charset="0"/>
              </a:rPr>
              <a:t>A</a:t>
            </a:r>
            <a:endParaRPr lang="en-US" sz="1800">
              <a:latin typeface="Tahoma" charset="0"/>
            </a:endParaRP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2960688" y="5781675"/>
            <a:ext cx="319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latin typeface="Tahoma" charset="0"/>
                <a:sym typeface="Symbol" pitchFamily="18" charset="2"/>
              </a:rPr>
              <a:t></a:t>
            </a:r>
            <a:endParaRPr lang="en-US" sz="1800">
              <a:latin typeface="Tahoma" charset="0"/>
            </a:endParaRPr>
          </a:p>
        </p:txBody>
      </p: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5456238" y="5184775"/>
            <a:ext cx="3190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latin typeface="Tahoma" charset="0"/>
                <a:sym typeface="Symbol" pitchFamily="18" charset="2"/>
              </a:rPr>
              <a:t></a:t>
            </a:r>
            <a:endParaRPr lang="en-US" sz="1800">
              <a:latin typeface="Tahoma" charset="0"/>
            </a:endParaRPr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4103688" y="55403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200" b="1">
                <a:latin typeface="Tahoma" charset="0"/>
              </a:rPr>
              <a:t>C</a:t>
            </a:r>
            <a:r>
              <a:rPr lang="en-US" sz="1200">
                <a:latin typeface="Tahoma" charset="0"/>
              </a:rPr>
              <a:t> = -</a:t>
            </a:r>
            <a:r>
              <a:rPr lang="en-US" sz="1200" b="1">
                <a:latin typeface="Tahoma" charset="0"/>
              </a:rPr>
              <a:t>C’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animBg="1"/>
      <p:bldP spid="102409" grpId="0" animBg="1"/>
      <p:bldP spid="102410" grpId="0" animBg="1"/>
      <p:bldP spid="102411" grpId="0" animBg="1"/>
      <p:bldP spid="102412" grpId="0" animBg="1"/>
      <p:bldP spid="102413" grpId="0" animBg="1"/>
      <p:bldP spid="102414" grpId="0" animBg="1"/>
      <p:bldP spid="102416" grpId="0" animBg="1"/>
      <p:bldP spid="102417" grpId="0" animBg="1"/>
      <p:bldP spid="102418" grpId="0" animBg="1"/>
      <p:bldP spid="102419" grpId="0" animBg="1"/>
      <p:bldP spid="102420" grpId="0" animBg="1"/>
      <p:bldP spid="102426" grpId="0"/>
      <p:bldP spid="102427" grpId="0"/>
      <p:bldP spid="102428" grpId="0"/>
      <p:bldP spid="102429" grpId="0"/>
      <p:bldP spid="102430" grpId="0"/>
      <p:bldP spid="102431" grpId="0"/>
      <p:bldP spid="102432" grpId="0"/>
      <p:bldP spid="102433" grpId="0"/>
      <p:bldP spid="1024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8C84-1838-48EF-81D4-95F6C14D8E06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B97B-4126-4F7A-A614-82B014957101}" type="slidenum">
              <a:rPr lang="en-US"/>
              <a:pPr/>
              <a:t>21</a:t>
            </a:fld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562600" cy="887413"/>
          </a:xfrm>
          <a:noFill/>
          <a:ln/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PERKALIAN VEKTOR</a:t>
            </a: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928255" y="1898072"/>
            <a:ext cx="725978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diperhatikan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diingat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perkalian</a:t>
            </a:r>
            <a:r>
              <a:rPr lang="en-US" sz="2000" dirty="0"/>
              <a:t> </a:t>
            </a:r>
            <a:r>
              <a:rPr lang="en-US" sz="2000" dirty="0" err="1" smtClean="0"/>
              <a:t>silang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     </a:t>
            </a: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/>
              <a:t>	       </a:t>
            </a:r>
            <a:r>
              <a:rPr lang="en-US" sz="2000" b="1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b="1" dirty="0" err="1"/>
              <a:t>i</a:t>
            </a:r>
            <a:r>
              <a:rPr lang="en-US" sz="2000" dirty="0"/>
              <a:t> = </a:t>
            </a:r>
            <a:r>
              <a:rPr lang="en-US" sz="2000" b="1" dirty="0"/>
              <a:t>j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b="1" dirty="0"/>
              <a:t>j</a:t>
            </a:r>
            <a:r>
              <a:rPr lang="en-US" sz="2000" dirty="0"/>
              <a:t> = </a:t>
            </a:r>
            <a:r>
              <a:rPr lang="en-US" sz="2000" b="1" dirty="0"/>
              <a:t>k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b="1" dirty="0"/>
              <a:t>k</a:t>
            </a:r>
            <a:r>
              <a:rPr lang="en-US" sz="2000" dirty="0"/>
              <a:t> = 0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 	       </a:t>
            </a:r>
            <a:r>
              <a:rPr lang="en-US" sz="2000" b="1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b="1" dirty="0"/>
              <a:t>j</a:t>
            </a:r>
            <a:r>
              <a:rPr lang="en-US" sz="2000" dirty="0"/>
              <a:t> = </a:t>
            </a:r>
            <a:r>
              <a:rPr lang="en-US" sz="2000" b="1" dirty="0"/>
              <a:t>k </a:t>
            </a:r>
            <a:r>
              <a:rPr lang="en-US" sz="2000" dirty="0"/>
              <a:t>; </a:t>
            </a:r>
            <a:r>
              <a:rPr lang="en-US" sz="2000" b="1" dirty="0"/>
              <a:t>j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b="1" dirty="0"/>
              <a:t>k</a:t>
            </a:r>
            <a:r>
              <a:rPr lang="en-US" sz="2000" dirty="0"/>
              <a:t> =  </a:t>
            </a:r>
            <a:r>
              <a:rPr lang="en-US" sz="2000" b="1" dirty="0" err="1"/>
              <a:t>i</a:t>
            </a:r>
            <a:r>
              <a:rPr lang="en-US" sz="2000" dirty="0"/>
              <a:t>; </a:t>
            </a:r>
            <a:r>
              <a:rPr lang="en-US" sz="2000" b="1" dirty="0"/>
              <a:t>k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b="1" dirty="0" err="1"/>
              <a:t>i</a:t>
            </a:r>
            <a:r>
              <a:rPr lang="en-US" sz="2000" dirty="0"/>
              <a:t> = </a:t>
            </a:r>
            <a:r>
              <a:rPr lang="en-US" sz="2000" b="1" dirty="0"/>
              <a:t>j</a:t>
            </a:r>
            <a:r>
              <a:rPr lang="en-US" sz="2000" dirty="0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000" b="1" dirty="0"/>
              <a:t>	       j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b="1" dirty="0" err="1"/>
              <a:t>i</a:t>
            </a:r>
            <a:r>
              <a:rPr lang="en-US" sz="2000" dirty="0"/>
              <a:t> = -</a:t>
            </a:r>
            <a:r>
              <a:rPr lang="en-US" sz="2000" b="1" dirty="0"/>
              <a:t>k </a:t>
            </a:r>
            <a:r>
              <a:rPr lang="en-US" sz="2000" dirty="0"/>
              <a:t>; </a:t>
            </a:r>
            <a:r>
              <a:rPr lang="en-US" sz="2000" b="1" dirty="0"/>
              <a:t>k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b="1" dirty="0"/>
              <a:t>j</a:t>
            </a:r>
            <a:r>
              <a:rPr lang="en-US" sz="2000" dirty="0"/>
              <a:t> =  -</a:t>
            </a:r>
            <a:r>
              <a:rPr lang="en-US" sz="2000" b="1" dirty="0" err="1"/>
              <a:t>i</a:t>
            </a:r>
            <a:r>
              <a:rPr lang="en-US" sz="2000" dirty="0"/>
              <a:t>; </a:t>
            </a:r>
            <a:r>
              <a:rPr lang="en-US" sz="2000" b="1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b="1" dirty="0"/>
              <a:t>k</a:t>
            </a:r>
            <a:r>
              <a:rPr lang="en-US" sz="2000" dirty="0"/>
              <a:t> = -</a:t>
            </a:r>
            <a:r>
              <a:rPr lang="en-US" sz="2000" b="1" dirty="0"/>
              <a:t>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733F-2AB6-4820-8A2B-880F2584742C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047F-5D35-499D-91F6-C4D6920AE136}" type="slidenum">
              <a:rPr lang="en-US"/>
              <a:pPr/>
              <a:t>22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791200" cy="1143000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PERKALIAN VEKTOR</a:t>
            </a:r>
          </a:p>
        </p:txBody>
      </p:sp>
      <p:pic>
        <p:nvPicPr>
          <p:cNvPr id="171012" name="hand_cross2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667000" y="3733800"/>
            <a:ext cx="4038600" cy="2646363"/>
          </a:xfrm>
          <a:noFill/>
          <a:ln/>
        </p:spPr>
      </p:pic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7848600" cy="207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Untuk menentukan arah dari hasil perkalian silang dari dua buah vektor dapat menggunakan </a:t>
            </a:r>
            <a:r>
              <a:rPr lang="en-US" sz="2000" b="1"/>
              <a:t>aturan tangan kanan</a:t>
            </a:r>
            <a:r>
              <a:rPr lang="en-US" sz="2000"/>
              <a:t>. Jika urutan perkalian dari dua vektor (misal </a:t>
            </a: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 </a:t>
            </a:r>
            <a:r>
              <a:rPr lang="en-US" sz="2000" b="1">
                <a:sym typeface="Symbol" pitchFamily="18" charset="2"/>
              </a:rPr>
              <a:t>B</a:t>
            </a:r>
            <a:r>
              <a:rPr lang="en-US" sz="2000">
                <a:sym typeface="Symbol" pitchFamily="18" charset="2"/>
              </a:rPr>
              <a:t>), maka empat jari menyatakan arah putaran sudut terkecil dari vektor </a:t>
            </a:r>
            <a:r>
              <a:rPr lang="en-US" sz="2000" b="1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 ke vektor </a:t>
            </a:r>
            <a:r>
              <a:rPr lang="en-US" sz="2000" b="1">
                <a:sym typeface="Symbol" pitchFamily="18" charset="2"/>
              </a:rPr>
              <a:t>B</a:t>
            </a:r>
            <a:r>
              <a:rPr lang="en-US" sz="2000">
                <a:sym typeface="Symbol" pitchFamily="18" charset="2"/>
              </a:rPr>
              <a:t>. Ibu jari menyatakan arah dari hasil kali kedua vektor tersebut.</a:t>
            </a:r>
          </a:p>
          <a:p>
            <a:pPr eaLnBrk="0" hangingPunct="0"/>
            <a:r>
              <a:rPr lang="en-US" sz="2000">
                <a:sym typeface="Symbol" pitchFamily="18" charset="2"/>
              </a:rPr>
              <a:t>Untuk memahami aturan ini perhatikan animasi di bawah ini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52E9-F98E-415F-B9D6-874EF4358A51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E252-87F3-45CF-B3DD-BA97D8570FFF}" type="slidenum">
              <a:rPr lang="en-US"/>
              <a:pPr/>
              <a:t>23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2438400" cy="685800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CONTOH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914400" y="1524000"/>
            <a:ext cx="76962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Diketahui dua buah vektor.         </a:t>
            </a:r>
          </a:p>
          <a:p>
            <a:pPr>
              <a:spcBef>
                <a:spcPct val="0"/>
              </a:spcBef>
            </a:pPr>
            <a:r>
              <a:rPr lang="en-US" sz="2000" b="1"/>
              <a:t>A</a:t>
            </a:r>
            <a:r>
              <a:rPr lang="en-US" sz="2000"/>
              <a:t> = 3</a:t>
            </a:r>
            <a:r>
              <a:rPr lang="en-US" sz="2000" b="1"/>
              <a:t>i</a:t>
            </a:r>
            <a:r>
              <a:rPr lang="en-US" sz="2000"/>
              <a:t> + 4</a:t>
            </a:r>
            <a:r>
              <a:rPr lang="en-US" sz="2000" b="1"/>
              <a:t>j</a:t>
            </a:r>
            <a:r>
              <a:rPr lang="en-US" sz="2000"/>
              <a:t>                                  </a:t>
            </a:r>
            <a:r>
              <a:rPr lang="en-US" sz="2000" b="1"/>
              <a:t>B</a:t>
            </a:r>
            <a:r>
              <a:rPr lang="en-US" sz="2000"/>
              <a:t> = 4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 </a:t>
            </a:r>
            <a:r>
              <a:rPr lang="en-US" sz="2000"/>
              <a:t>2</a:t>
            </a:r>
            <a:r>
              <a:rPr lang="en-US" sz="2000" b="1"/>
              <a:t>j </a:t>
            </a:r>
            <a:r>
              <a:rPr lang="en-US" sz="2000"/>
              <a:t>+</a:t>
            </a:r>
            <a:r>
              <a:rPr lang="en-US" sz="2000" b="1"/>
              <a:t> k</a:t>
            </a:r>
          </a:p>
          <a:p>
            <a:pPr>
              <a:spcBef>
                <a:spcPct val="0"/>
              </a:spcBef>
            </a:pPr>
            <a:r>
              <a:rPr lang="en-US" sz="2000"/>
              <a:t>Tentukan :  a.  </a:t>
            </a: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B</a:t>
            </a:r>
            <a:endParaRPr lang="en-US" sz="2000" b="1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sz="2000">
                <a:sym typeface="Symbol" pitchFamily="18" charset="2"/>
              </a:rPr>
              <a:t>	      b.  </a:t>
            </a:r>
            <a:r>
              <a:rPr lang="en-US" sz="2000"/>
              <a:t>Buktikan </a:t>
            </a: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B </a:t>
            </a:r>
            <a:r>
              <a:rPr lang="en-US" sz="2000"/>
              <a:t>=</a:t>
            </a:r>
            <a:r>
              <a:rPr lang="en-US" sz="2000" b="1"/>
              <a:t> </a:t>
            </a:r>
            <a:r>
              <a:rPr lang="en-US" sz="2000"/>
              <a:t>-</a:t>
            </a:r>
            <a:r>
              <a:rPr lang="en-US" sz="2000" b="1"/>
              <a:t>B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A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914400" y="2743200"/>
            <a:ext cx="1219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Jawab :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1295400" y="3121025"/>
            <a:ext cx="73818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B </a:t>
            </a:r>
            <a:r>
              <a:rPr lang="en-US" sz="2000"/>
              <a:t>= (3</a:t>
            </a:r>
            <a:r>
              <a:rPr lang="en-US" sz="2000" b="1"/>
              <a:t>i</a:t>
            </a:r>
            <a:r>
              <a:rPr lang="en-US" sz="2000"/>
              <a:t> + 4</a:t>
            </a:r>
            <a:r>
              <a:rPr lang="en-US" sz="2000" b="1"/>
              <a:t>j</a:t>
            </a:r>
            <a:r>
              <a:rPr lang="en-US" sz="2000"/>
              <a:t>) </a:t>
            </a:r>
            <a:r>
              <a:rPr lang="en-US" sz="2000">
                <a:sym typeface="Symbol" pitchFamily="18" charset="2"/>
              </a:rPr>
              <a:t> (</a:t>
            </a:r>
            <a:r>
              <a:rPr lang="en-US" sz="2000"/>
              <a:t>4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 </a:t>
            </a:r>
            <a:r>
              <a:rPr lang="en-US" sz="2000"/>
              <a:t>2</a:t>
            </a:r>
            <a:r>
              <a:rPr lang="en-US" sz="2000" b="1"/>
              <a:t>j </a:t>
            </a:r>
            <a:r>
              <a:rPr lang="en-US" sz="2000"/>
              <a:t>+</a:t>
            </a:r>
            <a:r>
              <a:rPr lang="en-US" sz="2000" b="1"/>
              <a:t> k</a:t>
            </a:r>
            <a:r>
              <a:rPr lang="en-US" sz="2000"/>
              <a:t>) = 3.4(</a:t>
            </a:r>
            <a:r>
              <a:rPr lang="en-US" sz="2000" b="1"/>
              <a:t>i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) + 3.(-2)</a:t>
            </a:r>
            <a:r>
              <a:rPr lang="en-US" sz="2000"/>
              <a:t>(</a:t>
            </a:r>
            <a:r>
              <a:rPr lang="en-US" sz="2000" b="1"/>
              <a:t>i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j</a:t>
            </a:r>
            <a:r>
              <a:rPr lang="en-US" sz="2000">
                <a:sym typeface="Symbol" pitchFamily="18" charset="2"/>
              </a:rPr>
              <a:t>) + 3.1</a:t>
            </a:r>
            <a:r>
              <a:rPr lang="en-US" sz="2000"/>
              <a:t>(</a:t>
            </a:r>
            <a:r>
              <a:rPr lang="en-US" sz="2000" b="1"/>
              <a:t>i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k</a:t>
            </a:r>
            <a:r>
              <a:rPr lang="en-US" sz="2000">
                <a:sym typeface="Symbol" pitchFamily="18" charset="2"/>
              </a:rPr>
              <a:t>) + 4.4</a:t>
            </a:r>
            <a:r>
              <a:rPr lang="en-US" sz="2000"/>
              <a:t>(</a:t>
            </a:r>
            <a:r>
              <a:rPr lang="en-US" sz="2000" b="1"/>
              <a:t>j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) + 4.(-2)</a:t>
            </a:r>
            <a:r>
              <a:rPr lang="en-US" sz="2000"/>
              <a:t>(</a:t>
            </a:r>
            <a:r>
              <a:rPr lang="en-US" sz="2000" b="1"/>
              <a:t>j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j</a:t>
            </a:r>
            <a:r>
              <a:rPr lang="en-US" sz="2000">
                <a:sym typeface="Symbol" pitchFamily="18" charset="2"/>
              </a:rPr>
              <a:t>) +   4.1</a:t>
            </a:r>
            <a:r>
              <a:rPr lang="en-US" sz="2000"/>
              <a:t>(</a:t>
            </a:r>
            <a:r>
              <a:rPr lang="en-US" sz="2000" b="1"/>
              <a:t>j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k</a:t>
            </a:r>
            <a:r>
              <a:rPr lang="en-US" sz="2000">
                <a:sym typeface="Symbol" pitchFamily="18" charset="2"/>
              </a:rPr>
              <a:t>) = 12.0 – 6</a:t>
            </a:r>
            <a:r>
              <a:rPr lang="en-US" sz="2000" b="1">
                <a:sym typeface="Symbol" pitchFamily="18" charset="2"/>
              </a:rPr>
              <a:t>k </a:t>
            </a:r>
            <a:r>
              <a:rPr lang="en-US" sz="2000">
                <a:sym typeface="Symbol" pitchFamily="18" charset="2"/>
              </a:rPr>
              <a:t>+ 3(-</a:t>
            </a:r>
            <a:r>
              <a:rPr lang="en-US" sz="2000" b="1">
                <a:sym typeface="Symbol" pitchFamily="18" charset="2"/>
              </a:rPr>
              <a:t>j</a:t>
            </a:r>
            <a:r>
              <a:rPr lang="en-US" sz="2000">
                <a:sym typeface="Symbol" pitchFamily="18" charset="2"/>
              </a:rPr>
              <a:t>) + 16(-</a:t>
            </a:r>
            <a:r>
              <a:rPr lang="en-US" sz="2000" b="1">
                <a:sym typeface="Symbol" pitchFamily="18" charset="2"/>
              </a:rPr>
              <a:t>k</a:t>
            </a:r>
            <a:r>
              <a:rPr lang="en-US" sz="2000">
                <a:sym typeface="Symbol" pitchFamily="18" charset="2"/>
              </a:rPr>
              <a:t>) – 8.0 + 4</a:t>
            </a:r>
            <a:r>
              <a:rPr lang="en-US" sz="2000" b="1">
                <a:sym typeface="Symbol" pitchFamily="18" charset="2"/>
              </a:rPr>
              <a:t>i </a:t>
            </a:r>
            <a:r>
              <a:rPr lang="en-US" sz="2000">
                <a:sym typeface="Symbol" pitchFamily="18" charset="2"/>
              </a:rPr>
              <a:t>= 4</a:t>
            </a:r>
            <a:r>
              <a:rPr lang="en-US" sz="2000" b="1">
                <a:sym typeface="Symbol" pitchFamily="18" charset="2"/>
              </a:rPr>
              <a:t>i </a:t>
            </a:r>
            <a:r>
              <a:rPr lang="en-US" sz="2000">
                <a:sym typeface="Symbol" pitchFamily="18" charset="2"/>
              </a:rPr>
              <a:t>– 3</a:t>
            </a:r>
            <a:r>
              <a:rPr lang="en-US" sz="2000" b="1">
                <a:sym typeface="Symbol" pitchFamily="18" charset="2"/>
              </a:rPr>
              <a:t>j </a:t>
            </a:r>
            <a:r>
              <a:rPr lang="en-US" sz="2000">
                <a:sym typeface="Symbol" pitchFamily="18" charset="2"/>
              </a:rPr>
              <a:t>– 22</a:t>
            </a:r>
            <a:r>
              <a:rPr lang="en-US" sz="2000" b="1">
                <a:sym typeface="Symbol" pitchFamily="18" charset="2"/>
              </a:rPr>
              <a:t>k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838200" y="31242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a.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279525" y="4130675"/>
            <a:ext cx="7010400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B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A </a:t>
            </a:r>
            <a:r>
              <a:rPr lang="en-US" sz="2000"/>
              <a:t>= </a:t>
            </a:r>
            <a:r>
              <a:rPr lang="en-US" sz="2000">
                <a:sym typeface="Symbol" pitchFamily="18" charset="2"/>
              </a:rPr>
              <a:t>(</a:t>
            </a:r>
            <a:r>
              <a:rPr lang="en-US" sz="2000"/>
              <a:t>4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 </a:t>
            </a:r>
            <a:r>
              <a:rPr lang="en-US" sz="2000"/>
              <a:t>2</a:t>
            </a:r>
            <a:r>
              <a:rPr lang="en-US" sz="2000" b="1"/>
              <a:t>j </a:t>
            </a:r>
            <a:r>
              <a:rPr lang="en-US" sz="2000"/>
              <a:t>+</a:t>
            </a:r>
            <a:r>
              <a:rPr lang="en-US" sz="2000" b="1"/>
              <a:t> k</a:t>
            </a:r>
            <a:r>
              <a:rPr lang="en-US" sz="2000"/>
              <a:t>) </a:t>
            </a:r>
            <a:r>
              <a:rPr lang="en-US" sz="2000">
                <a:sym typeface="Symbol" pitchFamily="18" charset="2"/>
              </a:rPr>
              <a:t> </a:t>
            </a:r>
            <a:r>
              <a:rPr lang="en-US" sz="2000"/>
              <a:t>(3</a:t>
            </a:r>
            <a:r>
              <a:rPr lang="en-US" sz="2000" b="1"/>
              <a:t>i</a:t>
            </a:r>
            <a:r>
              <a:rPr lang="en-US" sz="2000"/>
              <a:t> + 4</a:t>
            </a:r>
            <a:r>
              <a:rPr lang="en-US" sz="2000" b="1"/>
              <a:t>j</a:t>
            </a:r>
            <a:r>
              <a:rPr lang="en-US" sz="2000"/>
              <a:t>) = 4.3(</a:t>
            </a:r>
            <a:r>
              <a:rPr lang="en-US" sz="2000" b="1"/>
              <a:t>i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) + 4.4</a:t>
            </a:r>
            <a:r>
              <a:rPr lang="en-US" sz="2000"/>
              <a:t>(</a:t>
            </a:r>
            <a:r>
              <a:rPr lang="en-US" sz="2000" b="1"/>
              <a:t>i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j</a:t>
            </a:r>
            <a:r>
              <a:rPr lang="en-US" sz="2000">
                <a:sym typeface="Symbol" pitchFamily="18" charset="2"/>
              </a:rPr>
              <a:t>) +(-2).3</a:t>
            </a:r>
            <a:r>
              <a:rPr lang="en-US" sz="2000"/>
              <a:t>(</a:t>
            </a:r>
            <a:r>
              <a:rPr lang="en-US" sz="2000" b="1"/>
              <a:t>j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) + (-2).4</a:t>
            </a:r>
            <a:r>
              <a:rPr lang="en-US" sz="2000"/>
              <a:t>(</a:t>
            </a:r>
            <a:r>
              <a:rPr lang="en-US" sz="2000" b="1"/>
              <a:t>j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j</a:t>
            </a:r>
            <a:r>
              <a:rPr lang="en-US" sz="2000">
                <a:sym typeface="Symbol" pitchFamily="18" charset="2"/>
              </a:rPr>
              <a:t>) + 1.3</a:t>
            </a:r>
            <a:r>
              <a:rPr lang="en-US" sz="2000"/>
              <a:t>(</a:t>
            </a:r>
            <a:r>
              <a:rPr lang="en-US" sz="2000" b="1"/>
              <a:t>k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) + 1.3</a:t>
            </a:r>
            <a:r>
              <a:rPr lang="en-US" sz="2000"/>
              <a:t>(</a:t>
            </a:r>
            <a:r>
              <a:rPr lang="en-US" sz="2000" b="1"/>
              <a:t>k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b="1">
                <a:sym typeface="Symbol" pitchFamily="18" charset="2"/>
              </a:rPr>
              <a:t>j</a:t>
            </a:r>
            <a:r>
              <a:rPr lang="en-US" sz="2000">
                <a:sym typeface="Symbol" pitchFamily="18" charset="2"/>
              </a:rPr>
              <a:t>) = 12.0 + 16</a:t>
            </a:r>
            <a:r>
              <a:rPr lang="en-US" sz="2000" b="1">
                <a:sym typeface="Symbol" pitchFamily="18" charset="2"/>
              </a:rPr>
              <a:t>k</a:t>
            </a:r>
            <a:r>
              <a:rPr lang="en-US" sz="2000">
                <a:sym typeface="Symbol" pitchFamily="18" charset="2"/>
              </a:rPr>
              <a:t> – 6(-</a:t>
            </a:r>
            <a:r>
              <a:rPr lang="en-US" sz="2000" b="1">
                <a:sym typeface="Symbol" pitchFamily="18" charset="2"/>
              </a:rPr>
              <a:t>k</a:t>
            </a:r>
            <a:r>
              <a:rPr lang="en-US" sz="2000">
                <a:sym typeface="Symbol" pitchFamily="18" charset="2"/>
              </a:rPr>
              <a:t>)</a:t>
            </a:r>
            <a:r>
              <a:rPr lang="en-US" sz="2000" b="1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– 8.0 + 3</a:t>
            </a:r>
            <a:r>
              <a:rPr lang="en-US" sz="2000" b="1">
                <a:sym typeface="Symbol" pitchFamily="18" charset="2"/>
              </a:rPr>
              <a:t>j</a:t>
            </a:r>
            <a:r>
              <a:rPr lang="en-US" sz="2000">
                <a:sym typeface="Symbol" pitchFamily="18" charset="2"/>
              </a:rPr>
              <a:t> + 4(-</a:t>
            </a:r>
            <a:r>
              <a:rPr lang="en-US" sz="2000" b="1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)</a:t>
            </a:r>
            <a:r>
              <a:rPr lang="en-US" sz="2000" b="1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= -4</a:t>
            </a:r>
            <a:r>
              <a:rPr lang="en-US" sz="2000" b="1">
                <a:sym typeface="Symbol" pitchFamily="18" charset="2"/>
              </a:rPr>
              <a:t>i </a:t>
            </a:r>
            <a:r>
              <a:rPr lang="en-US" sz="2000">
                <a:sym typeface="Symbol" pitchFamily="18" charset="2"/>
              </a:rPr>
              <a:t>+ 3</a:t>
            </a:r>
            <a:r>
              <a:rPr lang="en-US" sz="2000" b="1">
                <a:sym typeface="Symbol" pitchFamily="18" charset="2"/>
              </a:rPr>
              <a:t>j </a:t>
            </a:r>
            <a:r>
              <a:rPr lang="en-US" sz="2000">
                <a:sym typeface="Symbol" pitchFamily="18" charset="2"/>
              </a:rPr>
              <a:t>+ 22</a:t>
            </a:r>
            <a:r>
              <a:rPr lang="en-US" sz="2000" b="1">
                <a:sym typeface="Symbol" pitchFamily="18" charset="2"/>
              </a:rPr>
              <a:t>k </a:t>
            </a:r>
            <a:r>
              <a:rPr lang="en-US" sz="2000">
                <a:sym typeface="Symbol" pitchFamily="18" charset="2"/>
              </a:rPr>
              <a:t>= - </a:t>
            </a: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B </a:t>
            </a:r>
          </a:p>
          <a:p>
            <a:r>
              <a:rPr lang="en-US" sz="2000"/>
              <a:t>terbukti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838200" y="41148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  <p:bldP spid="148486" grpId="0"/>
      <p:bldP spid="148487" grpId="0"/>
      <p:bldP spid="148488" grpId="0"/>
      <p:bldP spid="1484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8E66-C6AF-4212-BAFA-F9A7B8E2FA4D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B670-68D7-42D2-B2E2-8A2FF98F2C8D}" type="slidenum">
              <a:rPr lang="en-US"/>
              <a:pPr/>
              <a:t>24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06863" y="381000"/>
            <a:ext cx="1781319" cy="712788"/>
          </a:xfrm>
          <a:noFill/>
          <a:ln/>
        </p:spPr>
        <p:txBody>
          <a:bodyPr/>
          <a:lstStyle/>
          <a:p>
            <a:r>
              <a:rPr lang="en-US" sz="3800" dirty="0">
                <a:solidFill>
                  <a:schemeClr val="hlink"/>
                </a:solidFill>
              </a:rPr>
              <a:t>SOAL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8001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en-US" sz="2000"/>
              <a:t>Tentukan sudut yang dibentuk oleh vektor </a:t>
            </a:r>
            <a:r>
              <a:rPr lang="en-US" sz="2000" b="1"/>
              <a:t>A</a:t>
            </a:r>
            <a:r>
              <a:rPr lang="en-US" sz="2000"/>
              <a:t> = </a:t>
            </a:r>
            <a:r>
              <a:rPr lang="en-US" sz="2000" b="1"/>
              <a:t>i </a:t>
            </a:r>
            <a:r>
              <a:rPr lang="en-US" sz="2000"/>
              <a:t>+ 2 </a:t>
            </a:r>
            <a:r>
              <a:rPr lang="en-US" sz="2000" b="1"/>
              <a:t>j</a:t>
            </a:r>
            <a:r>
              <a:rPr lang="en-US" sz="2000"/>
              <a:t> – </a:t>
            </a:r>
            <a:r>
              <a:rPr lang="en-US" sz="2000" b="1"/>
              <a:t>k </a:t>
            </a:r>
            <a:r>
              <a:rPr lang="en-US" sz="2000"/>
              <a:t>dan vektor</a:t>
            </a:r>
            <a:r>
              <a:rPr lang="en-US" sz="2000" b="1"/>
              <a:t> B =</a:t>
            </a:r>
            <a:r>
              <a:rPr lang="en-US" sz="2000"/>
              <a:t> 3 </a:t>
            </a:r>
            <a:r>
              <a:rPr lang="en-US" sz="2000" b="1"/>
              <a:t>i </a:t>
            </a:r>
            <a:r>
              <a:rPr lang="en-US" sz="2000"/>
              <a:t>– 4 </a:t>
            </a:r>
            <a:r>
              <a:rPr lang="en-US" sz="2000" b="1"/>
              <a:t>k</a:t>
            </a:r>
            <a:r>
              <a:rPr lang="en-US" sz="2000"/>
              <a:t> !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/>
              <a:t>Tentukan panjang proyeksi dari vektor </a:t>
            </a:r>
            <a:r>
              <a:rPr lang="en-US" sz="2000" b="1"/>
              <a:t>A</a:t>
            </a:r>
            <a:r>
              <a:rPr lang="en-US" sz="2000"/>
              <a:t> = 4 </a:t>
            </a:r>
            <a:r>
              <a:rPr lang="en-US" sz="2000" b="1"/>
              <a:t>i </a:t>
            </a:r>
            <a:r>
              <a:rPr lang="en-US" sz="2000"/>
              <a:t>+ 2 </a:t>
            </a:r>
            <a:r>
              <a:rPr lang="en-US" sz="2000" b="1"/>
              <a:t>j</a:t>
            </a:r>
            <a:r>
              <a:rPr lang="en-US" sz="2000"/>
              <a:t> – </a:t>
            </a:r>
            <a:r>
              <a:rPr lang="en-US" sz="2000" b="1"/>
              <a:t>k </a:t>
            </a:r>
            <a:r>
              <a:rPr lang="en-US" sz="2000"/>
              <a:t>terhadap arah vektor</a:t>
            </a:r>
            <a:r>
              <a:rPr lang="en-US" sz="2000" b="1"/>
              <a:t>   B =</a:t>
            </a:r>
            <a:r>
              <a:rPr lang="en-US" sz="2000"/>
              <a:t>  </a:t>
            </a:r>
            <a:r>
              <a:rPr lang="en-US" sz="2000" b="1"/>
              <a:t>i </a:t>
            </a:r>
            <a:r>
              <a:rPr lang="en-US" sz="2000"/>
              <a:t>+ 3 </a:t>
            </a:r>
            <a:r>
              <a:rPr lang="en-US" sz="2000" b="1"/>
              <a:t>j</a:t>
            </a:r>
            <a:r>
              <a:rPr lang="en-US" sz="2000"/>
              <a:t> – 4 </a:t>
            </a:r>
            <a:r>
              <a:rPr lang="en-US" sz="2000" b="1"/>
              <a:t>k </a:t>
            </a:r>
            <a:r>
              <a:rPr lang="en-US" sz="2000"/>
              <a:t>! </a:t>
            </a:r>
          </a:p>
          <a:p>
            <a:pPr marL="342900" indent="-342900">
              <a:spcBef>
                <a:spcPct val="0"/>
              </a:spcBef>
            </a:pPr>
            <a:r>
              <a:rPr lang="en-US" sz="2000"/>
              <a:t>3.</a:t>
            </a:r>
            <a:r>
              <a:rPr lang="en-US"/>
              <a:t>   </a:t>
            </a:r>
            <a:r>
              <a:rPr lang="en-US" sz="2000"/>
              <a:t>Diberikan tiga buah vektor :</a:t>
            </a:r>
            <a:endParaRPr lang="en-US" sz="2000" b="1"/>
          </a:p>
          <a:p>
            <a:pPr marL="342900" indent="-342900">
              <a:spcBef>
                <a:spcPct val="0"/>
              </a:spcBef>
            </a:pPr>
            <a:r>
              <a:rPr lang="en-US" sz="2000" b="1"/>
              <a:t>     A</a:t>
            </a:r>
            <a:r>
              <a:rPr lang="en-US" sz="2000"/>
              <a:t> = 1 </a:t>
            </a:r>
            <a:r>
              <a:rPr lang="en-US" sz="2000" b="1"/>
              <a:t>i </a:t>
            </a:r>
            <a:r>
              <a:rPr lang="en-US" sz="2000"/>
              <a:t>+ 2 </a:t>
            </a:r>
            <a:r>
              <a:rPr lang="en-US" sz="2000" b="1"/>
              <a:t>j</a:t>
            </a:r>
            <a:r>
              <a:rPr lang="en-US" sz="2000"/>
              <a:t> – </a:t>
            </a:r>
            <a:r>
              <a:rPr lang="en-US" sz="2000" b="1"/>
              <a:t>k</a:t>
            </a:r>
          </a:p>
          <a:p>
            <a:pPr marL="342900" indent="-342900">
              <a:spcBef>
                <a:spcPct val="0"/>
              </a:spcBef>
            </a:pPr>
            <a:r>
              <a:rPr lang="en-US" sz="2000" b="1"/>
              <a:t>	B</a:t>
            </a:r>
            <a:r>
              <a:rPr lang="en-US" sz="2000"/>
              <a:t> = 4 </a:t>
            </a:r>
            <a:r>
              <a:rPr lang="en-US" sz="2000" b="1"/>
              <a:t>i </a:t>
            </a:r>
            <a:r>
              <a:rPr lang="en-US" sz="2000"/>
              <a:t>+ 2 </a:t>
            </a:r>
            <a:r>
              <a:rPr lang="en-US" sz="2000" b="1"/>
              <a:t>j</a:t>
            </a:r>
            <a:r>
              <a:rPr lang="en-US" sz="2000"/>
              <a:t> + 3 </a:t>
            </a:r>
            <a:r>
              <a:rPr lang="en-US" sz="2000" b="1"/>
              <a:t>k</a:t>
            </a:r>
          </a:p>
          <a:p>
            <a:pPr marL="342900" indent="-342900">
              <a:spcBef>
                <a:spcPct val="0"/>
              </a:spcBef>
            </a:pPr>
            <a:r>
              <a:rPr lang="en-US" sz="2000" b="1"/>
              <a:t>	C = </a:t>
            </a:r>
            <a:r>
              <a:rPr lang="en-US" sz="2000"/>
              <a:t>2 </a:t>
            </a:r>
            <a:r>
              <a:rPr lang="en-US" sz="2000" b="1"/>
              <a:t>j</a:t>
            </a:r>
            <a:r>
              <a:rPr lang="en-US" sz="2000"/>
              <a:t> – 3 </a:t>
            </a:r>
            <a:r>
              <a:rPr lang="en-US" sz="2000" b="1"/>
              <a:t>k </a:t>
            </a:r>
            <a:endParaRPr lang="en-US" sz="2000"/>
          </a:p>
          <a:p>
            <a:pPr marL="342900" indent="-342900">
              <a:spcBef>
                <a:spcPct val="0"/>
              </a:spcBef>
            </a:pPr>
            <a:r>
              <a:rPr lang="en-US" sz="2000"/>
              <a:t>     Tentukan :	</a:t>
            </a:r>
          </a:p>
          <a:p>
            <a:pPr marL="342900" indent="-342900">
              <a:spcBef>
                <a:spcPct val="0"/>
              </a:spcBef>
            </a:pPr>
            <a:r>
              <a:rPr lang="en-US" sz="2000"/>
              <a:t>     a.  </a:t>
            </a:r>
            <a:r>
              <a:rPr lang="en-US" sz="2000" b="1"/>
              <a:t>A</a:t>
            </a:r>
            <a:r>
              <a:rPr lang="en-US" sz="2000"/>
              <a:t> . (</a:t>
            </a:r>
            <a:r>
              <a:rPr lang="en-US" sz="2000" b="1"/>
              <a:t>B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C</a:t>
            </a:r>
            <a:r>
              <a:rPr lang="en-US" sz="2000"/>
              <a:t>)</a:t>
            </a:r>
          </a:p>
          <a:p>
            <a:pPr marL="342900" indent="-342900">
              <a:spcBef>
                <a:spcPct val="0"/>
              </a:spcBef>
            </a:pPr>
            <a:r>
              <a:rPr lang="en-US" sz="2000"/>
              <a:t>     b.  </a:t>
            </a:r>
            <a:r>
              <a:rPr lang="en-US" sz="2000" b="1"/>
              <a:t>A</a:t>
            </a:r>
            <a:r>
              <a:rPr lang="en-US" sz="2000"/>
              <a:t> . (</a:t>
            </a:r>
            <a:r>
              <a:rPr lang="en-US" sz="2000" b="1"/>
              <a:t>B</a:t>
            </a:r>
            <a:r>
              <a:rPr lang="en-US" sz="2000"/>
              <a:t> + </a:t>
            </a:r>
            <a:r>
              <a:rPr lang="en-US" sz="2000" b="1"/>
              <a:t>C</a:t>
            </a:r>
            <a:r>
              <a:rPr lang="en-US" sz="2000"/>
              <a:t>)</a:t>
            </a:r>
          </a:p>
          <a:p>
            <a:pPr marL="342900" indent="-342900">
              <a:spcBef>
                <a:spcPct val="0"/>
              </a:spcBef>
            </a:pPr>
            <a:r>
              <a:rPr lang="en-US" sz="2000"/>
              <a:t>     c.  </a:t>
            </a: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(</a:t>
            </a:r>
            <a:r>
              <a:rPr lang="en-US" sz="2000" b="1"/>
              <a:t>B</a:t>
            </a:r>
            <a:r>
              <a:rPr lang="en-US" sz="2000"/>
              <a:t> + </a:t>
            </a:r>
            <a:r>
              <a:rPr lang="en-US" sz="2000" b="1"/>
              <a:t>C</a:t>
            </a:r>
            <a:r>
              <a:rPr lang="en-US" sz="2000"/>
              <a:t>)</a:t>
            </a:r>
          </a:p>
          <a:p>
            <a:pPr marL="342900" indent="-342900">
              <a:spcBef>
                <a:spcPct val="0"/>
              </a:spcBef>
            </a:pPr>
            <a:r>
              <a:rPr lang="en-US" sz="2000"/>
              <a:t>4.  Buktikan vektor </a:t>
            </a:r>
            <a:r>
              <a:rPr lang="en-US" sz="2000" b="1"/>
              <a:t>R</a:t>
            </a:r>
            <a:r>
              <a:rPr lang="en-US" sz="2000"/>
              <a:t> = 3 </a:t>
            </a:r>
            <a:r>
              <a:rPr lang="en-US" sz="2000" b="1"/>
              <a:t>i </a:t>
            </a:r>
            <a:r>
              <a:rPr lang="en-US" sz="2000"/>
              <a:t>+ 2 </a:t>
            </a:r>
            <a:r>
              <a:rPr lang="en-US" sz="2000" b="1"/>
              <a:t>j</a:t>
            </a:r>
            <a:r>
              <a:rPr lang="en-US" sz="2000"/>
              <a:t> - 4 </a:t>
            </a:r>
            <a:r>
              <a:rPr lang="en-US" sz="2000" b="1"/>
              <a:t>k </a:t>
            </a:r>
            <a:r>
              <a:rPr lang="en-US" sz="2000"/>
              <a:t>dan</a:t>
            </a:r>
            <a:r>
              <a:rPr lang="en-US" sz="2000" b="1"/>
              <a:t> S </a:t>
            </a:r>
            <a:r>
              <a:rPr lang="en-US" sz="2000"/>
              <a:t>=</a:t>
            </a:r>
            <a:r>
              <a:rPr lang="en-US" sz="2000" b="1"/>
              <a:t> </a:t>
            </a:r>
            <a:r>
              <a:rPr lang="en-US" sz="2000"/>
              <a:t>2 </a:t>
            </a:r>
            <a:r>
              <a:rPr lang="en-US" sz="2000" b="1"/>
              <a:t>i </a:t>
            </a:r>
            <a:r>
              <a:rPr lang="en-US" sz="2000"/>
              <a:t>+ </a:t>
            </a:r>
            <a:r>
              <a:rPr lang="en-US" sz="2000" b="1"/>
              <a:t>j</a:t>
            </a:r>
            <a:r>
              <a:rPr lang="en-US" sz="2000"/>
              <a:t> + 2 </a:t>
            </a:r>
            <a:r>
              <a:rPr lang="en-US" sz="2000" b="1"/>
              <a:t>k </a:t>
            </a:r>
            <a:r>
              <a:rPr lang="en-US" sz="2000"/>
              <a:t>adalah tegak lurus 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7E8-B497-4F14-AC00-6D5F5FAB5D30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2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2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B791-B3E4-42E7-99CC-5331EF406C86}" type="slidenum">
              <a:rPr lang="en-US"/>
              <a:pPr/>
              <a:t>25</a:t>
            </a:fld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31242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SOLUSI</a:t>
            </a:r>
          </a:p>
        </p:txBody>
      </p:sp>
      <p:graphicFrame>
        <p:nvGraphicFramePr>
          <p:cNvPr id="119815" name="Rectangle 7"/>
          <p:cNvGraphicFramePr>
            <a:graphicFrameLocks/>
          </p:cNvGraphicFramePr>
          <p:nvPr>
            <p:ph sz="half" idx="1"/>
          </p:nvPr>
        </p:nvGraphicFramePr>
        <p:xfrm>
          <a:off x="2819400" y="3865563"/>
          <a:ext cx="0" cy="0"/>
        </p:xfrm>
        <a:graphic>
          <a:graphicData uri="http://schemas.openxmlformats.org/presentationml/2006/ole">
            <p:oleObj spid="_x0000_s35842" name="Equation" r:id="rId4" imgW="0" imgH="0" progId="Equation.3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2362200" y="2286000"/>
          <a:ext cx="2908300" cy="476250"/>
        </p:xfrm>
        <a:graphic>
          <a:graphicData uri="http://schemas.openxmlformats.org/presentationml/2006/ole">
            <p:oleObj spid="_x0000_s35843" name="Equation" r:id="rId5" imgW="1701720" imgH="279360" progId="Equation.3">
              <p:embed/>
            </p:oleObj>
          </a:graphicData>
        </a:graphic>
      </p:graphicFrame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1295400" y="1676400"/>
            <a:ext cx="7620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ym typeface="Symbol" pitchFamily="18" charset="2"/>
              </a:rPr>
              <a:t>Menurut persamaan (1.5) </a:t>
            </a:r>
            <a:r>
              <a:rPr lang="en-US" sz="2000" b="1">
                <a:sym typeface="Symbol" pitchFamily="18" charset="2"/>
              </a:rPr>
              <a:t>A . B</a:t>
            </a:r>
            <a:r>
              <a:rPr lang="en-US" sz="2000">
                <a:sym typeface="Symbol" pitchFamily="18" charset="2"/>
              </a:rPr>
              <a:t> =  1</a:t>
            </a:r>
            <a:r>
              <a:rPr lang="en-US" sz="2000" b="1">
                <a:sym typeface="Symbol" pitchFamily="18" charset="2"/>
              </a:rPr>
              <a:t>.</a:t>
            </a:r>
            <a:r>
              <a:rPr lang="en-US" sz="2000">
                <a:sym typeface="Symbol" pitchFamily="18" charset="2"/>
              </a:rPr>
              <a:t>3 + 2</a:t>
            </a:r>
            <a:r>
              <a:rPr lang="en-US" sz="2000" b="1">
                <a:sym typeface="Symbol" pitchFamily="18" charset="2"/>
              </a:rPr>
              <a:t>.</a:t>
            </a:r>
            <a:r>
              <a:rPr lang="en-US" sz="2000">
                <a:sym typeface="Symbol" pitchFamily="18" charset="2"/>
              </a:rPr>
              <a:t>0 + (-1)</a:t>
            </a:r>
            <a:r>
              <a:rPr lang="en-US" sz="2000" b="1">
                <a:sym typeface="Symbol" pitchFamily="18" charset="2"/>
              </a:rPr>
              <a:t>.</a:t>
            </a:r>
            <a:r>
              <a:rPr lang="en-US" sz="2000">
                <a:sym typeface="Symbol" pitchFamily="18" charset="2"/>
              </a:rPr>
              <a:t>(-4) = 7. Besar vektor A :</a:t>
            </a:r>
          </a:p>
        </p:txBody>
      </p:sp>
      <p:graphicFrame>
        <p:nvGraphicFramePr>
          <p:cNvPr id="119820" name="Object 12"/>
          <p:cNvGraphicFramePr>
            <a:graphicFrameLocks noChangeAspect="1"/>
          </p:cNvGraphicFramePr>
          <p:nvPr/>
        </p:nvGraphicFramePr>
        <p:xfrm>
          <a:off x="3213100" y="2771775"/>
          <a:ext cx="1968500" cy="442913"/>
        </p:xfrm>
        <a:graphic>
          <a:graphicData uri="http://schemas.openxmlformats.org/presentationml/2006/ole">
            <p:oleObj spid="_x0000_s35844" name="Equation" r:id="rId6" imgW="1295280" imgH="279360" progId="Equation.3">
              <p:embed/>
            </p:oleObj>
          </a:graphicData>
        </a:graphic>
      </p:graphicFrame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685800" y="161925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1.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1219200" y="3200400"/>
            <a:ext cx="533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Nilai sudut antara </a:t>
            </a:r>
            <a:r>
              <a:rPr lang="en-US" sz="2000" b="1"/>
              <a:t>A </a:t>
            </a:r>
            <a:r>
              <a:rPr lang="en-US" sz="2000"/>
              <a:t>dan </a:t>
            </a:r>
            <a:r>
              <a:rPr lang="en-US" sz="2000" b="1"/>
              <a:t>B</a:t>
            </a:r>
            <a:r>
              <a:rPr lang="en-US" sz="2000"/>
              <a:t> ditentukan oleh :</a:t>
            </a:r>
          </a:p>
        </p:txBody>
      </p:sp>
      <p:graphicFrame>
        <p:nvGraphicFramePr>
          <p:cNvPr id="119823" name="Object 15"/>
          <p:cNvGraphicFramePr>
            <a:graphicFrameLocks noChangeAspect="1"/>
          </p:cNvGraphicFramePr>
          <p:nvPr/>
        </p:nvGraphicFramePr>
        <p:xfrm>
          <a:off x="6324600" y="3048000"/>
          <a:ext cx="2286000" cy="731838"/>
        </p:xfrm>
        <a:graphic>
          <a:graphicData uri="http://schemas.openxmlformats.org/presentationml/2006/ole">
            <p:oleObj spid="_x0000_s35845" name="Equation" r:id="rId7" imgW="1371600" imgH="419040" progId="Equation.3">
              <p:embed/>
            </p:oleObj>
          </a:graphicData>
        </a:graphic>
      </p:graphicFrame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1219200" y="3581400"/>
            <a:ext cx="3886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Dengan demikian </a:t>
            </a:r>
            <a:r>
              <a:rPr lang="en-US" sz="2000">
                <a:sym typeface="Symbol" pitchFamily="18" charset="2"/>
              </a:rPr>
              <a:t> = 55,1</a:t>
            </a:r>
            <a:r>
              <a:rPr lang="en-US" sz="2000" baseline="30000">
                <a:sym typeface="Symbol" pitchFamily="18" charset="2"/>
              </a:rPr>
              <a:t>o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1219200" y="2803525"/>
            <a:ext cx="2133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Besar vektor B :</a:t>
            </a:r>
          </a:p>
        </p:txBody>
      </p:sp>
      <p:sp>
        <p:nvSpPr>
          <p:cNvPr id="119840" name="Text Box 32"/>
          <p:cNvSpPr txBox="1">
            <a:spLocks noChangeArrowheads="1"/>
          </p:cNvSpPr>
          <p:nvPr/>
        </p:nvSpPr>
        <p:spPr bwMode="auto">
          <a:xfrm>
            <a:off x="685800" y="411480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2.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600200" y="4038600"/>
            <a:ext cx="1600200" cy="1092200"/>
            <a:chOff x="1248" y="1200"/>
            <a:chExt cx="1008" cy="688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248" y="1200"/>
              <a:ext cx="1008" cy="688"/>
              <a:chOff x="1344" y="1564"/>
              <a:chExt cx="1008" cy="688"/>
            </a:xfrm>
          </p:grpSpPr>
          <p:sp>
            <p:nvSpPr>
              <p:cNvPr id="119843" name="Line 35"/>
              <p:cNvSpPr>
                <a:spLocks noChangeShapeType="1"/>
              </p:cNvSpPr>
              <p:nvPr/>
            </p:nvSpPr>
            <p:spPr bwMode="auto">
              <a:xfrm>
                <a:off x="1344" y="1968"/>
                <a:ext cx="100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9844" name="Line 36"/>
              <p:cNvSpPr>
                <a:spLocks noChangeShapeType="1"/>
              </p:cNvSpPr>
              <p:nvPr/>
            </p:nvSpPr>
            <p:spPr bwMode="auto">
              <a:xfrm flipV="1">
                <a:off x="1344" y="1584"/>
                <a:ext cx="62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9845" name="Line 37"/>
              <p:cNvSpPr>
                <a:spLocks noChangeShapeType="1"/>
              </p:cNvSpPr>
              <p:nvPr/>
            </p:nvSpPr>
            <p:spPr bwMode="auto">
              <a:xfrm flipH="1">
                <a:off x="1872" y="1600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9846" name="Line 38"/>
              <p:cNvSpPr>
                <a:spLocks noChangeShapeType="1"/>
              </p:cNvSpPr>
              <p:nvPr/>
            </p:nvSpPr>
            <p:spPr bwMode="auto">
              <a:xfrm rot="-154898">
                <a:off x="1368" y="1960"/>
                <a:ext cx="48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19847" name="Text Box 39"/>
              <p:cNvSpPr txBox="1">
                <a:spLocks noChangeArrowheads="1"/>
              </p:cNvSpPr>
              <p:nvPr/>
            </p:nvSpPr>
            <p:spPr bwMode="auto">
              <a:xfrm>
                <a:off x="1536" y="1564"/>
                <a:ext cx="240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b="1"/>
                  <a:t>A</a:t>
                </a:r>
              </a:p>
            </p:txBody>
          </p:sp>
          <p:sp>
            <p:nvSpPr>
              <p:cNvPr id="119848" name="Text Box 40"/>
              <p:cNvSpPr txBox="1">
                <a:spLocks noChangeArrowheads="1"/>
              </p:cNvSpPr>
              <p:nvPr/>
            </p:nvSpPr>
            <p:spPr bwMode="auto">
              <a:xfrm>
                <a:off x="1880" y="2040"/>
                <a:ext cx="240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b="1"/>
                  <a:t>B</a:t>
                </a:r>
              </a:p>
            </p:txBody>
          </p:sp>
          <p:sp>
            <p:nvSpPr>
              <p:cNvPr id="119849" name="Text Box 41"/>
              <p:cNvSpPr txBox="1">
                <a:spLocks noChangeArrowheads="1"/>
              </p:cNvSpPr>
              <p:nvPr/>
            </p:nvSpPr>
            <p:spPr bwMode="auto">
              <a:xfrm>
                <a:off x="1440" y="1968"/>
                <a:ext cx="33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/>
                  <a:t>A</a:t>
                </a:r>
                <a:r>
                  <a:rPr lang="en-US" baseline="-25000"/>
                  <a:t>B</a:t>
                </a:r>
                <a:endParaRPr lang="en-US"/>
              </a:p>
            </p:txBody>
          </p:sp>
        </p:grpSp>
        <p:sp>
          <p:nvSpPr>
            <p:cNvPr id="119850" name="Arc 42"/>
            <p:cNvSpPr>
              <a:spLocks/>
            </p:cNvSpPr>
            <p:nvPr/>
          </p:nvSpPr>
          <p:spPr bwMode="auto">
            <a:xfrm>
              <a:off x="1520" y="1456"/>
              <a:ext cx="4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9851" name="Text Box 43"/>
            <p:cNvSpPr txBox="1">
              <a:spLocks noChangeArrowheads="1"/>
            </p:cNvSpPr>
            <p:nvPr/>
          </p:nvSpPr>
          <p:spPr bwMode="auto">
            <a:xfrm>
              <a:off x="1392" y="1456"/>
              <a:ext cx="19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sym typeface="Symbol" pitchFamily="18" charset="2"/>
                </a:rPr>
                <a:t></a:t>
              </a:r>
            </a:p>
          </p:txBody>
        </p:sp>
      </p:grpSp>
      <p:sp>
        <p:nvSpPr>
          <p:cNvPr id="119852" name="Text Box 44"/>
          <p:cNvSpPr txBox="1">
            <a:spLocks noChangeArrowheads="1"/>
          </p:cNvSpPr>
          <p:nvPr/>
        </p:nvSpPr>
        <p:spPr bwMode="auto">
          <a:xfrm>
            <a:off x="1143000" y="5105400"/>
            <a:ext cx="7162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Panjang A</a:t>
            </a:r>
            <a:r>
              <a:rPr lang="en-US" sz="2000" baseline="-25000"/>
              <a:t>B</a:t>
            </a:r>
            <a:r>
              <a:rPr lang="en-US" sz="2000">
                <a:latin typeface="Tahoma" charset="0"/>
              </a:rPr>
              <a:t> </a:t>
            </a:r>
            <a:r>
              <a:rPr lang="en-US" sz="2000"/>
              <a:t>menyatakan panjang proyeksi </a:t>
            </a:r>
            <a:r>
              <a:rPr lang="en-US" sz="2000" b="1"/>
              <a:t>A</a:t>
            </a:r>
            <a:r>
              <a:rPr lang="en-US" sz="2000"/>
              <a:t> terhadap </a:t>
            </a:r>
            <a:r>
              <a:rPr lang="en-US" sz="2000" b="1"/>
              <a:t>B </a:t>
            </a:r>
            <a:r>
              <a:rPr lang="en-US" sz="2000"/>
              <a:t>yang besarnya :</a:t>
            </a:r>
          </a:p>
        </p:txBody>
      </p:sp>
      <p:graphicFrame>
        <p:nvGraphicFramePr>
          <p:cNvPr id="119853" name="Object 45"/>
          <p:cNvGraphicFramePr>
            <a:graphicFrameLocks noChangeAspect="1"/>
          </p:cNvGraphicFramePr>
          <p:nvPr>
            <p:ph sz="quarter" idx="3"/>
          </p:nvPr>
        </p:nvGraphicFramePr>
        <p:xfrm>
          <a:off x="2438400" y="5541963"/>
          <a:ext cx="5486400" cy="782637"/>
        </p:xfrm>
        <a:graphic>
          <a:graphicData uri="http://schemas.openxmlformats.org/presentationml/2006/ole">
            <p:oleObj spid="_x0000_s35846" name="Equation" r:id="rId8" imgW="3288960" imgH="469800" progId="Equation.3">
              <p:embed/>
            </p:oleObj>
          </a:graphicData>
        </a:graphic>
      </p:graphicFrame>
    </p:spTree>
  </p:cSld>
  <p:clrMapOvr>
    <a:masterClrMapping/>
  </p:clrMapOvr>
  <p:transition>
    <p:random/>
    <p:sndAc>
      <p:stSnd>
        <p:snd r:embed="rId3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60"/>
                                        <p:tgtEl>
                                          <p:spTgt spid="1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/>
      <p:bldP spid="119822" grpId="0"/>
      <p:bldP spid="119824" grpId="0"/>
      <p:bldP spid="119819" grpId="0"/>
      <p:bldP spid="119840" grpId="0"/>
      <p:bldP spid="1198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5BD-CCB0-461B-A6F6-39F2FAA106B6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7EB6-CA61-4801-9E67-1863F4A64EFD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657600" y="277813"/>
            <a:ext cx="2362200" cy="941387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SOLUSI</a:t>
            </a: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1752600" y="1676400"/>
            <a:ext cx="6858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n-US" sz="2000" b="1"/>
              <a:t>B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 </a:t>
            </a:r>
            <a:r>
              <a:rPr lang="en-US" sz="2000" b="1">
                <a:sym typeface="Symbol" pitchFamily="18" charset="2"/>
              </a:rPr>
              <a:t>C</a:t>
            </a:r>
            <a:r>
              <a:rPr lang="en-US" sz="2000">
                <a:sym typeface="Symbol" pitchFamily="18" charset="2"/>
              </a:rPr>
              <a:t> =</a:t>
            </a:r>
            <a:r>
              <a:rPr lang="en-US" sz="2000">
                <a:solidFill>
                  <a:schemeClr val="tx1"/>
                </a:solidFill>
                <a:latin typeface="Tahoma" charset="0"/>
                <a:sym typeface="Symbol" pitchFamily="18" charset="2"/>
              </a:rPr>
              <a:t> </a:t>
            </a:r>
            <a:r>
              <a:rPr lang="en-US" sz="200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sz="2000"/>
              <a:t>4</a:t>
            </a:r>
            <a:r>
              <a:rPr lang="en-US" sz="2000" b="1"/>
              <a:t>i </a:t>
            </a:r>
            <a:r>
              <a:rPr lang="en-US" sz="2000"/>
              <a:t>+ 2</a:t>
            </a:r>
            <a:r>
              <a:rPr lang="en-US" sz="2000" b="1"/>
              <a:t>j</a:t>
            </a:r>
            <a:r>
              <a:rPr lang="en-US" sz="2000"/>
              <a:t> + 3</a:t>
            </a:r>
            <a:r>
              <a:rPr lang="en-US" sz="2000" b="1"/>
              <a:t>k</a:t>
            </a:r>
            <a:r>
              <a:rPr lang="en-US" sz="2000"/>
              <a:t>)</a:t>
            </a:r>
            <a:r>
              <a:rPr lang="en-US" sz="2000" b="1">
                <a:latin typeface="Tahoma" charset="0"/>
              </a:rPr>
              <a:t> </a:t>
            </a:r>
            <a:r>
              <a:rPr lang="en-US" sz="2000">
                <a:sym typeface="Symbol" pitchFamily="18" charset="2"/>
              </a:rPr>
              <a:t> (</a:t>
            </a:r>
            <a:r>
              <a:rPr lang="en-US" sz="2000"/>
              <a:t>2</a:t>
            </a:r>
            <a:r>
              <a:rPr lang="en-US" sz="2000" b="1"/>
              <a:t>j</a:t>
            </a:r>
            <a:r>
              <a:rPr lang="en-US" sz="2000"/>
              <a:t> – 3</a:t>
            </a:r>
            <a:r>
              <a:rPr lang="en-US" sz="2000" b="1"/>
              <a:t>k</a:t>
            </a:r>
            <a:r>
              <a:rPr lang="en-US" sz="2000"/>
              <a:t>) = 8(</a:t>
            </a:r>
            <a:r>
              <a:rPr lang="en-US" sz="2000" b="1"/>
              <a:t>i </a:t>
            </a:r>
            <a:r>
              <a:rPr lang="en-US" sz="2000">
                <a:sym typeface="Symbol" pitchFamily="18" charset="2"/>
              </a:rPr>
              <a:t> </a:t>
            </a:r>
            <a:r>
              <a:rPr lang="en-US" sz="2000" b="1"/>
              <a:t>j</a:t>
            </a:r>
            <a:r>
              <a:rPr lang="en-US" sz="2000"/>
              <a:t>) – 12(</a:t>
            </a:r>
            <a:r>
              <a:rPr lang="en-US" sz="2000" b="1"/>
              <a:t>i </a:t>
            </a:r>
            <a:r>
              <a:rPr lang="en-US" sz="2000">
                <a:sym typeface="Symbol" pitchFamily="18" charset="2"/>
              </a:rPr>
              <a:t> </a:t>
            </a:r>
            <a:r>
              <a:rPr lang="en-US" sz="2000" b="1"/>
              <a:t>k</a:t>
            </a:r>
            <a:r>
              <a:rPr lang="en-US" sz="2000"/>
              <a:t>) – 6(</a:t>
            </a:r>
            <a:r>
              <a:rPr lang="en-US" sz="2000" b="1"/>
              <a:t>j </a:t>
            </a:r>
            <a:r>
              <a:rPr lang="en-US" sz="2000">
                <a:sym typeface="Symbol" pitchFamily="18" charset="2"/>
              </a:rPr>
              <a:t> </a:t>
            </a:r>
            <a:r>
              <a:rPr lang="en-US" sz="2000" b="1"/>
              <a:t>k</a:t>
            </a:r>
            <a:r>
              <a:rPr lang="en-US" sz="2000"/>
              <a:t>) + 6(</a:t>
            </a:r>
            <a:r>
              <a:rPr lang="en-US" sz="2000" b="1"/>
              <a:t>k </a:t>
            </a:r>
            <a:r>
              <a:rPr lang="en-US" sz="2000">
                <a:sym typeface="Symbol" pitchFamily="18" charset="2"/>
              </a:rPr>
              <a:t> </a:t>
            </a:r>
            <a:r>
              <a:rPr lang="en-US" sz="2000" b="1"/>
              <a:t>j</a:t>
            </a:r>
            <a:r>
              <a:rPr lang="en-US" sz="2000"/>
              <a:t>) = 8</a:t>
            </a:r>
            <a:r>
              <a:rPr lang="en-US" sz="2000" b="1"/>
              <a:t>k</a:t>
            </a:r>
            <a:r>
              <a:rPr lang="en-US" sz="2000"/>
              <a:t> + 12</a:t>
            </a:r>
            <a:r>
              <a:rPr lang="en-US" sz="2000" b="1"/>
              <a:t>j </a:t>
            </a:r>
            <a:r>
              <a:rPr lang="en-US" sz="2000" b="1">
                <a:sym typeface="Symbol" pitchFamily="18" charset="2"/>
              </a:rPr>
              <a:t> </a:t>
            </a:r>
            <a:r>
              <a:rPr lang="en-US" sz="2000">
                <a:sym typeface="Symbol" pitchFamily="18" charset="2"/>
              </a:rPr>
              <a:t>12</a:t>
            </a:r>
            <a:r>
              <a:rPr lang="en-US" sz="2000" b="1">
                <a:sym typeface="Symbol" pitchFamily="18" charset="2"/>
              </a:rPr>
              <a:t>i</a:t>
            </a:r>
            <a:endParaRPr lang="en-US" sz="2000">
              <a:sym typeface="Symbol" pitchFamily="18" charset="2"/>
            </a:endParaRPr>
          </a:p>
          <a:p>
            <a:pPr algn="l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 b="1"/>
              <a:t>.</a:t>
            </a:r>
            <a:r>
              <a:rPr lang="en-US" sz="2000"/>
              <a:t> (</a:t>
            </a:r>
            <a:r>
              <a:rPr lang="en-US" sz="2000" b="1"/>
              <a:t>B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</a:t>
            </a:r>
            <a:r>
              <a:rPr lang="en-US" sz="2000" b="1"/>
              <a:t>C</a:t>
            </a:r>
            <a:r>
              <a:rPr lang="en-US" sz="2000"/>
              <a:t>) = (</a:t>
            </a:r>
            <a:r>
              <a:rPr lang="en-US" sz="2000" b="1"/>
              <a:t>i </a:t>
            </a:r>
            <a:r>
              <a:rPr lang="en-US" sz="2000"/>
              <a:t>+ 2</a:t>
            </a:r>
            <a:r>
              <a:rPr lang="en-US" sz="2000" b="1"/>
              <a:t>j</a:t>
            </a:r>
            <a:r>
              <a:rPr lang="en-US" sz="2000"/>
              <a:t> – </a:t>
            </a:r>
            <a:r>
              <a:rPr lang="en-US" sz="2000" b="1"/>
              <a:t>k</a:t>
            </a:r>
            <a:r>
              <a:rPr lang="en-US" sz="2000"/>
              <a:t>)</a:t>
            </a:r>
            <a:r>
              <a:rPr lang="en-US" sz="2000" b="1"/>
              <a:t>.</a:t>
            </a:r>
            <a:r>
              <a:rPr lang="en-US" sz="2000"/>
              <a:t>(-</a:t>
            </a:r>
            <a:r>
              <a:rPr lang="en-US" sz="2000">
                <a:sym typeface="Symbol" pitchFamily="18" charset="2"/>
              </a:rPr>
              <a:t>12</a:t>
            </a:r>
            <a:r>
              <a:rPr lang="en-US" sz="2000" b="1">
                <a:sym typeface="Symbol" pitchFamily="18" charset="2"/>
              </a:rPr>
              <a:t>i</a:t>
            </a:r>
            <a:r>
              <a:rPr lang="en-US" sz="2000"/>
              <a:t> + 12</a:t>
            </a:r>
            <a:r>
              <a:rPr lang="en-US" sz="2000" b="1"/>
              <a:t>j </a:t>
            </a:r>
            <a:r>
              <a:rPr lang="en-US" sz="2000">
                <a:sym typeface="Symbol" pitchFamily="18" charset="2"/>
              </a:rPr>
              <a:t>+</a:t>
            </a:r>
            <a:r>
              <a:rPr lang="en-US" sz="2000" b="1">
                <a:sym typeface="Symbol" pitchFamily="18" charset="2"/>
              </a:rPr>
              <a:t> </a:t>
            </a:r>
            <a:r>
              <a:rPr lang="en-US" sz="2000"/>
              <a:t>8</a:t>
            </a:r>
            <a:r>
              <a:rPr lang="en-US" sz="2000" b="1"/>
              <a:t>k</a:t>
            </a:r>
            <a:r>
              <a:rPr lang="en-US" sz="2000"/>
              <a:t>) = -12 + 24 – 8 = 4 </a:t>
            </a:r>
            <a:endParaRPr lang="en-US" sz="2000" b="1"/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762000" y="171450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3.</a:t>
            </a:r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>
            <a:off x="1219200" y="171450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a.</a:t>
            </a:r>
          </a:p>
        </p:txBody>
      </p:sp>
      <p:sp>
        <p:nvSpPr>
          <p:cNvPr id="122903" name="Text Box 23"/>
          <p:cNvSpPr txBox="1">
            <a:spLocks noChangeArrowheads="1"/>
          </p:cNvSpPr>
          <p:nvPr/>
        </p:nvSpPr>
        <p:spPr bwMode="auto">
          <a:xfrm>
            <a:off x="1752600" y="2743200"/>
            <a:ext cx="6858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/>
              <a:t>B</a:t>
            </a:r>
            <a:r>
              <a:rPr lang="en-US" sz="2000"/>
              <a:t> + </a:t>
            </a:r>
            <a:r>
              <a:rPr lang="en-US" sz="2000" b="1"/>
              <a:t>C</a:t>
            </a:r>
            <a:r>
              <a:rPr lang="en-US" sz="2000"/>
              <a:t> =</a:t>
            </a:r>
            <a:r>
              <a:rPr lang="en-US" sz="2000">
                <a:latin typeface="Tahoma" charset="0"/>
              </a:rPr>
              <a:t> </a:t>
            </a:r>
            <a:r>
              <a:rPr lang="en-US" sz="2000"/>
              <a:t>4</a:t>
            </a:r>
            <a:r>
              <a:rPr lang="en-US" sz="2000" b="1"/>
              <a:t>i </a:t>
            </a:r>
            <a:r>
              <a:rPr lang="en-US" sz="2000"/>
              <a:t>+ 4</a:t>
            </a:r>
            <a:r>
              <a:rPr lang="en-US" sz="2000" b="1"/>
              <a:t>j</a:t>
            </a:r>
            <a:r>
              <a:rPr lang="en-US" sz="2000"/>
              <a:t>. Nilai </a:t>
            </a:r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 b="1"/>
              <a:t>.</a:t>
            </a:r>
            <a:r>
              <a:rPr lang="en-US" sz="2000"/>
              <a:t> (</a:t>
            </a:r>
            <a:r>
              <a:rPr lang="en-US" sz="2000" b="1"/>
              <a:t>B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+</a:t>
            </a:r>
            <a:r>
              <a:rPr lang="en-US" sz="2000"/>
              <a:t> </a:t>
            </a:r>
            <a:r>
              <a:rPr lang="en-US" sz="2000" b="1"/>
              <a:t>C</a:t>
            </a:r>
            <a:r>
              <a:rPr lang="en-US" sz="2000"/>
              <a:t>) = (</a:t>
            </a:r>
            <a:r>
              <a:rPr lang="en-US" sz="2000" b="1"/>
              <a:t>i </a:t>
            </a:r>
            <a:r>
              <a:rPr lang="en-US" sz="2000"/>
              <a:t>+ 2</a:t>
            </a:r>
            <a:r>
              <a:rPr lang="en-US" sz="2000" b="1"/>
              <a:t>j</a:t>
            </a:r>
            <a:r>
              <a:rPr lang="en-US" sz="2000"/>
              <a:t> – </a:t>
            </a:r>
            <a:r>
              <a:rPr lang="en-US" sz="2000" b="1"/>
              <a:t>k</a:t>
            </a:r>
            <a:r>
              <a:rPr lang="en-US" sz="2000"/>
              <a:t>)</a:t>
            </a:r>
            <a:r>
              <a:rPr lang="en-US" sz="2000" b="1"/>
              <a:t>.</a:t>
            </a:r>
            <a:r>
              <a:rPr lang="en-US" sz="2000"/>
              <a:t>(4</a:t>
            </a:r>
            <a:r>
              <a:rPr lang="en-US" sz="2000" b="1"/>
              <a:t>i </a:t>
            </a:r>
            <a:r>
              <a:rPr lang="en-US" sz="2000"/>
              <a:t>+ 4</a:t>
            </a:r>
            <a:r>
              <a:rPr lang="en-US" sz="2000" b="1"/>
              <a:t>j</a:t>
            </a:r>
            <a:r>
              <a:rPr lang="en-US" sz="2000"/>
              <a:t>) = 12</a:t>
            </a:r>
            <a:endParaRPr lang="en-US" sz="2000" b="1"/>
          </a:p>
        </p:txBody>
      </p: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1257300" y="276225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b.</a:t>
            </a:r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1752600" y="3143250"/>
            <a:ext cx="6629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/>
              <a:t>A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/>
              <a:t> (</a:t>
            </a:r>
            <a:r>
              <a:rPr lang="en-US" sz="2000" b="1"/>
              <a:t>B</a:t>
            </a:r>
            <a:r>
              <a:rPr lang="en-US" sz="2000"/>
              <a:t> + </a:t>
            </a:r>
            <a:r>
              <a:rPr lang="en-US" sz="2000" b="1"/>
              <a:t>C</a:t>
            </a:r>
            <a:r>
              <a:rPr lang="en-US" sz="2000"/>
              <a:t>) = (</a:t>
            </a:r>
            <a:r>
              <a:rPr lang="en-US" sz="2000" b="1"/>
              <a:t>i </a:t>
            </a:r>
            <a:r>
              <a:rPr lang="en-US" sz="2000"/>
              <a:t>+ 2</a:t>
            </a:r>
            <a:r>
              <a:rPr lang="en-US" sz="2000" b="1"/>
              <a:t>j</a:t>
            </a:r>
            <a:r>
              <a:rPr lang="en-US" sz="2000"/>
              <a:t> – </a:t>
            </a:r>
            <a:r>
              <a:rPr lang="en-US" sz="2000" b="1"/>
              <a:t>k</a:t>
            </a:r>
            <a:r>
              <a:rPr lang="en-US" sz="2000"/>
              <a:t>)</a:t>
            </a:r>
            <a:r>
              <a:rPr lang="en-US" sz="2000" b="1"/>
              <a:t> </a:t>
            </a:r>
            <a:r>
              <a:rPr lang="en-US" sz="2000">
                <a:sym typeface="Symbol" pitchFamily="18" charset="2"/>
              </a:rPr>
              <a:t> </a:t>
            </a:r>
            <a:r>
              <a:rPr lang="en-US" sz="2000"/>
              <a:t>(4</a:t>
            </a:r>
            <a:r>
              <a:rPr lang="en-US" sz="2000" b="1"/>
              <a:t>i </a:t>
            </a:r>
            <a:r>
              <a:rPr lang="en-US" sz="2000"/>
              <a:t>+ 4</a:t>
            </a:r>
            <a:r>
              <a:rPr lang="en-US" sz="2000" b="1"/>
              <a:t>j</a:t>
            </a:r>
            <a:r>
              <a:rPr lang="en-US" sz="2000"/>
              <a:t>) = </a:t>
            </a:r>
            <a:r>
              <a:rPr lang="en-US" sz="2000" b="1"/>
              <a:t>i </a:t>
            </a:r>
            <a:r>
              <a:rPr lang="en-US" sz="2000"/>
              <a:t>– 4</a:t>
            </a:r>
            <a:r>
              <a:rPr lang="en-US" sz="2000" b="1"/>
              <a:t>j</a:t>
            </a:r>
            <a:r>
              <a:rPr lang="en-US" sz="2000"/>
              <a:t> – 4</a:t>
            </a:r>
            <a:r>
              <a:rPr lang="en-US" sz="2000" b="1"/>
              <a:t>k</a:t>
            </a:r>
          </a:p>
        </p:txBody>
      </p:sp>
      <p:sp>
        <p:nvSpPr>
          <p:cNvPr id="122906" name="Text Box 26"/>
          <p:cNvSpPr txBox="1">
            <a:spLocks noChangeArrowheads="1"/>
          </p:cNvSpPr>
          <p:nvPr/>
        </p:nvSpPr>
        <p:spPr bwMode="auto">
          <a:xfrm>
            <a:off x="1257300" y="313055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c.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1266825" y="3581400"/>
            <a:ext cx="7010400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30000"/>
              </a:spcBef>
            </a:pPr>
            <a:r>
              <a:rPr lang="en-US" sz="2000"/>
              <a:t>Dua buah vektor tegak lurus jika membentuk sudut 90</a:t>
            </a:r>
            <a:r>
              <a:rPr lang="en-US" sz="2000" baseline="30000"/>
              <a:t>o</a:t>
            </a:r>
            <a:r>
              <a:rPr lang="en-US" sz="2000"/>
              <a:t>. Menurut persamaan (1.4) dan (1.5) diperoleh :</a:t>
            </a:r>
          </a:p>
          <a:p>
            <a:pPr algn="l" eaLnBrk="0" hangingPunct="0">
              <a:spcBef>
                <a:spcPct val="30000"/>
              </a:spcBef>
            </a:pPr>
            <a:r>
              <a:rPr lang="en-US" sz="2000">
                <a:solidFill>
                  <a:schemeClr val="tx1"/>
                </a:solidFill>
                <a:latin typeface="Tahoma" charset="0"/>
              </a:rPr>
              <a:t> </a:t>
            </a:r>
            <a:r>
              <a:rPr lang="en-US" sz="2000" b="1"/>
              <a:t>R</a:t>
            </a:r>
            <a:r>
              <a:rPr lang="en-US" sz="2000"/>
              <a:t> . </a:t>
            </a:r>
            <a:r>
              <a:rPr lang="en-US" sz="2000" b="1"/>
              <a:t>S</a:t>
            </a:r>
            <a:r>
              <a:rPr lang="en-US" sz="2000"/>
              <a:t> = RS cos </a:t>
            </a:r>
            <a:r>
              <a:rPr lang="en-US" sz="2000">
                <a:sym typeface="Symbol" pitchFamily="18" charset="2"/>
              </a:rPr>
              <a:t>90</a:t>
            </a:r>
            <a:r>
              <a:rPr lang="en-US" sz="2000" baseline="30000">
                <a:sym typeface="Symbol" pitchFamily="18" charset="2"/>
              </a:rPr>
              <a:t>o</a:t>
            </a:r>
            <a:r>
              <a:rPr lang="en-US" sz="2000">
                <a:sym typeface="Symbol" pitchFamily="18" charset="2"/>
              </a:rPr>
              <a:t> = RS . 0 = 0</a:t>
            </a:r>
          </a:p>
          <a:p>
            <a:pPr algn="l" eaLnBrk="0" hangingPunct="0">
              <a:spcBef>
                <a:spcPct val="30000"/>
              </a:spcBef>
            </a:pPr>
            <a:r>
              <a:rPr lang="en-US" sz="2000">
                <a:sym typeface="Symbol" pitchFamily="18" charset="2"/>
              </a:rPr>
              <a:t> </a:t>
            </a:r>
            <a:r>
              <a:rPr lang="en-US" sz="2000" b="1"/>
              <a:t>R</a:t>
            </a:r>
            <a:r>
              <a:rPr lang="en-US" sz="2000"/>
              <a:t> . </a:t>
            </a:r>
            <a:r>
              <a:rPr lang="en-US" sz="2000" b="1"/>
              <a:t>S </a:t>
            </a:r>
            <a:r>
              <a:rPr lang="en-US" sz="2000"/>
              <a:t>=</a:t>
            </a:r>
            <a:r>
              <a:rPr lang="en-US" sz="2000" b="1"/>
              <a:t> </a:t>
            </a:r>
            <a:r>
              <a:rPr lang="en-US" sz="2000"/>
              <a:t>R</a:t>
            </a:r>
            <a:r>
              <a:rPr lang="en-US" sz="2000" baseline="-25000"/>
              <a:t>x</a:t>
            </a:r>
            <a:r>
              <a:rPr lang="en-US" sz="2000"/>
              <a:t>S</a:t>
            </a:r>
            <a:r>
              <a:rPr lang="en-US" sz="2000" baseline="-25000"/>
              <a:t>x</a:t>
            </a:r>
            <a:r>
              <a:rPr lang="en-US" sz="2000"/>
              <a:t> + R</a:t>
            </a:r>
            <a:r>
              <a:rPr lang="en-US" sz="2000" baseline="-25000"/>
              <a:t>y</a:t>
            </a:r>
            <a:r>
              <a:rPr lang="en-US" sz="2000"/>
              <a:t>S</a:t>
            </a:r>
            <a:r>
              <a:rPr lang="en-US" sz="2000" baseline="-25000"/>
              <a:t>y</a:t>
            </a:r>
            <a:r>
              <a:rPr lang="en-US" sz="2000"/>
              <a:t> + R</a:t>
            </a:r>
            <a:r>
              <a:rPr lang="en-US" sz="2000" baseline="-25000"/>
              <a:t>z</a:t>
            </a:r>
            <a:r>
              <a:rPr lang="en-US" sz="2000"/>
              <a:t>S</a:t>
            </a:r>
            <a:r>
              <a:rPr lang="en-US" sz="2000" baseline="-25000"/>
              <a:t>z</a:t>
            </a:r>
            <a:r>
              <a:rPr lang="en-US" sz="2000">
                <a:solidFill>
                  <a:schemeClr val="tx1"/>
                </a:solidFill>
                <a:latin typeface="Tahoma" charset="0"/>
              </a:rPr>
              <a:t> </a:t>
            </a:r>
          </a:p>
          <a:p>
            <a:pPr algn="l" eaLnBrk="0" hangingPunct="0">
              <a:spcBef>
                <a:spcPct val="30000"/>
              </a:spcBef>
            </a:pPr>
            <a:r>
              <a:rPr lang="en-US" sz="2000"/>
              <a:t>Jika diketahui </a:t>
            </a:r>
            <a:r>
              <a:rPr lang="en-US" sz="2000" b="1"/>
              <a:t>R</a:t>
            </a:r>
            <a:r>
              <a:rPr lang="en-US" sz="2000"/>
              <a:t> = 3 </a:t>
            </a:r>
            <a:r>
              <a:rPr lang="en-US" sz="2000" b="1"/>
              <a:t>i </a:t>
            </a:r>
            <a:r>
              <a:rPr lang="en-US" sz="2000"/>
              <a:t>+ 2 </a:t>
            </a:r>
            <a:r>
              <a:rPr lang="en-US" sz="2000" b="1"/>
              <a:t>j</a:t>
            </a:r>
            <a:r>
              <a:rPr lang="en-US" sz="2000"/>
              <a:t> - 4 </a:t>
            </a:r>
            <a:r>
              <a:rPr lang="en-US" sz="2000" b="1"/>
              <a:t>k </a:t>
            </a:r>
            <a:r>
              <a:rPr lang="en-US" sz="2000"/>
              <a:t>dan</a:t>
            </a:r>
            <a:r>
              <a:rPr lang="en-US" sz="2000" b="1"/>
              <a:t> S </a:t>
            </a:r>
            <a:r>
              <a:rPr lang="en-US" sz="2000"/>
              <a:t>=</a:t>
            </a:r>
            <a:r>
              <a:rPr lang="en-US" sz="2000" b="1"/>
              <a:t> </a:t>
            </a:r>
            <a:r>
              <a:rPr lang="en-US" sz="2000"/>
              <a:t>2 </a:t>
            </a:r>
            <a:r>
              <a:rPr lang="en-US" sz="2000" b="1"/>
              <a:t>i </a:t>
            </a:r>
            <a:r>
              <a:rPr lang="en-US" sz="2000"/>
              <a:t>+ </a:t>
            </a:r>
            <a:r>
              <a:rPr lang="en-US" sz="2000" b="1"/>
              <a:t>j</a:t>
            </a:r>
            <a:r>
              <a:rPr lang="en-US" sz="2000"/>
              <a:t> + 2 </a:t>
            </a:r>
            <a:r>
              <a:rPr lang="en-US" sz="2000" b="1"/>
              <a:t>k</a:t>
            </a:r>
            <a:r>
              <a:rPr lang="en-US" sz="2000"/>
              <a:t>,</a:t>
            </a:r>
            <a:r>
              <a:rPr lang="en-US" sz="2000" b="1"/>
              <a:t> </a:t>
            </a:r>
            <a:r>
              <a:rPr lang="en-US" sz="2000"/>
              <a:t>maka :</a:t>
            </a:r>
          </a:p>
          <a:p>
            <a:pPr algn="l" eaLnBrk="0" hangingPunct="0">
              <a:spcBef>
                <a:spcPct val="30000"/>
              </a:spcBef>
            </a:pPr>
            <a:r>
              <a:rPr lang="en-US" sz="2000">
                <a:solidFill>
                  <a:schemeClr val="tx1"/>
                </a:solidFill>
                <a:latin typeface="Tahoma" charset="0"/>
              </a:rPr>
              <a:t> </a:t>
            </a:r>
            <a:r>
              <a:rPr lang="en-US" sz="2000" b="1"/>
              <a:t>R</a:t>
            </a:r>
            <a:r>
              <a:rPr lang="en-US" sz="2000"/>
              <a:t> . </a:t>
            </a:r>
            <a:r>
              <a:rPr lang="en-US" sz="2000" b="1"/>
              <a:t>S </a:t>
            </a:r>
            <a:r>
              <a:rPr lang="en-US" sz="2000"/>
              <a:t>= 3.2 + 2.1 + (-4).2 = 0    </a:t>
            </a:r>
            <a:endParaRPr lang="en-US" sz="2000" baseline="-25000"/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746125" y="360680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22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2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2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2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2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2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0" grpId="0"/>
      <p:bldP spid="122901" grpId="0"/>
      <p:bldP spid="122902" grpId="0"/>
      <p:bldP spid="122903" grpId="0"/>
      <p:bldP spid="122904" grpId="0"/>
      <p:bldP spid="122905" grpId="0"/>
      <p:bldP spid="122906" grpId="0"/>
      <p:bldP spid="1229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9C95-509F-43B4-96CC-7DF6C1EE2D5F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9F5C-B754-4066-BB57-77936F271D54}" type="slidenum">
              <a:rPr lang="en-US"/>
              <a:pPr/>
              <a:t>27</a:t>
            </a:fld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048000" y="381000"/>
            <a:ext cx="3686175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800">
                <a:latin typeface="Times New Roman" pitchFamily="18" charset="0"/>
              </a:rPr>
              <a:t>BESARAN FISIS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7772400" cy="466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/>
              <a:t>Setiap keadaan fisis dari materi selalu dinyatakan sebagai fungsi matematis dari besaran lain yang mempengaruhinya. </a:t>
            </a:r>
          </a:p>
          <a:p>
            <a:pPr eaLnBrk="0" hangingPunct="0">
              <a:spcBef>
                <a:spcPct val="0"/>
              </a:spcBef>
            </a:pPr>
            <a:endParaRPr lang="en-US" sz="2000"/>
          </a:p>
          <a:p>
            <a:pPr eaLnBrk="0" hangingPunct="0">
              <a:spcBef>
                <a:spcPct val="0"/>
              </a:spcBef>
            </a:pPr>
            <a:r>
              <a:rPr lang="en-US" sz="2000"/>
              <a:t> 		S = f(x</a:t>
            </a:r>
            <a:r>
              <a:rPr lang="en-US" sz="2000" baseline="-25000"/>
              <a:t>1</a:t>
            </a:r>
            <a:r>
              <a:rPr lang="en-US" sz="2000"/>
              <a:t>, x</a:t>
            </a:r>
            <a:r>
              <a:rPr lang="en-US" sz="2000" baseline="-25000"/>
              <a:t>2</a:t>
            </a:r>
            <a:r>
              <a:rPr lang="en-US" sz="2000"/>
              <a:t>, . . . , x</a:t>
            </a:r>
            <a:r>
              <a:rPr lang="en-US" sz="2000" baseline="-25000"/>
              <a:t>n</a:t>
            </a:r>
            <a:r>
              <a:rPr lang="en-US" sz="2000"/>
              <a:t>)			(1.8)</a:t>
            </a:r>
          </a:p>
          <a:p>
            <a:pPr eaLnBrk="0" hangingPunct="0">
              <a:spcBef>
                <a:spcPct val="0"/>
              </a:spcBef>
            </a:pPr>
            <a:endParaRPr lang="en-US" sz="2000"/>
          </a:p>
          <a:p>
            <a:pPr eaLnBrk="0" hangingPunct="0">
              <a:spcBef>
                <a:spcPct val="0"/>
              </a:spcBef>
            </a:pPr>
            <a:r>
              <a:rPr lang="en-US" sz="2000"/>
              <a:t>S menyatakan besaran yang diukur, sedangkan x</a:t>
            </a:r>
            <a:r>
              <a:rPr lang="en-US" sz="2000" baseline="-25000"/>
              <a:t>i</a:t>
            </a:r>
            <a:r>
              <a:rPr lang="en-US" sz="2000"/>
              <a:t> menyatakan variabel yang menentukan besaran S. Sebagai contoh gaya interaksi antar dua partikel bermuatan F ditentukan oleh besar muatan pertama q</a:t>
            </a:r>
            <a:r>
              <a:rPr lang="en-US" sz="2000" baseline="-25000"/>
              <a:t>1</a:t>
            </a:r>
            <a:r>
              <a:rPr lang="en-US" sz="2000"/>
              <a:t>, besar muatan kedua q</a:t>
            </a:r>
            <a:r>
              <a:rPr lang="en-US" sz="2000" baseline="-25000"/>
              <a:t>2</a:t>
            </a:r>
            <a:r>
              <a:rPr lang="en-US" sz="2000"/>
              <a:t>, jarak antar partikel r</a:t>
            </a:r>
            <a:r>
              <a:rPr lang="en-US" sz="2000" baseline="-25000"/>
              <a:t>12</a:t>
            </a:r>
            <a:r>
              <a:rPr lang="en-US" sz="2000"/>
              <a:t>, dan medium di mana kedua partikel tersebut berada. </a:t>
            </a:r>
          </a:p>
          <a:p>
            <a:pPr eaLnBrk="0" hangingPunct="0">
              <a:spcBef>
                <a:spcPct val="0"/>
              </a:spcBef>
            </a:pPr>
            <a:endParaRPr lang="en-US" sz="2000"/>
          </a:p>
          <a:p>
            <a:pPr eaLnBrk="0" hangingPunct="0">
              <a:spcBef>
                <a:spcPct val="0"/>
              </a:spcBef>
            </a:pPr>
            <a:r>
              <a:rPr lang="en-US" sz="2000"/>
              <a:t>Namun untuk menggambarkan sebuah besaran yang merupakan fungsi dari beberapa variabel cukup sulit. Pada pembahasan materi di sini, ditinjau besaran yang hanya bergantung pada satu variabel saja.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4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4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4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2D54-68B0-4075-8857-534E37C7CEBA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1F55B-83BC-4E9D-BC35-BF8846F7096F}" type="slidenum">
              <a:rPr lang="en-US"/>
              <a:pPr/>
              <a:t>28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77813"/>
            <a:ext cx="4267200" cy="941387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BESARAN FISIS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990600" y="1676400"/>
            <a:ext cx="76660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/>
              <a:t>Tinjau sebuah fungsi y = f(x) di bawah ini di mana nilai y hanya ditentukan oleh satu variabel, yaitu x.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685800" y="2574925"/>
            <a:ext cx="29718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Dari grafik di samping diketahui y</a:t>
            </a:r>
            <a:r>
              <a:rPr lang="en-US" sz="2000" baseline="-25000"/>
              <a:t>1</a:t>
            </a:r>
            <a:r>
              <a:rPr lang="en-US" sz="2000"/>
              <a:t> = f(x</a:t>
            </a:r>
            <a:r>
              <a:rPr lang="en-US" sz="2000" baseline="-25000"/>
              <a:t>1</a:t>
            </a:r>
            <a:r>
              <a:rPr lang="en-US" sz="2000"/>
              <a:t>), y</a:t>
            </a:r>
            <a:r>
              <a:rPr lang="en-US" sz="2000" baseline="-25000"/>
              <a:t>2</a:t>
            </a:r>
            <a:r>
              <a:rPr lang="en-US" sz="2000"/>
              <a:t> = f(x</a:t>
            </a:r>
            <a:r>
              <a:rPr lang="en-US" sz="2000" baseline="-25000"/>
              <a:t>2</a:t>
            </a:r>
            <a:r>
              <a:rPr lang="en-US" sz="2000"/>
              <a:t>), y</a:t>
            </a:r>
            <a:r>
              <a:rPr lang="en-US" sz="2000" baseline="-25000"/>
              <a:t>3</a:t>
            </a:r>
            <a:r>
              <a:rPr lang="en-US" sz="2000"/>
              <a:t> = f(x</a:t>
            </a:r>
            <a:r>
              <a:rPr lang="en-US" sz="2000" baseline="-25000"/>
              <a:t>3</a:t>
            </a:r>
            <a:r>
              <a:rPr lang="en-US" sz="2000"/>
              <a:t>), dan y</a:t>
            </a:r>
            <a:r>
              <a:rPr lang="en-US" sz="2000" baseline="-25000"/>
              <a:t>4</a:t>
            </a:r>
            <a:r>
              <a:rPr lang="en-US" sz="2000"/>
              <a:t> = y</a:t>
            </a:r>
            <a:r>
              <a:rPr lang="en-US" sz="2000" baseline="-25000"/>
              <a:t>1</a:t>
            </a:r>
            <a:r>
              <a:rPr lang="en-US" sz="2000"/>
              <a:t>.</a:t>
            </a:r>
            <a:r>
              <a:rPr lang="en-US" sz="1800"/>
              <a:t> 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990600" y="5410200"/>
            <a:ext cx="7620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Setiap besaran fisis yang bergantung pada satu variabel dapat digambarkan dalam bentuk grafik seperti di atas.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038600" y="2438400"/>
            <a:ext cx="2587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ahoma" charset="0"/>
              </a:rPr>
              <a:t>y</a:t>
            </a:r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V="1">
            <a:off x="4024313" y="2547938"/>
            <a:ext cx="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V="1">
            <a:off x="4027488" y="4989513"/>
            <a:ext cx="4464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73066" name="Freeform 10"/>
          <p:cNvSpPr>
            <a:spLocks/>
          </p:cNvSpPr>
          <p:nvPr/>
        </p:nvSpPr>
        <p:spPr bwMode="auto">
          <a:xfrm>
            <a:off x="4024313" y="3116263"/>
            <a:ext cx="4502150" cy="1300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0" y="900"/>
              </a:cxn>
              <a:cxn ang="0">
                <a:pos x="3240" y="180"/>
              </a:cxn>
              <a:cxn ang="0">
                <a:pos x="4320" y="900"/>
              </a:cxn>
            </a:cxnLst>
            <a:rect l="0" t="0" r="r" b="b"/>
            <a:pathLst>
              <a:path w="4320" h="930">
                <a:moveTo>
                  <a:pt x="0" y="0"/>
                </a:moveTo>
                <a:cubicBezTo>
                  <a:pt x="360" y="435"/>
                  <a:pt x="720" y="870"/>
                  <a:pt x="1260" y="900"/>
                </a:cubicBezTo>
                <a:cubicBezTo>
                  <a:pt x="1800" y="930"/>
                  <a:pt x="2730" y="180"/>
                  <a:pt x="3240" y="180"/>
                </a:cubicBezTo>
                <a:cubicBezTo>
                  <a:pt x="3750" y="180"/>
                  <a:pt x="4035" y="540"/>
                  <a:pt x="4320" y="900"/>
                </a:cubicBezTo>
              </a:path>
            </a:pathLst>
          </a:custGeom>
          <a:noFill/>
          <a:ln w="19050" cmpd="sng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8458200" y="4789488"/>
            <a:ext cx="2905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ahoma" charset="0"/>
              </a:rPr>
              <a:t>x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4281488" y="4926013"/>
            <a:ext cx="45243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ahoma" charset="0"/>
              </a:rPr>
              <a:t>x</a:t>
            </a:r>
            <a:r>
              <a:rPr lang="en-US" sz="1400" baseline="-25000">
                <a:solidFill>
                  <a:schemeClr val="tx1"/>
                </a:solidFill>
                <a:latin typeface="Tahoma" charset="0"/>
              </a:rPr>
              <a:t>1</a:t>
            </a:r>
            <a:endParaRPr lang="en-US" sz="1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4559300" y="4926013"/>
            <a:ext cx="40798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ahoma" charset="0"/>
              </a:rPr>
              <a:t>x</a:t>
            </a:r>
            <a:r>
              <a:rPr lang="en-US" sz="1400" baseline="-25000">
                <a:solidFill>
                  <a:schemeClr val="tx1"/>
                </a:solidFill>
                <a:latin typeface="Tahoma" charset="0"/>
              </a:rPr>
              <a:t>2</a:t>
            </a:r>
            <a:endParaRPr lang="en-US" sz="1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5260975" y="4926013"/>
            <a:ext cx="4318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ahoma" charset="0"/>
              </a:rPr>
              <a:t>x</a:t>
            </a:r>
            <a:r>
              <a:rPr lang="en-US" sz="1400" baseline="-25000">
                <a:solidFill>
                  <a:schemeClr val="tx1"/>
                </a:solidFill>
                <a:latin typeface="Tahoma" charset="0"/>
              </a:rPr>
              <a:t>3</a:t>
            </a:r>
            <a:endParaRPr lang="en-US" sz="1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6477000" y="4926013"/>
            <a:ext cx="4572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ahoma" charset="0"/>
              </a:rPr>
              <a:t>x</a:t>
            </a:r>
            <a:r>
              <a:rPr lang="en-US" sz="1400" baseline="-25000">
                <a:solidFill>
                  <a:schemeClr val="tx1"/>
                </a:solidFill>
                <a:latin typeface="Tahoma" charset="0"/>
              </a:rPr>
              <a:t>4</a:t>
            </a:r>
            <a:endParaRPr lang="en-US" sz="1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 flipV="1">
            <a:off x="4419600" y="3722688"/>
            <a:ext cx="1588" cy="12668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 flipH="1" flipV="1">
            <a:off x="4695825" y="4038600"/>
            <a:ext cx="1588" cy="9509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074" name="Line 18"/>
          <p:cNvSpPr>
            <a:spLocks noChangeShapeType="1"/>
          </p:cNvSpPr>
          <p:nvPr/>
        </p:nvSpPr>
        <p:spPr bwMode="auto">
          <a:xfrm flipV="1">
            <a:off x="5410200" y="44196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H="1" flipV="1">
            <a:off x="6627813" y="3722688"/>
            <a:ext cx="1587" cy="12668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076" name="Line 20"/>
          <p:cNvSpPr>
            <a:spLocks noChangeShapeType="1"/>
          </p:cNvSpPr>
          <p:nvPr/>
        </p:nvSpPr>
        <p:spPr bwMode="auto">
          <a:xfrm flipH="1">
            <a:off x="4038600" y="3733800"/>
            <a:ext cx="2590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 flipH="1">
            <a:off x="4010025" y="4024313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H="1">
            <a:off x="4038600" y="4376738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3729038" y="3533775"/>
            <a:ext cx="457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ahoma" charset="0"/>
              </a:rPr>
              <a:t>y</a:t>
            </a:r>
            <a:r>
              <a:rPr lang="en-US" sz="1400" baseline="-25000">
                <a:solidFill>
                  <a:schemeClr val="tx1"/>
                </a:solidFill>
                <a:latin typeface="Tahoma" charset="0"/>
              </a:rPr>
              <a:t>1</a:t>
            </a:r>
            <a:endParaRPr lang="en-US" sz="1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3733800" y="3814763"/>
            <a:ext cx="4572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ahoma" charset="0"/>
              </a:rPr>
              <a:t>y</a:t>
            </a:r>
            <a:r>
              <a:rPr lang="en-US" sz="1400" baseline="-25000">
                <a:solidFill>
                  <a:schemeClr val="tx1"/>
                </a:solidFill>
                <a:latin typeface="Tahoma" charset="0"/>
              </a:rPr>
              <a:t>2</a:t>
            </a:r>
            <a:endParaRPr lang="en-US" sz="1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3729038" y="4205288"/>
            <a:ext cx="4572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ahoma" charset="0"/>
              </a:rPr>
              <a:t>y</a:t>
            </a:r>
            <a:r>
              <a:rPr lang="en-US" sz="1400" baseline="-25000">
                <a:solidFill>
                  <a:schemeClr val="tx1"/>
                </a:solidFill>
                <a:latin typeface="Tahoma" charset="0"/>
              </a:rPr>
              <a:t>3</a:t>
            </a:r>
            <a:endParaRPr lang="en-US" sz="1400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/>
      <p:bldP spid="173062" grpId="0"/>
      <p:bldP spid="173063" grpId="0"/>
      <p:bldP spid="173064" grpId="0" animBg="1"/>
      <p:bldP spid="173065" grpId="0" animBg="1"/>
      <p:bldP spid="173066" grpId="0" animBg="1"/>
      <p:bldP spid="173067" grpId="0"/>
      <p:bldP spid="173068" grpId="0"/>
      <p:bldP spid="173069" grpId="0"/>
      <p:bldP spid="173070" grpId="0"/>
      <p:bldP spid="173071" grpId="0"/>
      <p:bldP spid="173072" grpId="0" animBg="1"/>
      <p:bldP spid="173073" grpId="0" animBg="1"/>
      <p:bldP spid="173074" grpId="0" animBg="1"/>
      <p:bldP spid="173075" grpId="0" animBg="1"/>
      <p:bldP spid="173076" grpId="0" animBg="1"/>
      <p:bldP spid="173077" grpId="0" animBg="1"/>
      <p:bldP spid="173078" grpId="0" animBg="1"/>
      <p:bldP spid="173079" grpId="0"/>
      <p:bldP spid="173080" grpId="0"/>
      <p:bldP spid="1730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D728-6AA8-4455-A7DD-2B3FCB65E60C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C28-2D57-403C-A941-BF4228C3AD50}" type="slidenum">
              <a:rPr lang="en-US"/>
              <a:pPr/>
              <a:t>29</a:t>
            </a:fld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048000" y="381000"/>
            <a:ext cx="3686175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800">
                <a:latin typeface="Times New Roman" pitchFamily="18" charset="0"/>
              </a:rPr>
              <a:t>BESARAN FISIS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7772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/>
              <a:t>Di bawah ini contoh besaran fisika, yaitu posisi x sebagai fungsi waktu. Posisi sebuah partikel dalam arah x sebagai fungsi waktu. </a:t>
            </a:r>
          </a:p>
        </p:txBody>
      </p:sp>
      <p:graphicFrame>
        <p:nvGraphicFramePr>
          <p:cNvPr id="105692" name="Group 220"/>
          <p:cNvGraphicFramePr>
            <a:graphicFrameLocks noGrp="1"/>
          </p:cNvGraphicFramePr>
          <p:nvPr>
            <p:ph sz="half" idx="1"/>
          </p:nvPr>
        </p:nvGraphicFramePr>
        <p:xfrm>
          <a:off x="3200400" y="2438400"/>
          <a:ext cx="5181600" cy="3352800"/>
        </p:xfrm>
        <a:graphic>
          <a:graphicData uri="http://schemas.openxmlformats.org/drawingml/2006/table">
            <a:tbl>
              <a:tblPr/>
              <a:tblGrid>
                <a:gridCol w="3276600"/>
                <a:gridCol w="995363"/>
                <a:gridCol w="909637"/>
              </a:tblGrid>
              <a:tr h="263525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 (detik)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(meter)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5668" name="Picture 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5105400" cy="4090988"/>
          </a:xfrm>
          <a:prstGeom prst="rect">
            <a:avLst/>
          </a:prstGeom>
          <a:noFill/>
        </p:spPr>
      </p:pic>
      <p:sp>
        <p:nvSpPr>
          <p:cNvPr id="105670" name="Text Box 198"/>
          <p:cNvSpPr txBox="1">
            <a:spLocks noChangeArrowheads="1"/>
          </p:cNvSpPr>
          <p:nvPr/>
        </p:nvSpPr>
        <p:spPr bwMode="auto">
          <a:xfrm>
            <a:off x="2743200" y="3321050"/>
            <a:ext cx="1828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x(t) = (t – 3)</a:t>
            </a:r>
            <a:r>
              <a:rPr lang="en-US" baseline="30000"/>
              <a:t>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utoUpdateAnimBg="0"/>
      <p:bldP spid="1056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70C0"/>
                </a:solidFill>
              </a:rPr>
              <a:t>Sasaran Pembelajaran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>
                <a:solidFill>
                  <a:srgbClr val="0070C0"/>
                </a:solidFill>
              </a:rPr>
              <a:t>Mahasiswa mampu mencari besar vektor, menentukan vektor satuan</a:t>
            </a:r>
          </a:p>
          <a:p>
            <a:pPr algn="just"/>
            <a:r>
              <a:rPr lang="id-ID" dirty="0" smtClean="0">
                <a:solidFill>
                  <a:srgbClr val="0070C0"/>
                </a:solidFill>
              </a:rPr>
              <a:t>Mahasiswa mampu menyelesaikan operasi-operasi vektor</a:t>
            </a:r>
            <a:endParaRPr 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7ACE-440C-42A8-BA4B-AB8521A6F72A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7B53-5613-46BD-9B14-FF5091D81B7C}" type="slidenum">
              <a:rPr lang="en-US"/>
              <a:pPr/>
              <a:t>30</a:t>
            </a:fld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048000" y="381000"/>
            <a:ext cx="3686175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800">
                <a:latin typeface="Times New Roman" pitchFamily="18" charset="0"/>
              </a:rPr>
              <a:t>BESARAN FISIS</a:t>
            </a:r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143000" y="5410200"/>
            <a:ext cx="7239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Medan listrik sebagai fungsi jarak. Diketahui besar q = 1 nC. </a:t>
            </a:r>
          </a:p>
        </p:txBody>
      </p:sp>
      <p:graphicFrame>
        <p:nvGraphicFramePr>
          <p:cNvPr id="125959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2540000" y="3668713"/>
          <a:ext cx="889000" cy="571500"/>
        </p:xfrm>
        <a:graphic>
          <a:graphicData uri="http://schemas.openxmlformats.org/presentationml/2006/ole">
            <p:oleObj spid="_x0000_s36866" name="Equation" r:id="rId4" imgW="558720" imgH="393480" progId="Equation.3">
              <p:embed/>
            </p:oleObj>
          </a:graphicData>
        </a:graphic>
      </p:graphicFrame>
      <p:graphicFrame>
        <p:nvGraphicFramePr>
          <p:cNvPr id="126072" name="Group 120"/>
          <p:cNvGraphicFramePr>
            <a:graphicFrameLocks noGrp="1"/>
          </p:cNvGraphicFramePr>
          <p:nvPr>
            <p:ph sz="half" idx="2"/>
          </p:nvPr>
        </p:nvGraphicFramePr>
        <p:xfrm>
          <a:off x="5943600" y="1828800"/>
          <a:ext cx="2590800" cy="3511554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r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  (N/C)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0,5625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0.1837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0,1406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0,1111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9544-EFDD-413F-B5A9-78141285FB44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4639-1234-4825-96C6-4DA642765B7C}" type="slidenum">
              <a:rPr lang="en-US"/>
              <a:pPr/>
              <a:t>31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034" y="381000"/>
            <a:ext cx="2459182" cy="685800"/>
          </a:xfrm>
        </p:spPr>
        <p:txBody>
          <a:bodyPr/>
          <a:lstStyle/>
          <a:p>
            <a:r>
              <a:rPr lang="en-US" sz="3800" dirty="0">
                <a:solidFill>
                  <a:schemeClr val="hlink"/>
                </a:solidFill>
              </a:rPr>
              <a:t>CONTOH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7724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/>
              <a:t>Sebuah benda yang dihubungkan pada pegas mengalami gaya pegas dinyatakan sebagai F = kx dengan k adalah konstanta pegas dan x adalah jarak. Gambarkan grafik F sebagai fungsi jarak x !</a:t>
            </a:r>
          </a:p>
        </p:txBody>
      </p:sp>
      <p:pic>
        <p:nvPicPr>
          <p:cNvPr id="1536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00400"/>
            <a:ext cx="4572000" cy="333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6477000" y="5943600"/>
            <a:ext cx="38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x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2819400" y="3200400"/>
            <a:ext cx="38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 rot="-2801081">
            <a:off x="3752850" y="4244976"/>
            <a:ext cx="8143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F</a:t>
            </a:r>
            <a:r>
              <a:rPr lang="en-US" sz="1400"/>
              <a:t> =kx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12" grpId="0"/>
      <p:bldP spid="153613" grpId="0"/>
      <p:bldP spid="1536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3C00-FEE0-4863-9A02-82993DDD63B6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D3CC-3057-42E5-8207-38BE8459E9C1}" type="slidenum">
              <a:rPr lang="en-US"/>
              <a:pPr/>
              <a:t>32</a:t>
            </a:fld>
            <a:endParaRPr lang="en-US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143000" y="1905000"/>
            <a:ext cx="74676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kapasitor</a:t>
            </a:r>
            <a:r>
              <a:rPr lang="en-US" sz="2000" dirty="0"/>
              <a:t> yang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DC </a:t>
            </a:r>
            <a:r>
              <a:rPr lang="en-US" sz="2000" dirty="0" err="1"/>
              <a:t>bergantung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:</a:t>
            </a:r>
          </a:p>
          <a:p>
            <a:pPr algn="just">
              <a:spcBef>
                <a:spcPct val="0"/>
              </a:spcBef>
            </a:pPr>
            <a:r>
              <a:rPr lang="en-US" sz="2000" dirty="0"/>
              <a:t>	Q(t) = </a:t>
            </a:r>
            <a:r>
              <a:rPr lang="en-US" sz="2000" dirty="0">
                <a:sym typeface="Symbol" pitchFamily="18" charset="2"/>
              </a:rPr>
              <a:t>q(1 – e</a:t>
            </a:r>
            <a:r>
              <a:rPr lang="en-US" sz="2000" baseline="30000" dirty="0">
                <a:sym typeface="Symbol" pitchFamily="18" charset="2"/>
              </a:rPr>
              <a:t>-At</a:t>
            </a:r>
            <a:r>
              <a:rPr lang="en-US" sz="2000" dirty="0">
                <a:sym typeface="Symbol" pitchFamily="18" charset="2"/>
              </a:rPr>
              <a:t>)</a:t>
            </a:r>
          </a:p>
          <a:p>
            <a:pPr algn="just">
              <a:spcBef>
                <a:spcPct val="0"/>
              </a:spcBef>
            </a:pPr>
            <a:r>
              <a:rPr lang="en-US" sz="2000" dirty="0" err="1">
                <a:sym typeface="Symbol" pitchFamily="18" charset="2"/>
              </a:rPr>
              <a:t>dengan</a:t>
            </a:r>
            <a:r>
              <a:rPr lang="en-US" sz="2000" dirty="0">
                <a:sym typeface="Symbol" pitchFamily="18" charset="2"/>
              </a:rPr>
              <a:t> q </a:t>
            </a:r>
            <a:r>
              <a:rPr lang="en-US" sz="2000" dirty="0" err="1">
                <a:sym typeface="Symbol" pitchFamily="18" charset="2"/>
              </a:rPr>
              <a:t>dan</a:t>
            </a:r>
            <a:r>
              <a:rPr lang="en-US" sz="2000" dirty="0">
                <a:sym typeface="Symbol" pitchFamily="18" charset="2"/>
              </a:rPr>
              <a:t> A </a:t>
            </a:r>
            <a:r>
              <a:rPr lang="en-US" sz="2000" dirty="0" err="1">
                <a:sym typeface="Symbol" pitchFamily="18" charset="2"/>
              </a:rPr>
              <a:t>adalah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konstanta</a:t>
            </a:r>
            <a:r>
              <a:rPr lang="en-US" sz="2000" dirty="0">
                <a:sym typeface="Symbol" pitchFamily="18" charset="2"/>
              </a:rPr>
              <a:t>. </a:t>
            </a:r>
            <a:r>
              <a:rPr lang="en-US" sz="2000" dirty="0" err="1">
                <a:sym typeface="Symbol" pitchFamily="18" charset="2"/>
              </a:rPr>
              <a:t>Gambarkan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grafik</a:t>
            </a:r>
            <a:r>
              <a:rPr lang="en-US" sz="2000" dirty="0">
                <a:sym typeface="Symbol" pitchFamily="18" charset="2"/>
              </a:rPr>
              <a:t> Q </a:t>
            </a:r>
            <a:r>
              <a:rPr lang="en-US" sz="2000" dirty="0" err="1">
                <a:sym typeface="Symbol" pitchFamily="18" charset="2"/>
              </a:rPr>
              <a:t>terhadap</a:t>
            </a:r>
            <a:r>
              <a:rPr lang="en-US" sz="2000" dirty="0">
                <a:sym typeface="Symbol" pitchFamily="18" charset="2"/>
              </a:rPr>
              <a:t> t !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685800" y="1919288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2.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971800" cy="6858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CONTOH</a:t>
            </a:r>
          </a:p>
        </p:txBody>
      </p:sp>
      <p:pic>
        <p:nvPicPr>
          <p:cNvPr id="1802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552825"/>
            <a:ext cx="4343400" cy="292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6559550" y="5991225"/>
            <a:ext cx="317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4953000" y="4114800"/>
            <a:ext cx="213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Q = </a:t>
            </a:r>
            <a:r>
              <a:rPr lang="en-US" sz="1800">
                <a:sym typeface="Symbol" pitchFamily="18" charset="2"/>
              </a:rPr>
              <a:t>q(1 – e</a:t>
            </a:r>
            <a:r>
              <a:rPr lang="en-US" sz="1800" baseline="30000">
                <a:sym typeface="Symbol" pitchFamily="18" charset="2"/>
              </a:rPr>
              <a:t>-At</a:t>
            </a:r>
            <a:r>
              <a:rPr lang="en-US" sz="1800">
                <a:sym typeface="Symbol" pitchFamily="18" charset="2"/>
              </a:rPr>
              <a:t>)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276600" y="3581400"/>
            <a:ext cx="436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Q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V="1">
            <a:off x="3216275" y="4572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2971800" y="4343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ym typeface="Symbol" pitchFamily="18" charset="2"/>
              </a:rPr>
              <a:t>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9" grpId="0"/>
      <p:bldP spid="180232" grpId="0"/>
      <p:bldP spid="180233" grpId="0"/>
      <p:bldP spid="180234" grpId="0"/>
      <p:bldP spid="180235" grpId="0" animBg="1"/>
      <p:bldP spid="1802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BB45-067F-4C7B-9E53-423799F141E2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325F-1343-43B9-868B-EB21E677E3D8}" type="slidenum">
              <a:rPr lang="en-US"/>
              <a:pPr/>
              <a:t>33</a:t>
            </a:fld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048000" y="381000"/>
            <a:ext cx="3297238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3800" dirty="0">
                <a:latin typeface="Times New Roman" pitchFamily="18" charset="0"/>
              </a:rPr>
              <a:t>DIFERENSIAL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7696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dirty="0" err="1"/>
              <a:t>Diferensial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turunan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kali </a:t>
            </a:r>
            <a:r>
              <a:rPr lang="en-US" sz="2000" dirty="0" err="1"/>
              <a:t>dibahas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b="1" i="1" dirty="0" err="1"/>
              <a:t>garis</a:t>
            </a:r>
            <a:r>
              <a:rPr lang="en-US" sz="2000" b="1" i="1" dirty="0"/>
              <a:t> </a:t>
            </a:r>
            <a:r>
              <a:rPr lang="en-US" sz="2000" b="1" i="1" dirty="0" err="1"/>
              <a:t>singgung</a:t>
            </a:r>
            <a:r>
              <a:rPr lang="en-US" sz="2000" b="1" i="1" dirty="0"/>
              <a:t> </a:t>
            </a:r>
            <a:r>
              <a:rPr lang="en-US" sz="2000" b="1" i="1" dirty="0" err="1"/>
              <a:t>dari</a:t>
            </a:r>
            <a:r>
              <a:rPr lang="en-US" sz="2000" b="1" i="1" dirty="0"/>
              <a:t> </a:t>
            </a:r>
            <a:r>
              <a:rPr lang="en-US" sz="2000" b="1" i="1" dirty="0" err="1"/>
              <a:t>suatu</a:t>
            </a:r>
            <a:r>
              <a:rPr lang="en-US" sz="2000" b="1" i="1" dirty="0"/>
              <a:t> </a:t>
            </a:r>
            <a:r>
              <a:rPr lang="en-US" sz="2000" b="1" i="1" dirty="0" err="1"/>
              <a:t>kurva</a:t>
            </a:r>
            <a:r>
              <a:rPr lang="en-US" sz="2000" dirty="0"/>
              <a:t>.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dibahas</a:t>
            </a:r>
            <a:r>
              <a:rPr lang="en-US" sz="2000" dirty="0"/>
              <a:t>  </a:t>
            </a:r>
            <a:r>
              <a:rPr lang="en-US" sz="2000" dirty="0" err="1"/>
              <a:t>sejak</a:t>
            </a:r>
            <a:r>
              <a:rPr lang="en-US" sz="2000" dirty="0"/>
              <a:t> </a:t>
            </a:r>
            <a:r>
              <a:rPr lang="en-US" sz="2000" dirty="0" err="1"/>
              <a:t>jaman</a:t>
            </a:r>
            <a:r>
              <a:rPr lang="en-US" sz="2000" dirty="0"/>
              <a:t> Archimedes </a:t>
            </a:r>
            <a:r>
              <a:rPr lang="en-US" sz="2000" dirty="0" err="1"/>
              <a:t>sekitar</a:t>
            </a:r>
            <a:r>
              <a:rPr lang="en-US" sz="2000" dirty="0"/>
              <a:t> </a:t>
            </a:r>
            <a:r>
              <a:rPr lang="en-US" sz="2000" dirty="0" err="1"/>
              <a:t>abad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3 SM. </a:t>
            </a:r>
          </a:p>
          <a:p>
            <a:pPr algn="just"/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fisika</a:t>
            </a:r>
            <a:r>
              <a:rPr lang="en-US" sz="2000" dirty="0"/>
              <a:t>, </a:t>
            </a:r>
            <a:r>
              <a:rPr lang="en-US" sz="2000" b="1" dirty="0" err="1"/>
              <a:t>turunan</a:t>
            </a:r>
            <a:r>
              <a:rPr lang="en-US" sz="2000" b="1" dirty="0"/>
              <a:t> </a:t>
            </a:r>
            <a:r>
              <a:rPr lang="en-US" sz="2000" b="1" dirty="0" err="1"/>
              <a:t>pertama</a:t>
            </a:r>
            <a:r>
              <a:rPr lang="en-US" sz="2000" b="1" dirty="0"/>
              <a:t> kali </a:t>
            </a:r>
            <a:r>
              <a:rPr lang="en-US" sz="2000" b="1" dirty="0" err="1"/>
              <a:t>digunakan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menentukan</a:t>
            </a:r>
            <a:r>
              <a:rPr lang="en-US" sz="2000" b="1" dirty="0"/>
              <a:t> </a:t>
            </a:r>
            <a:r>
              <a:rPr lang="en-US" sz="2000" b="1" dirty="0" err="1"/>
              <a:t>besar</a:t>
            </a:r>
            <a:r>
              <a:rPr lang="en-US" sz="2000" b="1" dirty="0"/>
              <a:t> </a:t>
            </a:r>
            <a:r>
              <a:rPr lang="en-US" sz="2000" b="1" dirty="0" err="1"/>
              <a:t>kecepatan</a:t>
            </a:r>
            <a:r>
              <a:rPr lang="en-US" sz="2000" b="1" dirty="0"/>
              <a:t> </a:t>
            </a:r>
            <a:r>
              <a:rPr lang="en-US" sz="2000" b="1" dirty="0" err="1"/>
              <a:t>sesaat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t </a:t>
            </a:r>
            <a:r>
              <a:rPr lang="en-US" sz="2000" b="1" dirty="0" err="1"/>
              <a:t>tertentu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persamaan</a:t>
            </a:r>
            <a:r>
              <a:rPr lang="en-US" sz="2000" b="1" dirty="0"/>
              <a:t> </a:t>
            </a:r>
            <a:r>
              <a:rPr lang="en-US" sz="2000" b="1" dirty="0" err="1"/>
              <a:t>posisi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dirty="0"/>
              <a:t>.   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209675" y="3987800"/>
            <a:ext cx="628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ahoma" charset="0"/>
              </a:rPr>
              <a:t>f(x)</a:t>
            </a:r>
            <a:endParaRPr lang="en-US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V="1">
            <a:off x="1219200" y="4105275"/>
            <a:ext cx="1588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 flipV="1">
            <a:off x="1219200" y="6054725"/>
            <a:ext cx="4114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07530" name="Freeform 10">
            <a:hlinkClick r:id="rId4" action="ppaction://hlinkpres?slideindex=1&amp;slidetitle="/>
          </p:cNvPr>
          <p:cNvSpPr>
            <a:spLocks/>
          </p:cNvSpPr>
          <p:nvPr/>
        </p:nvSpPr>
        <p:spPr bwMode="auto">
          <a:xfrm>
            <a:off x="1219200" y="4425950"/>
            <a:ext cx="4148138" cy="1055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0" y="900"/>
              </a:cxn>
              <a:cxn ang="0">
                <a:pos x="3240" y="180"/>
              </a:cxn>
              <a:cxn ang="0">
                <a:pos x="4320" y="900"/>
              </a:cxn>
            </a:cxnLst>
            <a:rect l="0" t="0" r="r" b="b"/>
            <a:pathLst>
              <a:path w="4320" h="930">
                <a:moveTo>
                  <a:pt x="0" y="0"/>
                </a:moveTo>
                <a:cubicBezTo>
                  <a:pt x="360" y="435"/>
                  <a:pt x="720" y="870"/>
                  <a:pt x="1260" y="900"/>
                </a:cubicBezTo>
                <a:cubicBezTo>
                  <a:pt x="1800" y="930"/>
                  <a:pt x="2730" y="180"/>
                  <a:pt x="3240" y="180"/>
                </a:cubicBezTo>
                <a:cubicBezTo>
                  <a:pt x="3750" y="180"/>
                  <a:pt x="4035" y="540"/>
                  <a:pt x="4320" y="900"/>
                </a:cubicBezTo>
              </a:path>
            </a:pathLst>
          </a:custGeom>
          <a:noFill/>
          <a:ln w="19050" cmpd="sng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295900" y="5911850"/>
            <a:ext cx="266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ahoma" charset="0"/>
              </a:rPr>
              <a:t>x</a:t>
            </a:r>
            <a:endParaRPr lang="en-US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2468563" y="6019800"/>
            <a:ext cx="3984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ahoma" charset="0"/>
              </a:rPr>
              <a:t>c</a:t>
            </a:r>
            <a:endParaRPr lang="en-US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3235325" y="6019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ahoma" charset="0"/>
              </a:rPr>
              <a:t>c+h</a:t>
            </a:r>
            <a:endParaRPr lang="en-US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 flipV="1">
            <a:off x="2600325" y="5445125"/>
            <a:ext cx="1588" cy="5715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 flipH="1" flipV="1">
            <a:off x="3429000" y="5026025"/>
            <a:ext cx="1588" cy="10287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 flipH="1">
            <a:off x="1219200" y="5019675"/>
            <a:ext cx="2209800" cy="15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 flipH="1">
            <a:off x="1219200" y="543560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681038" y="4873625"/>
            <a:ext cx="8270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ahoma" charset="0"/>
              </a:rPr>
              <a:t>f(c+h)</a:t>
            </a:r>
            <a:endParaRPr lang="en-US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831850" y="5295900"/>
            <a:ext cx="511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ahoma" charset="0"/>
              </a:rPr>
              <a:t>f(c)</a:t>
            </a:r>
            <a:endParaRPr lang="en-US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V="1">
            <a:off x="2219325" y="4775200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 rot="21507906" flipV="1">
            <a:off x="2041525" y="5029200"/>
            <a:ext cx="2209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id-ID"/>
          </a:p>
        </p:txBody>
      </p:sp>
      <p:sp>
        <p:nvSpPr>
          <p:cNvPr id="107551" name="Text Box 31"/>
          <p:cNvSpPr txBox="1">
            <a:spLocks noChangeArrowheads="1"/>
          </p:cNvSpPr>
          <p:nvPr/>
        </p:nvSpPr>
        <p:spPr bwMode="auto">
          <a:xfrm rot="-859554">
            <a:off x="3514725" y="4997450"/>
            <a:ext cx="1143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00"/>
              <a:t>Garis singgung</a:t>
            </a: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5181600" y="3276600"/>
            <a:ext cx="3429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Lihat gambar di samping. Gradien dari garis singgung pada titik P dapat ditentukan oleh persamaan :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2460625" y="51689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P</a:t>
            </a:r>
          </a:p>
        </p:txBody>
      </p:sp>
      <p:graphicFrame>
        <p:nvGraphicFramePr>
          <p:cNvPr id="107554" name="Object 34"/>
          <p:cNvGraphicFramePr>
            <a:graphicFrameLocks noChangeAspect="1"/>
          </p:cNvGraphicFramePr>
          <p:nvPr>
            <p:ph/>
          </p:nvPr>
        </p:nvGraphicFramePr>
        <p:xfrm>
          <a:off x="5257800" y="4648200"/>
          <a:ext cx="2743200" cy="663575"/>
        </p:xfrm>
        <a:graphic>
          <a:graphicData uri="http://schemas.openxmlformats.org/presentationml/2006/ole">
            <p:oleObj spid="_x0000_s37890" name="Equation" r:id="rId5" imgW="1422360" imgH="393480" progId="Equation.3">
              <p:embed/>
            </p:oleObj>
          </a:graphicData>
        </a:graphic>
      </p:graphicFrame>
      <p:sp>
        <p:nvSpPr>
          <p:cNvPr id="107572" name="Text Box 52"/>
          <p:cNvSpPr txBox="1">
            <a:spLocks noChangeArrowheads="1"/>
          </p:cNvSpPr>
          <p:nvPr/>
        </p:nvSpPr>
        <p:spPr bwMode="auto">
          <a:xfrm>
            <a:off x="7924800" y="4632325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(</a:t>
            </a:r>
            <a:r>
              <a:rPr lang="en-US" sz="2000"/>
              <a:t>1.9)</a:t>
            </a:r>
          </a:p>
        </p:txBody>
      </p:sp>
    </p:spTree>
  </p:cSld>
  <p:clrMapOvr>
    <a:masterClrMapping/>
  </p:clrMapOvr>
  <p:transition>
    <p:random/>
    <p:sndAc>
      <p:stSnd>
        <p:snd r:embed="rId3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28" grpId="0" animBg="1"/>
      <p:bldP spid="107529" grpId="0" animBg="1"/>
      <p:bldP spid="107530" grpId="0" animBg="1"/>
      <p:bldP spid="107531" grpId="0"/>
      <p:bldP spid="107534" grpId="0"/>
      <p:bldP spid="107535" grpId="0"/>
      <p:bldP spid="107538" grpId="0" animBg="1"/>
      <p:bldP spid="107539" grpId="0" animBg="1"/>
      <p:bldP spid="107540" grpId="0" animBg="1"/>
      <p:bldP spid="107542" grpId="0" animBg="1"/>
      <p:bldP spid="107543" grpId="0"/>
      <p:bldP spid="107545" grpId="0"/>
      <p:bldP spid="107548" grpId="0" animBg="1"/>
      <p:bldP spid="107550" grpId="0" animBg="1"/>
      <p:bldP spid="107551" grpId="0"/>
      <p:bldP spid="107553" grpId="0"/>
      <p:bldP spid="1075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A11B-F961-48CA-AAEF-6F0A81BEC52B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D8EE-1358-41FF-9952-5EB5C2DF41F7}" type="slidenum">
              <a:rPr lang="en-US"/>
              <a:pPr/>
              <a:t>34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77813"/>
            <a:ext cx="3352800" cy="788987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DIFERENSIAL</a:t>
            </a:r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143000" y="2065338"/>
          <a:ext cx="3505200" cy="677862"/>
        </p:xfrm>
        <a:graphic>
          <a:graphicData uri="http://schemas.openxmlformats.org/presentationml/2006/ole">
            <p:oleObj spid="_x0000_s38914" name="Equation" r:id="rId3" imgW="1993680" imgH="393480" progId="Equation.3">
              <p:embed/>
            </p:oleObj>
          </a:graphicData>
        </a:graphic>
      </p:graphicFrame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7543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Jika x = c dan x’ = c + h, maka persamaan (1.9) menjadi :</a:t>
            </a:r>
            <a:r>
              <a:rPr lang="en-US"/>
              <a:t> 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7467600" y="2209800"/>
            <a:ext cx="914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(1.10)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990600" y="2819400"/>
            <a:ext cx="7620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Penulisan turunan dari suatu fungsi y = f(x) terhadap x dinyatakan oleh :</a:t>
            </a:r>
            <a:r>
              <a:rPr lang="en-US" sz="1800"/>
              <a:t> 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209800" y="3352800"/>
            <a:ext cx="68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f’(x)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68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D</a:t>
            </a:r>
            <a:r>
              <a:rPr lang="en-US" sz="2000" baseline="-25000"/>
              <a:t>x</a:t>
            </a:r>
            <a:r>
              <a:rPr lang="en-US" sz="2000"/>
              <a:t>y</a:t>
            </a:r>
          </a:p>
        </p:txBody>
      </p:sp>
      <p:graphicFrame>
        <p:nvGraphicFramePr>
          <p:cNvPr id="130059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4800600" y="3276600"/>
          <a:ext cx="409575" cy="673100"/>
        </p:xfrm>
        <a:graphic>
          <a:graphicData uri="http://schemas.openxmlformats.org/presentationml/2006/ole">
            <p:oleObj spid="_x0000_s38915" name="Equation" r:id="rId4" imgW="241200" imgH="393480" progId="Equation.3">
              <p:embed/>
            </p:oleObj>
          </a:graphicData>
        </a:graphic>
      </p:graphicFrame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990600" y="3810000"/>
            <a:ext cx="7543800" cy="238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30000"/>
              </a:spcBef>
            </a:pPr>
            <a:r>
              <a:rPr lang="en-US" sz="2000"/>
              <a:t>Berlaku untuk turunan :</a:t>
            </a:r>
          </a:p>
          <a:p>
            <a:pPr marL="342900" indent="-342900" algn="l">
              <a:spcBef>
                <a:spcPct val="30000"/>
              </a:spcBef>
              <a:buFontTx/>
              <a:buAutoNum type="arabicPeriod"/>
            </a:pPr>
            <a:r>
              <a:rPr lang="en-US" sz="2000"/>
              <a:t>D</a:t>
            </a:r>
            <a:r>
              <a:rPr lang="en-US" sz="2000" baseline="-25000"/>
              <a:t>x</a:t>
            </a:r>
            <a:r>
              <a:rPr lang="en-US" sz="2000"/>
              <a:t>(cf(x)) = c D</a:t>
            </a:r>
            <a:r>
              <a:rPr lang="en-US" sz="2000" baseline="-25000"/>
              <a:t>x</a:t>
            </a:r>
            <a:r>
              <a:rPr lang="en-US" sz="2000"/>
              <a:t>f(x)			c : konstanta     (1.11a)</a:t>
            </a:r>
          </a:p>
          <a:p>
            <a:pPr marL="342900" indent="-342900" algn="l">
              <a:spcBef>
                <a:spcPct val="30000"/>
              </a:spcBef>
              <a:buFontTx/>
              <a:buAutoNum type="arabicPeriod"/>
            </a:pPr>
            <a:r>
              <a:rPr lang="en-US" sz="2000"/>
              <a:t>D</a:t>
            </a:r>
            <a:r>
              <a:rPr lang="en-US" sz="2000" baseline="-25000"/>
              <a:t>x</a:t>
            </a:r>
            <a:r>
              <a:rPr lang="en-US" sz="2000"/>
              <a:t>(f(x) + g(x)) = D</a:t>
            </a:r>
            <a:r>
              <a:rPr lang="en-US" sz="2000" baseline="-25000"/>
              <a:t>x</a:t>
            </a:r>
            <a:r>
              <a:rPr lang="en-US" sz="2000"/>
              <a:t>f(x) + D</a:t>
            </a:r>
            <a:r>
              <a:rPr lang="en-US" sz="2000" baseline="-25000"/>
              <a:t>x</a:t>
            </a:r>
            <a:r>
              <a:rPr lang="en-US" sz="2000"/>
              <a:t>g(x)			(1.11b)</a:t>
            </a:r>
          </a:p>
          <a:p>
            <a:pPr marL="342900" indent="-342900" algn="l">
              <a:spcBef>
                <a:spcPct val="30000"/>
              </a:spcBef>
              <a:buFontTx/>
              <a:buAutoNum type="arabicPeriod"/>
            </a:pPr>
            <a:r>
              <a:rPr lang="en-US" sz="2000"/>
              <a:t>D</a:t>
            </a:r>
            <a:r>
              <a:rPr lang="en-US" sz="2000" baseline="-25000"/>
              <a:t>x</a:t>
            </a:r>
            <a:r>
              <a:rPr lang="en-US" sz="2000"/>
              <a:t>(f(x)g(x)) = (D</a:t>
            </a:r>
            <a:r>
              <a:rPr lang="en-US" sz="2000" baseline="-25000"/>
              <a:t>x</a:t>
            </a:r>
            <a:r>
              <a:rPr lang="en-US" sz="2000"/>
              <a:t>f(x))g(x) + f(x)(D</a:t>
            </a:r>
            <a:r>
              <a:rPr lang="en-US" sz="2000" baseline="-25000"/>
              <a:t>x</a:t>
            </a:r>
            <a:r>
              <a:rPr lang="en-US" sz="2000"/>
              <a:t>g(x))		(1.11c)</a:t>
            </a:r>
          </a:p>
          <a:p>
            <a:pPr marL="342900" indent="-342900" algn="l">
              <a:spcBef>
                <a:spcPct val="30000"/>
              </a:spcBef>
              <a:buFontTx/>
              <a:buAutoNum type="arabicPeriod"/>
            </a:pPr>
            <a:r>
              <a:rPr lang="en-US" sz="2000"/>
              <a:t>D</a:t>
            </a:r>
            <a:r>
              <a:rPr lang="en-US" sz="2000" baseline="-25000"/>
              <a:t>x</a:t>
            </a:r>
            <a:r>
              <a:rPr lang="en-US" sz="2000"/>
              <a:t>(f(g(x))) = D</a:t>
            </a:r>
            <a:r>
              <a:rPr lang="en-US" sz="2000" baseline="-25000"/>
              <a:t>g(x)</a:t>
            </a:r>
            <a:r>
              <a:rPr lang="en-US" sz="2000"/>
              <a:t>f(g(x)).D</a:t>
            </a:r>
            <a:r>
              <a:rPr lang="en-US" sz="2000" baseline="-25000"/>
              <a:t>x</a:t>
            </a:r>
            <a:r>
              <a:rPr lang="en-US" sz="2000"/>
              <a:t>g(x)			(1.11d)</a:t>
            </a:r>
          </a:p>
          <a:p>
            <a:pPr marL="342900" indent="-342900" algn="l">
              <a:spcBef>
                <a:spcPct val="30000"/>
              </a:spcBef>
              <a:buFontTx/>
              <a:buAutoNum type="arabicPeriod"/>
            </a:pPr>
            <a:r>
              <a:rPr lang="en-US" sz="2000"/>
              <a:t>D</a:t>
            </a:r>
            <a:r>
              <a:rPr lang="en-US" sz="2000" baseline="-25000"/>
              <a:t>x</a:t>
            </a:r>
            <a:r>
              <a:rPr lang="en-US" sz="2000"/>
              <a:t>(x</a:t>
            </a:r>
            <a:r>
              <a:rPr lang="en-US" sz="2000" baseline="30000"/>
              <a:t>n</a:t>
            </a:r>
            <a:r>
              <a:rPr lang="en-US" sz="2000"/>
              <a:t>) = nX</a:t>
            </a:r>
            <a:r>
              <a:rPr lang="en-US" sz="2000" baseline="30000"/>
              <a:t>n-1					</a:t>
            </a:r>
            <a:r>
              <a:rPr lang="en-US" sz="2000"/>
              <a:t>(1.11e)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0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0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0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0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0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0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0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0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0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0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5" grpId="0"/>
      <p:bldP spid="130056" grpId="0"/>
      <p:bldP spid="130057" grpId="0"/>
      <p:bldP spid="1300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06A-4F1A-4F8E-A77A-CFFBB228AEDD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1D75-3AE6-49F5-AF27-42A44D4F0FF5}" type="slidenum">
              <a:rPr lang="en-US"/>
              <a:pPr/>
              <a:t>35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81000"/>
            <a:ext cx="3429000" cy="788988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DIFERENSIAL</a:t>
            </a:r>
          </a:p>
        </p:txBody>
      </p:sp>
      <p:graphicFrame>
        <p:nvGraphicFramePr>
          <p:cNvPr id="137222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2819400" y="2286000"/>
          <a:ext cx="914400" cy="673100"/>
        </p:xfrm>
        <a:graphic>
          <a:graphicData uri="http://schemas.openxmlformats.org/presentationml/2006/ole">
            <p:oleObj spid="_x0000_s39938" name="Equation" r:id="rId3" imgW="533160" imgH="393480" progId="Equation.3">
              <p:embed/>
            </p:oleObj>
          </a:graphicData>
        </a:graphic>
      </p:graphicFrame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7696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Dalam fisika, suatu besaran A yang dinyatakan sebagai perbandingan besaran B terhadap besaran C selalu dinyatakan dalam bentuk :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838200" y="3000375"/>
            <a:ext cx="7620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Hal ini berlaku karena pada umumnya besaran B merupakan fungsi dari besaran C. Sebagai contoh :</a:t>
            </a:r>
          </a:p>
        </p:txBody>
      </p:sp>
      <p:graphicFrame>
        <p:nvGraphicFramePr>
          <p:cNvPr id="13722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1371600" y="3765550"/>
          <a:ext cx="2286000" cy="674688"/>
        </p:xfrm>
        <a:graphic>
          <a:graphicData uri="http://schemas.openxmlformats.org/presentationml/2006/ole">
            <p:oleObj spid="_x0000_s39939" name="Equation" r:id="rId4" imgW="1384200" imgH="393480" progId="Equation.3">
              <p:embed/>
            </p:oleObj>
          </a:graphicData>
        </a:graphic>
      </p:graphicFrame>
      <p:sp>
        <p:nvSpPr>
          <p:cNvPr id="137227" name="AutoShape 11"/>
          <p:cNvSpPr>
            <a:spLocks noChangeArrowheads="1"/>
          </p:cNvSpPr>
          <p:nvPr/>
        </p:nvSpPr>
        <p:spPr bwMode="auto">
          <a:xfrm>
            <a:off x="4267200" y="3810000"/>
            <a:ext cx="8382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59636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137228" name="Object 12"/>
          <p:cNvGraphicFramePr>
            <a:graphicFrameLocks noChangeAspect="1"/>
          </p:cNvGraphicFramePr>
          <p:nvPr/>
        </p:nvGraphicFramePr>
        <p:xfrm>
          <a:off x="5799138" y="3657600"/>
          <a:ext cx="830262" cy="674688"/>
        </p:xfrm>
        <a:graphic>
          <a:graphicData uri="http://schemas.openxmlformats.org/presentationml/2006/ole">
            <p:oleObj spid="_x0000_s39940" name="Equation" r:id="rId5" imgW="482400" imgH="393480" progId="Equation.3">
              <p:embed/>
            </p:oleObj>
          </a:graphicData>
        </a:graphic>
      </p:graphicFrame>
      <p:graphicFrame>
        <p:nvGraphicFramePr>
          <p:cNvPr id="137229" name="Object 13"/>
          <p:cNvGraphicFramePr>
            <a:graphicFrameLocks noChangeAspect="1"/>
          </p:cNvGraphicFramePr>
          <p:nvPr/>
        </p:nvGraphicFramePr>
        <p:xfrm>
          <a:off x="1938338" y="4576763"/>
          <a:ext cx="1752600" cy="681037"/>
        </p:xfrm>
        <a:graphic>
          <a:graphicData uri="http://schemas.openxmlformats.org/presentationml/2006/ole">
            <p:oleObj spid="_x0000_s39941" name="Equation" r:id="rId6" imgW="1015920" imgH="393480" progId="Equation.3">
              <p:embed/>
            </p:oleObj>
          </a:graphicData>
        </a:graphic>
      </p:graphicFrame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4267200" y="4638675"/>
            <a:ext cx="8382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59636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137231" name="Object 15"/>
          <p:cNvGraphicFramePr>
            <a:graphicFrameLocks noChangeAspect="1"/>
          </p:cNvGraphicFramePr>
          <p:nvPr/>
        </p:nvGraphicFramePr>
        <p:xfrm>
          <a:off x="5818188" y="4610100"/>
          <a:ext cx="963612" cy="661988"/>
        </p:xfrm>
        <a:graphic>
          <a:graphicData uri="http://schemas.openxmlformats.org/presentationml/2006/ole">
            <p:oleObj spid="_x0000_s39942" name="Equation" r:id="rId7" imgW="571320" imgH="393480" progId="Equation.3">
              <p:embed/>
            </p:oleObj>
          </a:graphicData>
        </a:graphic>
      </p:graphicFrame>
      <p:graphicFrame>
        <p:nvGraphicFramePr>
          <p:cNvPr id="137232" name="Object 16"/>
          <p:cNvGraphicFramePr>
            <a:graphicFrameLocks noChangeAspect="1"/>
          </p:cNvGraphicFramePr>
          <p:nvPr/>
        </p:nvGraphicFramePr>
        <p:xfrm>
          <a:off x="1797050" y="5372100"/>
          <a:ext cx="1860550" cy="685800"/>
        </p:xfrm>
        <a:graphic>
          <a:graphicData uri="http://schemas.openxmlformats.org/presentationml/2006/ole">
            <p:oleObj spid="_x0000_s39943" name="Equation" r:id="rId8" imgW="1066680" imgH="393480" progId="Equation.3">
              <p:embed/>
            </p:oleObj>
          </a:graphicData>
        </a:graphic>
      </p:graphicFrame>
      <p:sp>
        <p:nvSpPr>
          <p:cNvPr id="137233" name="AutoShape 17"/>
          <p:cNvSpPr>
            <a:spLocks noChangeArrowheads="1"/>
          </p:cNvSpPr>
          <p:nvPr/>
        </p:nvSpPr>
        <p:spPr bwMode="auto">
          <a:xfrm>
            <a:off x="4267200" y="5410200"/>
            <a:ext cx="8382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59636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137234" name="Object 18"/>
          <p:cNvGraphicFramePr>
            <a:graphicFrameLocks noChangeAspect="1"/>
          </p:cNvGraphicFramePr>
          <p:nvPr/>
        </p:nvGraphicFramePr>
        <p:xfrm>
          <a:off x="5870575" y="5372100"/>
          <a:ext cx="682625" cy="638175"/>
        </p:xfrm>
        <a:graphic>
          <a:graphicData uri="http://schemas.openxmlformats.org/presentationml/2006/ole">
            <p:oleObj spid="_x0000_s39944" name="Equation" r:id="rId9" imgW="41904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  <p:bldP spid="137224" grpId="0"/>
      <p:bldP spid="137227" grpId="0" animBg="1"/>
      <p:bldP spid="137230" grpId="0" animBg="1"/>
      <p:bldP spid="1372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E63F-C9AB-4557-B47A-94681DCE49D4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320-3D97-490F-9EC6-5CCAE33153E4}" type="slidenum">
              <a:rPr lang="en-US"/>
              <a:pPr/>
              <a:t>36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2362200" cy="914400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CONTOH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914400" y="1600200"/>
            <a:ext cx="777240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Muatan dalam kapasitor yang terhubung dengan sumber tegangan DC bergantung pada waktu yang dinyatakan oleh fungsi :</a:t>
            </a:r>
          </a:p>
          <a:p>
            <a:pPr>
              <a:spcBef>
                <a:spcPct val="0"/>
              </a:spcBef>
            </a:pPr>
            <a:r>
              <a:rPr lang="en-US" sz="2000"/>
              <a:t>	Q(t) = </a:t>
            </a:r>
            <a:r>
              <a:rPr lang="en-US" sz="2000">
                <a:sym typeface="Symbol" pitchFamily="18" charset="2"/>
              </a:rPr>
              <a:t>q(1 – e</a:t>
            </a:r>
            <a:r>
              <a:rPr lang="en-US" sz="2000" baseline="30000">
                <a:sym typeface="Symbol" pitchFamily="18" charset="2"/>
              </a:rPr>
              <a:t>-At</a:t>
            </a:r>
            <a:r>
              <a:rPr lang="en-US" sz="2000">
                <a:sym typeface="Symbol" pitchFamily="18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2000">
                <a:sym typeface="Symbol" pitchFamily="18" charset="2"/>
              </a:rPr>
              <a:t>dengan q dan A adalah konstanta. Tentukan :</a:t>
            </a:r>
          </a:p>
          <a:p>
            <a:pPr>
              <a:spcBef>
                <a:spcPct val="0"/>
              </a:spcBef>
              <a:buFontTx/>
              <a:buAutoNum type="alphaLcPeriod"/>
            </a:pPr>
            <a:r>
              <a:rPr lang="en-US" sz="2000">
                <a:sym typeface="Symbol" pitchFamily="18" charset="2"/>
              </a:rPr>
              <a:t>   Fungsi arus sebagai waktu </a:t>
            </a:r>
          </a:p>
          <a:p>
            <a:pPr>
              <a:spcBef>
                <a:spcPct val="0"/>
              </a:spcBef>
              <a:buFontTx/>
              <a:buAutoNum type="alphaLcPeriod"/>
            </a:pPr>
            <a:r>
              <a:rPr lang="en-US" sz="2000">
                <a:sym typeface="Symbol" pitchFamily="18" charset="2"/>
              </a:rPr>
              <a:t>   Besar arus saat t = 0</a:t>
            </a:r>
          </a:p>
          <a:p>
            <a:pPr>
              <a:spcBef>
                <a:spcPct val="0"/>
              </a:spcBef>
              <a:buFontTx/>
              <a:buAutoNum type="alphaLcPeriod"/>
            </a:pPr>
            <a:r>
              <a:rPr lang="en-US" sz="2000">
                <a:sym typeface="Symbol" pitchFamily="18" charset="2"/>
              </a:rPr>
              <a:t>   Gambarkan grafik I(t)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762000" y="3946525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Jawab :</a:t>
            </a:r>
          </a:p>
        </p:txBody>
      </p:sp>
      <p:graphicFrame>
        <p:nvGraphicFramePr>
          <p:cNvPr id="151558" name="Object 6"/>
          <p:cNvGraphicFramePr>
            <a:graphicFrameLocks noChangeAspect="1"/>
          </p:cNvGraphicFramePr>
          <p:nvPr>
            <p:ph idx="1"/>
          </p:nvPr>
        </p:nvGraphicFramePr>
        <p:xfrm>
          <a:off x="1219200" y="4648200"/>
          <a:ext cx="3581400" cy="669925"/>
        </p:xfrm>
        <a:graphic>
          <a:graphicData uri="http://schemas.openxmlformats.org/presentationml/2006/ole">
            <p:oleObj spid="_x0000_s40962" name="Equation" r:id="rId3" imgW="2133360" imgH="393480" progId="Equation.3">
              <p:embed/>
            </p:oleObj>
          </a:graphicData>
        </a:graphic>
      </p:graphicFrame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1219200" y="4267200"/>
            <a:ext cx="1905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Besar arus I :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685800" y="42672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a.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1157288" y="5338763"/>
            <a:ext cx="37957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Pada saat t = 0 harga I adalah :</a:t>
            </a:r>
          </a:p>
          <a:p>
            <a:r>
              <a:rPr lang="en-US" sz="2000"/>
              <a:t> I = qAe</a:t>
            </a:r>
            <a:r>
              <a:rPr lang="en-US" sz="2000" baseline="30000"/>
              <a:t>-A.0</a:t>
            </a:r>
            <a:r>
              <a:rPr lang="en-US" sz="2000"/>
              <a:t> = qA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714375" y="533400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b.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572000" y="4495800"/>
            <a:ext cx="4191000" cy="1984375"/>
            <a:chOff x="2880" y="2832"/>
            <a:chExt cx="2640" cy="1250"/>
          </a:xfrm>
        </p:grpSpPr>
        <p:pic>
          <p:nvPicPr>
            <p:cNvPr id="151564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2832"/>
              <a:ext cx="2607" cy="1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1565" name="Line 13"/>
            <p:cNvSpPr>
              <a:spLocks noChangeShapeType="1"/>
            </p:cNvSpPr>
            <p:nvPr/>
          </p:nvSpPr>
          <p:spPr bwMode="auto">
            <a:xfrm>
              <a:off x="3217" y="3102"/>
              <a:ext cx="17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51566" name="Text Box 14"/>
            <p:cNvSpPr txBox="1">
              <a:spLocks noChangeArrowheads="1"/>
            </p:cNvSpPr>
            <p:nvPr/>
          </p:nvSpPr>
          <p:spPr bwMode="auto">
            <a:xfrm>
              <a:off x="2968" y="2997"/>
              <a:ext cx="32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qA</a:t>
              </a:r>
            </a:p>
          </p:txBody>
        </p:sp>
        <p:sp>
          <p:nvSpPr>
            <p:cNvPr id="151567" name="Text Box 15"/>
            <p:cNvSpPr txBox="1">
              <a:spLocks noChangeArrowheads="1"/>
            </p:cNvSpPr>
            <p:nvPr/>
          </p:nvSpPr>
          <p:spPr bwMode="auto">
            <a:xfrm>
              <a:off x="3185" y="2832"/>
              <a:ext cx="36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I(t)</a:t>
              </a:r>
            </a:p>
          </p:txBody>
        </p:sp>
        <p:sp>
          <p:nvSpPr>
            <p:cNvPr id="151568" name="Line 16"/>
            <p:cNvSpPr>
              <a:spLocks noChangeShapeType="1"/>
            </p:cNvSpPr>
            <p:nvPr/>
          </p:nvSpPr>
          <p:spPr bwMode="auto">
            <a:xfrm flipV="1">
              <a:off x="3219" y="28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51569" name="Line 17"/>
            <p:cNvSpPr>
              <a:spLocks noChangeShapeType="1"/>
            </p:cNvSpPr>
            <p:nvPr/>
          </p:nvSpPr>
          <p:spPr bwMode="auto">
            <a:xfrm>
              <a:off x="5140" y="3942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51570" name="Text Box 18"/>
            <p:cNvSpPr txBox="1">
              <a:spLocks noChangeArrowheads="1"/>
            </p:cNvSpPr>
            <p:nvPr/>
          </p:nvSpPr>
          <p:spPr bwMode="auto">
            <a:xfrm>
              <a:off x="5299" y="3840"/>
              <a:ext cx="22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t</a:t>
              </a:r>
            </a:p>
          </p:txBody>
        </p:sp>
        <p:sp>
          <p:nvSpPr>
            <p:cNvPr id="151571" name="Text Box 19"/>
            <p:cNvSpPr txBox="1">
              <a:spLocks noChangeArrowheads="1"/>
            </p:cNvSpPr>
            <p:nvPr/>
          </p:nvSpPr>
          <p:spPr bwMode="auto">
            <a:xfrm>
              <a:off x="4032" y="2832"/>
              <a:ext cx="28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c.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  <p:bldP spid="151560" grpId="0"/>
      <p:bldP spid="151561" grpId="0"/>
      <p:bldP spid="151562" grpId="0"/>
      <p:bldP spid="15156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5E1A-A3C8-4885-A584-DECD81122194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BB0B-4722-4109-A7BB-1C53EB3BC60D}" type="slidenum">
              <a:rPr lang="en-US"/>
              <a:pPr/>
              <a:t>37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2819400" cy="1143000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INTEGRAL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7620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Integral digunakan untuk menentukan luas daerah di antara kurva fungsi f(x) dan sumbu x. 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28600" y="2133600"/>
            <a:ext cx="6400800" cy="4267200"/>
            <a:chOff x="192" y="1488"/>
            <a:chExt cx="4032" cy="2688"/>
          </a:xfrm>
        </p:grpSpPr>
        <p:pic>
          <p:nvPicPr>
            <p:cNvPr id="133134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488"/>
              <a:ext cx="4032" cy="2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3135" name="Line 15"/>
            <p:cNvSpPr>
              <a:spLocks noChangeShapeType="1"/>
            </p:cNvSpPr>
            <p:nvPr/>
          </p:nvSpPr>
          <p:spPr bwMode="auto">
            <a:xfrm>
              <a:off x="1026" y="35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33136" name="Line 16"/>
            <p:cNvSpPr>
              <a:spLocks noChangeShapeType="1"/>
            </p:cNvSpPr>
            <p:nvPr/>
          </p:nvSpPr>
          <p:spPr bwMode="auto">
            <a:xfrm>
              <a:off x="3216" y="268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33137" name="Rectangle 17"/>
            <p:cNvSpPr>
              <a:spLocks noChangeArrowheads="1"/>
            </p:cNvSpPr>
            <p:nvPr/>
          </p:nvSpPr>
          <p:spPr bwMode="auto">
            <a:xfrm>
              <a:off x="1030" y="3552"/>
              <a:ext cx="314" cy="336"/>
            </a:xfrm>
            <a:prstGeom prst="rect">
              <a:avLst/>
            </a:prstGeom>
            <a:gradFill rotWithShape="1">
              <a:gsLst>
                <a:gs pos="0">
                  <a:srgbClr val="CAE543">
                    <a:gamma/>
                    <a:shade val="46275"/>
                    <a:invGamma/>
                    <a:alpha val="78000"/>
                  </a:srgbClr>
                </a:gs>
                <a:gs pos="100000">
                  <a:srgbClr val="CAE543">
                    <a:alpha val="87000"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3139" name="Line 19"/>
            <p:cNvSpPr>
              <a:spLocks noChangeShapeType="1"/>
            </p:cNvSpPr>
            <p:nvPr/>
          </p:nvSpPr>
          <p:spPr bwMode="auto">
            <a:xfrm flipH="1">
              <a:off x="1342" y="36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33140" name="Rectangle 20"/>
            <p:cNvSpPr>
              <a:spLocks noChangeArrowheads="1"/>
            </p:cNvSpPr>
            <p:nvPr/>
          </p:nvSpPr>
          <p:spPr bwMode="auto">
            <a:xfrm>
              <a:off x="1344" y="3648"/>
              <a:ext cx="318" cy="240"/>
            </a:xfrm>
            <a:prstGeom prst="rect">
              <a:avLst/>
            </a:prstGeom>
            <a:gradFill rotWithShape="1">
              <a:gsLst>
                <a:gs pos="0">
                  <a:srgbClr val="CAE543">
                    <a:gamma/>
                    <a:shade val="46275"/>
                    <a:invGamma/>
                    <a:alpha val="78000"/>
                  </a:srgbClr>
                </a:gs>
                <a:gs pos="100000">
                  <a:srgbClr val="CAE543">
                    <a:alpha val="87000"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3141" name="Line 21"/>
            <p:cNvSpPr>
              <a:spLocks noChangeShapeType="1"/>
            </p:cNvSpPr>
            <p:nvPr/>
          </p:nvSpPr>
          <p:spPr bwMode="auto">
            <a:xfrm>
              <a:off x="1651" y="36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33142" name="Line 22"/>
            <p:cNvSpPr>
              <a:spLocks noChangeShapeType="1"/>
            </p:cNvSpPr>
            <p:nvPr/>
          </p:nvSpPr>
          <p:spPr bwMode="auto">
            <a:xfrm>
              <a:off x="1962" y="36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33143" name="Line 23"/>
            <p:cNvSpPr>
              <a:spLocks noChangeShapeType="1"/>
            </p:cNvSpPr>
            <p:nvPr/>
          </p:nvSpPr>
          <p:spPr bwMode="auto">
            <a:xfrm>
              <a:off x="2283" y="35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33144" name="Line 24"/>
            <p:cNvSpPr>
              <a:spLocks noChangeShapeType="1"/>
            </p:cNvSpPr>
            <p:nvPr/>
          </p:nvSpPr>
          <p:spPr bwMode="auto">
            <a:xfrm>
              <a:off x="2596" y="331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33145" name="Line 25"/>
            <p:cNvSpPr>
              <a:spLocks noChangeShapeType="1"/>
            </p:cNvSpPr>
            <p:nvPr/>
          </p:nvSpPr>
          <p:spPr bwMode="auto">
            <a:xfrm flipH="1" flipV="1">
              <a:off x="2903" y="302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33146" name="Rectangle 26"/>
            <p:cNvSpPr>
              <a:spLocks noChangeArrowheads="1"/>
            </p:cNvSpPr>
            <p:nvPr/>
          </p:nvSpPr>
          <p:spPr bwMode="auto">
            <a:xfrm>
              <a:off x="1653" y="3696"/>
              <a:ext cx="318" cy="192"/>
            </a:xfrm>
            <a:prstGeom prst="rect">
              <a:avLst/>
            </a:prstGeom>
            <a:gradFill rotWithShape="1">
              <a:gsLst>
                <a:gs pos="0">
                  <a:srgbClr val="CAE543">
                    <a:gamma/>
                    <a:shade val="46275"/>
                    <a:invGamma/>
                    <a:alpha val="78000"/>
                  </a:srgbClr>
                </a:gs>
                <a:gs pos="100000">
                  <a:srgbClr val="CAE543">
                    <a:alpha val="87000"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3147" name="Rectangle 27"/>
            <p:cNvSpPr>
              <a:spLocks noChangeArrowheads="1"/>
            </p:cNvSpPr>
            <p:nvPr/>
          </p:nvSpPr>
          <p:spPr bwMode="auto">
            <a:xfrm>
              <a:off x="1968" y="3648"/>
              <a:ext cx="336" cy="240"/>
            </a:xfrm>
            <a:prstGeom prst="rect">
              <a:avLst/>
            </a:prstGeom>
            <a:gradFill rotWithShape="1">
              <a:gsLst>
                <a:gs pos="0">
                  <a:srgbClr val="CAE543">
                    <a:gamma/>
                    <a:shade val="46275"/>
                    <a:invGamma/>
                    <a:alpha val="78000"/>
                  </a:srgbClr>
                </a:gs>
                <a:gs pos="100000">
                  <a:srgbClr val="CAE543">
                    <a:alpha val="87000"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3148" name="Rectangle 28"/>
            <p:cNvSpPr>
              <a:spLocks noChangeArrowheads="1"/>
            </p:cNvSpPr>
            <p:nvPr/>
          </p:nvSpPr>
          <p:spPr bwMode="auto">
            <a:xfrm>
              <a:off x="2282" y="3504"/>
              <a:ext cx="310" cy="384"/>
            </a:xfrm>
            <a:prstGeom prst="rect">
              <a:avLst/>
            </a:prstGeom>
            <a:gradFill rotWithShape="1">
              <a:gsLst>
                <a:gs pos="0">
                  <a:srgbClr val="CAE543">
                    <a:gamma/>
                    <a:shade val="46275"/>
                    <a:invGamma/>
                    <a:alpha val="78000"/>
                  </a:srgbClr>
                </a:gs>
                <a:gs pos="100000">
                  <a:srgbClr val="CAE543">
                    <a:alpha val="87000"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3149" name="Rectangle 29"/>
            <p:cNvSpPr>
              <a:spLocks noChangeArrowheads="1"/>
            </p:cNvSpPr>
            <p:nvPr/>
          </p:nvSpPr>
          <p:spPr bwMode="auto">
            <a:xfrm>
              <a:off x="2595" y="3312"/>
              <a:ext cx="298" cy="576"/>
            </a:xfrm>
            <a:prstGeom prst="rect">
              <a:avLst/>
            </a:prstGeom>
            <a:gradFill rotWithShape="1">
              <a:gsLst>
                <a:gs pos="0">
                  <a:srgbClr val="CAE543">
                    <a:gamma/>
                    <a:shade val="46275"/>
                    <a:invGamma/>
                    <a:alpha val="78000"/>
                  </a:srgbClr>
                </a:gs>
                <a:gs pos="100000">
                  <a:srgbClr val="CAE543">
                    <a:alpha val="87000"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3150" name="Rectangle 30"/>
            <p:cNvSpPr>
              <a:spLocks noChangeArrowheads="1"/>
            </p:cNvSpPr>
            <p:nvPr/>
          </p:nvSpPr>
          <p:spPr bwMode="auto">
            <a:xfrm>
              <a:off x="2901" y="3024"/>
              <a:ext cx="315" cy="864"/>
            </a:xfrm>
            <a:prstGeom prst="rect">
              <a:avLst/>
            </a:prstGeom>
            <a:gradFill rotWithShape="1">
              <a:gsLst>
                <a:gs pos="0">
                  <a:srgbClr val="CAE543">
                    <a:gamma/>
                    <a:shade val="46275"/>
                    <a:invGamma/>
                    <a:alpha val="78000"/>
                  </a:srgbClr>
                </a:gs>
                <a:gs pos="100000">
                  <a:srgbClr val="CAE543">
                    <a:alpha val="87000"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3154" name="AutoShape 34"/>
            <p:cNvSpPr>
              <a:spLocks/>
            </p:cNvSpPr>
            <p:nvPr/>
          </p:nvSpPr>
          <p:spPr bwMode="auto">
            <a:xfrm rot="5400000">
              <a:off x="1438" y="3417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3155" name="Text Box 35"/>
            <p:cNvSpPr txBox="1">
              <a:spLocks noChangeArrowheads="1"/>
            </p:cNvSpPr>
            <p:nvPr/>
          </p:nvSpPr>
          <p:spPr bwMode="auto">
            <a:xfrm>
              <a:off x="878" y="3943"/>
              <a:ext cx="33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ym typeface="Symbol" pitchFamily="18" charset="2"/>
                </a:rPr>
                <a:t>x</a:t>
              </a:r>
              <a:r>
                <a:rPr lang="en-US" sz="1200" baseline="-25000">
                  <a:sym typeface="Symbol" pitchFamily="18" charset="2"/>
                </a:rPr>
                <a:t>0</a:t>
              </a:r>
              <a:endParaRPr lang="en-US" sz="1200">
                <a:sym typeface="Symbol" pitchFamily="18" charset="2"/>
              </a:endParaRPr>
            </a:p>
          </p:txBody>
        </p:sp>
        <p:sp>
          <p:nvSpPr>
            <p:cNvPr id="133159" name="Text Box 39"/>
            <p:cNvSpPr txBox="1">
              <a:spLocks noChangeArrowheads="1"/>
            </p:cNvSpPr>
            <p:nvPr/>
          </p:nvSpPr>
          <p:spPr bwMode="auto">
            <a:xfrm>
              <a:off x="1310" y="3339"/>
              <a:ext cx="3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ym typeface="Symbol" pitchFamily="18" charset="2"/>
                </a:rPr>
                <a:t>x</a:t>
              </a:r>
            </a:p>
          </p:txBody>
        </p:sp>
        <p:sp>
          <p:nvSpPr>
            <p:cNvPr id="133160" name="Text Box 40"/>
            <p:cNvSpPr txBox="1">
              <a:spLocks noChangeArrowheads="1"/>
            </p:cNvSpPr>
            <p:nvPr/>
          </p:nvSpPr>
          <p:spPr bwMode="auto">
            <a:xfrm>
              <a:off x="1187" y="3943"/>
              <a:ext cx="33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ym typeface="Symbol" pitchFamily="18" charset="2"/>
                </a:rPr>
                <a:t>x</a:t>
              </a:r>
              <a:r>
                <a:rPr lang="en-US" sz="1200" baseline="-25000">
                  <a:sym typeface="Symbol" pitchFamily="18" charset="2"/>
                </a:rPr>
                <a:t>1</a:t>
              </a:r>
              <a:endParaRPr lang="en-US" sz="1200">
                <a:sym typeface="Symbol" pitchFamily="18" charset="2"/>
              </a:endParaRPr>
            </a:p>
          </p:txBody>
        </p:sp>
        <p:sp>
          <p:nvSpPr>
            <p:cNvPr id="133161" name="Text Box 41"/>
            <p:cNvSpPr txBox="1">
              <a:spLocks noChangeArrowheads="1"/>
            </p:cNvSpPr>
            <p:nvPr/>
          </p:nvSpPr>
          <p:spPr bwMode="auto">
            <a:xfrm>
              <a:off x="1510" y="3943"/>
              <a:ext cx="33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ym typeface="Symbol" pitchFamily="18" charset="2"/>
                </a:rPr>
                <a:t>x</a:t>
              </a:r>
              <a:r>
                <a:rPr lang="en-US" sz="1200" baseline="-25000">
                  <a:sym typeface="Symbol" pitchFamily="18" charset="2"/>
                </a:rPr>
                <a:t>2</a:t>
              </a:r>
              <a:endParaRPr lang="en-US" sz="1200">
                <a:sym typeface="Symbol" pitchFamily="18" charset="2"/>
              </a:endParaRPr>
            </a:p>
          </p:txBody>
        </p:sp>
        <p:sp>
          <p:nvSpPr>
            <p:cNvPr id="133162" name="Text Box 42"/>
            <p:cNvSpPr txBox="1">
              <a:spLocks noChangeArrowheads="1"/>
            </p:cNvSpPr>
            <p:nvPr/>
          </p:nvSpPr>
          <p:spPr bwMode="auto">
            <a:xfrm>
              <a:off x="1818" y="3943"/>
              <a:ext cx="33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ym typeface="Symbol" pitchFamily="18" charset="2"/>
                </a:rPr>
                <a:t>x</a:t>
              </a:r>
              <a:r>
                <a:rPr lang="en-US" sz="1200" baseline="-25000">
                  <a:sym typeface="Symbol" pitchFamily="18" charset="2"/>
                </a:rPr>
                <a:t>3</a:t>
              </a:r>
              <a:endParaRPr lang="en-US" sz="1200">
                <a:sym typeface="Symbol" pitchFamily="18" charset="2"/>
              </a:endParaRPr>
            </a:p>
          </p:txBody>
        </p:sp>
        <p:sp>
          <p:nvSpPr>
            <p:cNvPr id="133164" name="Text Box 44"/>
            <p:cNvSpPr txBox="1">
              <a:spLocks noChangeArrowheads="1"/>
            </p:cNvSpPr>
            <p:nvPr/>
          </p:nvSpPr>
          <p:spPr bwMode="auto">
            <a:xfrm>
              <a:off x="2161" y="3943"/>
              <a:ext cx="33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ym typeface="Symbol" pitchFamily="18" charset="2"/>
                </a:rPr>
                <a:t>x</a:t>
              </a:r>
              <a:r>
                <a:rPr lang="en-US" sz="1200" baseline="-25000">
                  <a:sym typeface="Symbol" pitchFamily="18" charset="2"/>
                </a:rPr>
                <a:t>4</a:t>
              </a:r>
              <a:endParaRPr lang="en-US" sz="1200">
                <a:sym typeface="Symbol" pitchFamily="18" charset="2"/>
              </a:endParaRPr>
            </a:p>
          </p:txBody>
        </p:sp>
        <p:sp>
          <p:nvSpPr>
            <p:cNvPr id="133165" name="Text Box 45"/>
            <p:cNvSpPr txBox="1">
              <a:spLocks noChangeArrowheads="1"/>
            </p:cNvSpPr>
            <p:nvPr/>
          </p:nvSpPr>
          <p:spPr bwMode="auto">
            <a:xfrm>
              <a:off x="2435" y="3950"/>
              <a:ext cx="33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ym typeface="Symbol" pitchFamily="18" charset="2"/>
                </a:rPr>
                <a:t>x</a:t>
              </a:r>
              <a:r>
                <a:rPr lang="en-US" sz="1200" baseline="-25000">
                  <a:sym typeface="Symbol" pitchFamily="18" charset="2"/>
                </a:rPr>
                <a:t>5</a:t>
              </a:r>
              <a:endParaRPr lang="en-US" sz="1200">
                <a:sym typeface="Symbol" pitchFamily="18" charset="2"/>
              </a:endParaRPr>
            </a:p>
          </p:txBody>
        </p:sp>
        <p:sp>
          <p:nvSpPr>
            <p:cNvPr id="133166" name="Text Box 46"/>
            <p:cNvSpPr txBox="1">
              <a:spLocks noChangeArrowheads="1"/>
            </p:cNvSpPr>
            <p:nvPr/>
          </p:nvSpPr>
          <p:spPr bwMode="auto">
            <a:xfrm>
              <a:off x="2744" y="3936"/>
              <a:ext cx="33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ym typeface="Symbol" pitchFamily="18" charset="2"/>
                </a:rPr>
                <a:t>x</a:t>
              </a:r>
              <a:r>
                <a:rPr lang="en-US" sz="1200" baseline="-25000">
                  <a:sym typeface="Symbol" pitchFamily="18" charset="2"/>
                </a:rPr>
                <a:t>6</a:t>
              </a:r>
              <a:endParaRPr lang="en-US" sz="1200">
                <a:sym typeface="Symbol" pitchFamily="18" charset="2"/>
              </a:endParaRPr>
            </a:p>
          </p:txBody>
        </p:sp>
        <p:sp>
          <p:nvSpPr>
            <p:cNvPr id="133167" name="Text Box 47"/>
            <p:cNvSpPr txBox="1">
              <a:spLocks noChangeArrowheads="1"/>
            </p:cNvSpPr>
            <p:nvPr/>
          </p:nvSpPr>
          <p:spPr bwMode="auto">
            <a:xfrm>
              <a:off x="3058" y="3943"/>
              <a:ext cx="33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ym typeface="Symbol" pitchFamily="18" charset="2"/>
                </a:rPr>
                <a:t>x</a:t>
              </a:r>
              <a:r>
                <a:rPr lang="en-US" sz="1200" baseline="-25000">
                  <a:sym typeface="Symbol" pitchFamily="18" charset="2"/>
                </a:rPr>
                <a:t>7</a:t>
              </a:r>
              <a:endParaRPr lang="en-US" sz="1200">
                <a:sym typeface="Symbol" pitchFamily="18" charset="2"/>
              </a:endParaRPr>
            </a:p>
          </p:txBody>
        </p:sp>
      </p:grpSp>
      <p:sp>
        <p:nvSpPr>
          <p:cNvPr id="133178" name="Text Box 58"/>
          <p:cNvSpPr txBox="1">
            <a:spLocks noChangeArrowheads="1"/>
          </p:cNvSpPr>
          <p:nvPr/>
        </p:nvSpPr>
        <p:spPr bwMode="auto">
          <a:xfrm>
            <a:off x="5486400" y="4175125"/>
            <a:ext cx="32766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Sebagai contoh diketahui y = f(x) = (x – 3)</a:t>
            </a:r>
            <a:r>
              <a:rPr lang="en-US" sz="2000" baseline="30000"/>
              <a:t>2</a:t>
            </a:r>
            <a:r>
              <a:rPr lang="en-US" sz="2000"/>
              <a:t> + 5 dan luas yang ditentukan pada batas dari x = 1 sampai dengan x = 8.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6C7-0263-4CE4-8944-6C3E32F892F9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C39D-2482-4AEF-99A3-4FDB0183C4FF}" type="slidenum">
              <a:rPr lang="en-US"/>
              <a:pPr/>
              <a:t>38</a:t>
            </a:fld>
            <a:endParaRPr lang="en-US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066800" y="1752600"/>
            <a:ext cx="7543800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Dari gambar diketahui luas yang dicari dapat didekati dengan :</a:t>
            </a:r>
          </a:p>
          <a:p>
            <a:r>
              <a:rPr lang="en-US" sz="2000"/>
              <a:t>A(n = 7) = f(1)</a:t>
            </a:r>
            <a:r>
              <a:rPr lang="en-US" sz="2000">
                <a:sym typeface="Symbol" pitchFamily="18" charset="2"/>
              </a:rPr>
              <a:t>x + </a:t>
            </a:r>
            <a:r>
              <a:rPr lang="en-US" sz="2000"/>
              <a:t>f(2)</a:t>
            </a:r>
            <a:r>
              <a:rPr lang="en-US" sz="2000">
                <a:sym typeface="Symbol" pitchFamily="18" charset="2"/>
              </a:rPr>
              <a:t>x + </a:t>
            </a:r>
            <a:r>
              <a:rPr lang="en-US" sz="2000"/>
              <a:t>f(3)</a:t>
            </a:r>
            <a:r>
              <a:rPr lang="en-US" sz="2000">
                <a:sym typeface="Symbol" pitchFamily="18" charset="2"/>
              </a:rPr>
              <a:t>x + </a:t>
            </a:r>
            <a:r>
              <a:rPr lang="en-US" sz="2000"/>
              <a:t>f(4)</a:t>
            </a:r>
            <a:r>
              <a:rPr lang="en-US" sz="2000">
                <a:sym typeface="Symbol" pitchFamily="18" charset="2"/>
              </a:rPr>
              <a:t>x + </a:t>
            </a:r>
            <a:r>
              <a:rPr lang="en-US" sz="2000"/>
              <a:t>f(5)</a:t>
            </a:r>
            <a:r>
              <a:rPr lang="en-US" sz="2000">
                <a:sym typeface="Symbol" pitchFamily="18" charset="2"/>
              </a:rPr>
              <a:t>x + </a:t>
            </a:r>
            <a:r>
              <a:rPr lang="en-US" sz="2000"/>
              <a:t>f(6)</a:t>
            </a:r>
            <a:r>
              <a:rPr lang="en-US" sz="2000">
                <a:sym typeface="Symbol" pitchFamily="18" charset="2"/>
              </a:rPr>
              <a:t>x + </a:t>
            </a:r>
            <a:r>
              <a:rPr lang="en-US" sz="2000"/>
              <a:t>f(7)</a:t>
            </a:r>
            <a:r>
              <a:rPr lang="en-US" sz="2000">
                <a:sym typeface="Symbol" pitchFamily="18" charset="2"/>
              </a:rPr>
              <a:t>x</a:t>
            </a:r>
            <a:r>
              <a:rPr lang="en-US" sz="1800">
                <a:sym typeface="Symbol" pitchFamily="18" charset="2"/>
              </a:rPr>
              <a:t> </a:t>
            </a:r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0" y="277813"/>
            <a:ext cx="2895600" cy="941387"/>
          </a:xfrm>
          <a:noFill/>
          <a:ln/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INTEGRAL</a:t>
            </a: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066800" y="2743200"/>
          <a:ext cx="2362200" cy="736600"/>
        </p:xfrm>
        <a:graphic>
          <a:graphicData uri="http://schemas.openxmlformats.org/presentationml/2006/ole">
            <p:oleObj spid="_x0000_s41986" name="Equation" r:id="rId3" imgW="1384200" imgH="431640" progId="Equation.3">
              <p:embed/>
            </p:oleObj>
          </a:graphicData>
        </a:graphic>
      </p:graphicFrame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990600" y="3429000"/>
            <a:ext cx="7543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ym typeface="Symbol" pitchFamily="18" charset="2"/>
              </a:rPr>
              <a:t>Nilai x = 1 ditentukan dengan membagi selang 1 &lt; x &lt; 8 dibagi dengan n = 7. Nilai A(n = 7) = 9 + 6 + 5 + 6 + 9 + 14 + 21 = 70 satuan persegi.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990600" y="4419600"/>
            <a:ext cx="7543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Jika nilai n diperbesar, maka luas mendekati luas sebenarnya. Nilai A sebenarnya diperoleh pada nilai n endekati tak hingga. </a:t>
            </a:r>
          </a:p>
        </p:txBody>
      </p:sp>
      <p:graphicFrame>
        <p:nvGraphicFramePr>
          <p:cNvPr id="181261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1066800" y="5086350"/>
          <a:ext cx="4191000" cy="781050"/>
        </p:xfrm>
        <a:graphic>
          <a:graphicData uri="http://schemas.openxmlformats.org/presentationml/2006/ole">
            <p:oleObj spid="_x0000_s41987" name="Equation" r:id="rId4" imgW="252720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835-FF2A-4C49-998D-B557B91C26B8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1C9-1079-4048-98A8-6742EDD54383}" type="slidenum">
              <a:rPr lang="en-US"/>
              <a:pPr/>
              <a:t>39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54013"/>
            <a:ext cx="2743200" cy="712787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INTEGRAL</a:t>
            </a:r>
          </a:p>
        </p:txBody>
      </p:sp>
      <p:graphicFrame>
        <p:nvGraphicFramePr>
          <p:cNvPr id="135254" name="Object 86"/>
          <p:cNvGraphicFramePr>
            <a:graphicFrameLocks noChangeAspect="1"/>
          </p:cNvGraphicFramePr>
          <p:nvPr>
            <p:ph sz="quarter" idx="2"/>
          </p:nvPr>
        </p:nvGraphicFramePr>
        <p:xfrm>
          <a:off x="2590800" y="3733800"/>
          <a:ext cx="1219200" cy="487363"/>
        </p:xfrm>
        <a:graphic>
          <a:graphicData uri="http://schemas.openxmlformats.org/presentationml/2006/ole">
            <p:oleObj spid="_x0000_s43010" name="Equation" r:id="rId4" imgW="698400" imgH="279360" progId="Equation.3">
              <p:embed/>
            </p:oleObj>
          </a:graphicData>
        </a:graphic>
      </p:graphicFrame>
      <p:sp>
        <p:nvSpPr>
          <p:cNvPr id="135253" name="Text Box 85"/>
          <p:cNvSpPr txBox="1">
            <a:spLocks noChangeArrowheads="1"/>
          </p:cNvSpPr>
          <p:nvPr/>
        </p:nvSpPr>
        <p:spPr bwMode="auto">
          <a:xfrm>
            <a:off x="1143000" y="1676400"/>
            <a:ext cx="7315200" cy="207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Dalam fisika, integral digunakan untuk suatu besaran yang merupakan hasil kali dari besaran-besaran lain dengan syarat masing-masing besaran tersebut tidak saling bebas satu sama lain.</a:t>
            </a:r>
          </a:p>
          <a:p>
            <a:r>
              <a:rPr lang="en-US" sz="2000"/>
              <a:t>Tinjau suatu besaran R = ST. Jika besaran S fungsi dari T, maka besaran R harus dinyatakan dalam bentuk : </a:t>
            </a:r>
          </a:p>
        </p:txBody>
      </p:sp>
      <p:sp>
        <p:nvSpPr>
          <p:cNvPr id="135256" name="Text Box 88"/>
          <p:cNvSpPr txBox="1">
            <a:spLocks noChangeArrowheads="1"/>
          </p:cNvSpPr>
          <p:nvPr/>
        </p:nvSpPr>
        <p:spPr bwMode="auto">
          <a:xfrm>
            <a:off x="1143000" y="4327525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Sebagai contoh :</a:t>
            </a:r>
          </a:p>
        </p:txBody>
      </p:sp>
      <p:sp>
        <p:nvSpPr>
          <p:cNvPr id="135257" name="Text Box 89"/>
          <p:cNvSpPr txBox="1">
            <a:spLocks noChangeArrowheads="1"/>
          </p:cNvSpPr>
          <p:nvPr/>
        </p:nvSpPr>
        <p:spPr bwMode="auto">
          <a:xfrm>
            <a:off x="1143000" y="4876800"/>
            <a:ext cx="2743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Usaha = Gaya </a:t>
            </a:r>
            <a:r>
              <a:rPr lang="en-US" sz="2000">
                <a:sym typeface="Symbol" pitchFamily="18" charset="2"/>
              </a:rPr>
              <a:t> jarak</a:t>
            </a:r>
          </a:p>
        </p:txBody>
      </p:sp>
      <p:sp>
        <p:nvSpPr>
          <p:cNvPr id="135258" name="Text Box 90"/>
          <p:cNvSpPr txBox="1">
            <a:spLocks noChangeArrowheads="1"/>
          </p:cNvSpPr>
          <p:nvPr/>
        </p:nvSpPr>
        <p:spPr bwMode="auto">
          <a:xfrm>
            <a:off x="1128713" y="5638800"/>
            <a:ext cx="2757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Fluks = Medan </a:t>
            </a:r>
            <a:r>
              <a:rPr lang="en-US" sz="2000">
                <a:sym typeface="Symbol" pitchFamily="18" charset="2"/>
              </a:rPr>
              <a:t> luas</a:t>
            </a:r>
          </a:p>
        </p:txBody>
      </p:sp>
      <p:sp>
        <p:nvSpPr>
          <p:cNvPr id="135259" name="AutoShape 91"/>
          <p:cNvSpPr>
            <a:spLocks noChangeArrowheads="1"/>
          </p:cNvSpPr>
          <p:nvPr/>
        </p:nvSpPr>
        <p:spPr bwMode="auto">
          <a:xfrm>
            <a:off x="4114800" y="4876800"/>
            <a:ext cx="762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59636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135260" name="Object 92"/>
          <p:cNvGraphicFramePr>
            <a:graphicFrameLocks noChangeAspect="1"/>
          </p:cNvGraphicFramePr>
          <p:nvPr>
            <p:ph sz="quarter" idx="3"/>
          </p:nvPr>
        </p:nvGraphicFramePr>
        <p:xfrm>
          <a:off x="5414963" y="5638800"/>
          <a:ext cx="1214437" cy="404813"/>
        </p:xfrm>
        <a:graphic>
          <a:graphicData uri="http://schemas.openxmlformats.org/presentationml/2006/ole">
            <p:oleObj spid="_x0000_s43011" name="Equation" r:id="rId5" imgW="711000" imgH="228600" progId="Equation.3">
              <p:embed/>
            </p:oleObj>
          </a:graphicData>
        </a:graphic>
      </p:graphicFrame>
      <p:graphicFrame>
        <p:nvGraphicFramePr>
          <p:cNvPr id="135262" name="Object 94"/>
          <p:cNvGraphicFramePr>
            <a:graphicFrameLocks noChangeAspect="1"/>
          </p:cNvGraphicFramePr>
          <p:nvPr/>
        </p:nvGraphicFramePr>
        <p:xfrm>
          <a:off x="5410200" y="4953000"/>
          <a:ext cx="1143000" cy="403225"/>
        </p:xfrm>
        <a:graphic>
          <a:graphicData uri="http://schemas.openxmlformats.org/presentationml/2006/ole">
            <p:oleObj spid="_x0000_s43012" name="Equation" r:id="rId6" imgW="711000" imgH="228600" progId="Equation.3">
              <p:embed/>
            </p:oleObj>
          </a:graphicData>
        </a:graphic>
      </p:graphicFrame>
      <p:sp>
        <p:nvSpPr>
          <p:cNvPr id="135263" name="AutoShape 95"/>
          <p:cNvSpPr>
            <a:spLocks noChangeArrowheads="1"/>
          </p:cNvSpPr>
          <p:nvPr/>
        </p:nvSpPr>
        <p:spPr bwMode="auto">
          <a:xfrm>
            <a:off x="4114800" y="5638800"/>
            <a:ext cx="762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59636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random/>
    <p:sndAc>
      <p:stSnd>
        <p:snd r:embed="rId3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5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5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56" grpId="0"/>
      <p:bldP spid="135257" grpId="0"/>
      <p:bldP spid="135258" grpId="0"/>
      <p:bldP spid="135259" grpId="0" animBg="1"/>
      <p:bldP spid="1352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77A-5EA6-4DCB-868D-DB8EC9A55DEA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E16F-8CBB-4AAB-A621-C09C2659C526}" type="slidenum">
              <a:rPr lang="en-US"/>
              <a:pPr/>
              <a:t>4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5181600" cy="762000"/>
          </a:xfrm>
          <a:noFill/>
          <a:ln/>
        </p:spPr>
        <p:txBody>
          <a:bodyPr/>
          <a:lstStyle/>
          <a:p>
            <a:r>
              <a:rPr lang="id-ID" dirty="0" smtClean="0">
                <a:solidFill>
                  <a:schemeClr val="hlink"/>
                </a:solidFill>
              </a:rPr>
              <a:t>Definisi Vektor</a:t>
            </a:r>
            <a:endParaRPr lang="en-US" dirty="0">
              <a:solidFill>
                <a:schemeClr val="hlink"/>
              </a:solidFill>
            </a:endParaRPr>
          </a:p>
        </p:txBody>
      </p:sp>
      <p:graphicFrame>
        <p:nvGraphicFramePr>
          <p:cNvPr id="19763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7304088" y="3155950"/>
          <a:ext cx="227012" cy="323850"/>
        </p:xfrm>
        <a:graphic>
          <a:graphicData uri="http://schemas.openxmlformats.org/presentationml/2006/ole">
            <p:oleObj spid="_x0000_s24578" name="Equation" r:id="rId3" imgW="152280" imgH="203040" progId="Equation.3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4470400"/>
            <a:ext cx="4408488" cy="1722438"/>
            <a:chOff x="2880" y="2832"/>
            <a:chExt cx="2777" cy="1085"/>
          </a:xfrm>
        </p:grpSpPr>
        <p:sp>
          <p:nvSpPr>
            <p:cNvPr id="197637" name="AutoShape 5"/>
            <p:cNvSpPr>
              <a:spLocks noChangeArrowheads="1"/>
            </p:cNvSpPr>
            <p:nvPr/>
          </p:nvSpPr>
          <p:spPr bwMode="auto">
            <a:xfrm rot="-1546160">
              <a:off x="2921" y="3312"/>
              <a:ext cx="2502" cy="144"/>
            </a:xfrm>
            <a:prstGeom prst="rightArrow">
              <a:avLst>
                <a:gd name="adj1" fmla="val 28500"/>
                <a:gd name="adj2" fmla="val 35474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id-ID" sz="1800">
                <a:solidFill>
                  <a:schemeClr val="tx1"/>
                </a:solidFill>
                <a:latin typeface="Tahoma" charset="0"/>
              </a:endParaRPr>
            </a:p>
          </p:txBody>
        </p:sp>
        <p:sp>
          <p:nvSpPr>
            <p:cNvPr id="197638" name="Text Box 6"/>
            <p:cNvSpPr txBox="1">
              <a:spLocks noChangeArrowheads="1"/>
            </p:cNvSpPr>
            <p:nvPr/>
          </p:nvSpPr>
          <p:spPr bwMode="auto">
            <a:xfrm>
              <a:off x="2880" y="3705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/>
                <a:t>a</a:t>
              </a:r>
            </a:p>
          </p:txBody>
        </p:sp>
        <p:sp>
          <p:nvSpPr>
            <p:cNvPr id="197639" name="Text Box 7"/>
            <p:cNvSpPr txBox="1">
              <a:spLocks noChangeArrowheads="1"/>
            </p:cNvSpPr>
            <p:nvPr/>
          </p:nvSpPr>
          <p:spPr bwMode="auto">
            <a:xfrm>
              <a:off x="5273" y="283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/>
                <a:t>b</a:t>
              </a:r>
            </a:p>
          </p:txBody>
        </p:sp>
        <p:sp>
          <p:nvSpPr>
            <p:cNvPr id="197640" name="Text Box 8"/>
            <p:cNvSpPr txBox="1">
              <a:spLocks noChangeArrowheads="1"/>
            </p:cNvSpPr>
            <p:nvPr/>
          </p:nvSpPr>
          <p:spPr bwMode="auto">
            <a:xfrm>
              <a:off x="3881" y="3216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/>
                <a:t>R</a:t>
              </a:r>
            </a:p>
          </p:txBody>
        </p:sp>
      </p:grp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838200" y="4419600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Perpindahan dari a ke b dinyatakan oleh vektor </a:t>
            </a:r>
            <a:r>
              <a:rPr lang="en-US" sz="2000" b="1"/>
              <a:t>R</a:t>
            </a:r>
            <a:r>
              <a:rPr lang="en-US" sz="1800"/>
              <a:t> 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838200" y="281940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dirty="0" err="1"/>
              <a:t>Sebuah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/>
              <a:t>besaran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huruf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cetak</a:t>
            </a:r>
            <a:r>
              <a:rPr lang="en-US" sz="2000" dirty="0"/>
              <a:t> </a:t>
            </a:r>
            <a:r>
              <a:rPr lang="en-US" sz="2000" dirty="0" err="1"/>
              <a:t>tebal</a:t>
            </a:r>
            <a:r>
              <a:rPr lang="en-US" sz="2000" dirty="0"/>
              <a:t> (</a:t>
            </a:r>
            <a:r>
              <a:rPr lang="en-US" sz="2000" dirty="0" err="1"/>
              <a:t>misal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)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panah</a:t>
            </a:r>
            <a:r>
              <a:rPr lang="en-US" sz="2000" dirty="0"/>
              <a:t> </a:t>
            </a:r>
            <a:r>
              <a:rPr lang="en-US" sz="2000" dirty="0" err="1" smtClean="0"/>
              <a:t>diatas</a:t>
            </a:r>
            <a:r>
              <a:rPr lang="en-US" sz="2000" dirty="0" smtClean="0"/>
              <a:t> </a:t>
            </a:r>
            <a:r>
              <a:rPr lang="en-US" sz="2000" dirty="0" err="1"/>
              <a:t>huruf</a:t>
            </a:r>
            <a:r>
              <a:rPr lang="en-US" sz="2000" dirty="0"/>
              <a:t> (</a:t>
            </a:r>
            <a:r>
              <a:rPr lang="en-US" sz="2000" dirty="0" err="1" smtClean="0"/>
              <a:t>misal</a:t>
            </a:r>
            <a:r>
              <a:rPr lang="id-ID" sz="2000" dirty="0" smtClean="0"/>
              <a:t> </a:t>
            </a:r>
            <a:r>
              <a:rPr lang="en-US" sz="2000" dirty="0" smtClean="0"/>
              <a:t>  )</a:t>
            </a:r>
            <a:r>
              <a:rPr lang="id-ID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/>
              <a:t>handout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besaran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huruf</a:t>
            </a:r>
            <a:r>
              <a:rPr lang="en-US" sz="2000" dirty="0"/>
              <a:t> yang </a:t>
            </a:r>
            <a:r>
              <a:rPr lang="en-US" sz="2000" dirty="0" err="1"/>
              <a:t>dicetak</a:t>
            </a:r>
            <a:r>
              <a:rPr lang="en-US" sz="2000" dirty="0"/>
              <a:t> </a:t>
            </a:r>
            <a:r>
              <a:rPr lang="en-US" sz="2000" dirty="0" err="1"/>
              <a:t>tebal</a:t>
            </a:r>
            <a:r>
              <a:rPr lang="en-US" sz="2000" dirty="0"/>
              <a:t>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838200" y="1752600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dirty="0" err="1"/>
              <a:t>Besaran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besaran</a:t>
            </a:r>
            <a:r>
              <a:rPr lang="en-US" sz="2000" dirty="0"/>
              <a:t>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.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besaran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b="1" i="1" dirty="0" err="1"/>
              <a:t>perpindahan</a:t>
            </a:r>
            <a:r>
              <a:rPr lang="en-US" sz="2000" dirty="0"/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/>
      <p:bldP spid="1976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D625-3328-4B53-A9C1-2D4D6C5CD9A4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8CD3-A66D-41CB-8169-92436BA438ED}" type="slidenum">
              <a:rPr lang="en-US"/>
              <a:pPr/>
              <a:t>40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77813"/>
            <a:ext cx="2362200" cy="865187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CONTOH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914400" y="1657350"/>
            <a:ext cx="7543800" cy="173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Sebuah benda yang dihubungkan pada pegas mengalami gaya pegas dinyatakan sebagai F = kx dengan k adalah konstanta pegas dan x adalah jarak. Tentukan :</a:t>
            </a:r>
          </a:p>
          <a:p>
            <a:pPr>
              <a:spcBef>
                <a:spcPct val="20000"/>
              </a:spcBef>
              <a:buFontTx/>
              <a:buAutoNum type="alphaLcPeriod"/>
            </a:pPr>
            <a:r>
              <a:rPr lang="en-US" sz="2000"/>
              <a:t>  Besar usaha yang dilakukan oleh gaya pegas</a:t>
            </a:r>
          </a:p>
          <a:p>
            <a:pPr>
              <a:spcBef>
                <a:spcPct val="20000"/>
              </a:spcBef>
              <a:buFontTx/>
              <a:buAutoNum type="alphaLcPeriod"/>
            </a:pPr>
            <a:r>
              <a:rPr lang="en-US" sz="2000"/>
              <a:t>  Gambarkan grafik usaha sebagai fungsi waktu</a:t>
            </a:r>
            <a:r>
              <a:rPr lang="en-US"/>
              <a:t> 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914400" y="33528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Jawab :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1295400" y="3733800"/>
            <a:ext cx="2895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Usaha yang dilakukan :</a:t>
            </a:r>
          </a:p>
        </p:txBody>
      </p:sp>
      <p:graphicFrame>
        <p:nvGraphicFramePr>
          <p:cNvPr id="152583" name="Object 7"/>
          <p:cNvGraphicFramePr>
            <a:graphicFrameLocks noChangeAspect="1"/>
          </p:cNvGraphicFramePr>
          <p:nvPr>
            <p:ph idx="1"/>
          </p:nvPr>
        </p:nvGraphicFramePr>
        <p:xfrm>
          <a:off x="4191000" y="3733800"/>
          <a:ext cx="3048000" cy="457200"/>
        </p:xfrm>
        <a:graphic>
          <a:graphicData uri="http://schemas.openxmlformats.org/presentationml/2006/ole">
            <p:oleObj spid="_x0000_s44034" name="Equation" r:id="rId3" imgW="1790640" imgH="266400" progId="Equation.3">
              <p:embed/>
            </p:oleObj>
          </a:graphicData>
        </a:graphic>
      </p:graphicFrame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914400" y="37338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a.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85813" y="4191000"/>
            <a:ext cx="6300787" cy="2133600"/>
            <a:chOff x="495" y="2640"/>
            <a:chExt cx="3969" cy="1344"/>
          </a:xfrm>
        </p:grpSpPr>
        <p:pic>
          <p:nvPicPr>
            <p:cNvPr id="15258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" y="2675"/>
              <a:ext cx="3969" cy="1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 rot="-2218656">
              <a:off x="1880" y="3237"/>
              <a:ext cx="91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W =</a:t>
              </a:r>
              <a:r>
                <a:rPr lang="en-US" sz="1400">
                  <a:cs typeface="Arial" charset="0"/>
                </a:rPr>
                <a:t>½kx</a:t>
              </a:r>
              <a:r>
                <a:rPr lang="en-US" sz="1400" baseline="30000">
                  <a:cs typeface="Arial" charset="0"/>
                </a:rPr>
                <a:t>2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152589" name="Text Box 13"/>
            <p:cNvSpPr txBox="1">
              <a:spLocks noChangeArrowheads="1"/>
            </p:cNvSpPr>
            <p:nvPr/>
          </p:nvSpPr>
          <p:spPr bwMode="auto">
            <a:xfrm>
              <a:off x="1008" y="2640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W</a:t>
              </a:r>
            </a:p>
          </p:txBody>
        </p:sp>
        <p:sp>
          <p:nvSpPr>
            <p:cNvPr id="152590" name="Text Box 14"/>
            <p:cNvSpPr txBox="1">
              <a:spLocks noChangeArrowheads="1"/>
            </p:cNvSpPr>
            <p:nvPr/>
          </p:nvSpPr>
          <p:spPr bwMode="auto">
            <a:xfrm>
              <a:off x="4152" y="3763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x</a:t>
              </a:r>
            </a:p>
          </p:txBody>
        </p:sp>
        <p:sp>
          <p:nvSpPr>
            <p:cNvPr id="152591" name="Line 15"/>
            <p:cNvSpPr>
              <a:spLocks noChangeShapeType="1"/>
            </p:cNvSpPr>
            <p:nvPr/>
          </p:nvSpPr>
          <p:spPr bwMode="auto">
            <a:xfrm>
              <a:off x="3840" y="384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52592" name="Line 16"/>
            <p:cNvSpPr>
              <a:spLocks noChangeShapeType="1"/>
            </p:cNvSpPr>
            <p:nvPr/>
          </p:nvSpPr>
          <p:spPr bwMode="auto">
            <a:xfrm flipV="1">
              <a:off x="1017" y="2675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52593" name="Text Box 17"/>
            <p:cNvSpPr txBox="1">
              <a:spLocks noChangeArrowheads="1"/>
            </p:cNvSpPr>
            <p:nvPr/>
          </p:nvSpPr>
          <p:spPr bwMode="auto">
            <a:xfrm>
              <a:off x="585" y="2640"/>
              <a:ext cx="32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2000"/>
                <a:t>b.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1" grpId="0"/>
      <p:bldP spid="152582" grpId="0"/>
      <p:bldP spid="1525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F29-7670-453F-87E0-A1E8702F7A13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25EE-2F89-4DF9-9436-F4DAC17384A3}" type="slidenum">
              <a:rPr lang="en-US"/>
              <a:pPr/>
              <a:t>41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430213"/>
            <a:ext cx="1524000" cy="560387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SOAL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7543800" cy="214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2000"/>
              <a:t>Sebuah partikel bergerak akibat gaya yang dinyatakan oleh persamaan F(x) = Ax </a:t>
            </a:r>
            <a:r>
              <a:rPr lang="en-US" sz="2000">
                <a:sym typeface="Symbol" pitchFamily="18" charset="2"/>
              </a:rPr>
              <a:t></a:t>
            </a:r>
            <a:r>
              <a:rPr lang="en-US" sz="2000"/>
              <a:t> Bx</a:t>
            </a:r>
            <a:r>
              <a:rPr lang="en-US" sz="2000" baseline="30000"/>
              <a:t>2</a:t>
            </a:r>
            <a:r>
              <a:rPr lang="en-US" sz="2000"/>
              <a:t>. Jika diketahui nilai A = 10</a:t>
            </a:r>
            <a:r>
              <a:rPr lang="en-US" sz="2000" baseline="30000"/>
              <a:t>3</a:t>
            </a:r>
            <a:r>
              <a:rPr lang="en-US" sz="2000"/>
              <a:t> N/m dan B = 5.10</a:t>
            </a:r>
            <a:r>
              <a:rPr lang="en-US" sz="2000" baseline="30000"/>
              <a:t>3</a:t>
            </a:r>
            <a:r>
              <a:rPr lang="en-US" sz="2000"/>
              <a:t> N/m</a:t>
            </a:r>
            <a:r>
              <a:rPr lang="en-US" sz="2000" baseline="30000"/>
              <a:t>2</a:t>
            </a:r>
            <a:r>
              <a:rPr lang="en-US" sz="2000"/>
              <a:t>. Tentukan :</a:t>
            </a:r>
          </a:p>
          <a:p>
            <a:pPr>
              <a:spcBef>
                <a:spcPct val="25000"/>
              </a:spcBef>
              <a:buFontTx/>
              <a:buAutoNum type="alphaLcPeriod"/>
            </a:pPr>
            <a:r>
              <a:rPr lang="en-US" sz="2000"/>
              <a:t>  Grafik F terhadap x</a:t>
            </a:r>
          </a:p>
          <a:p>
            <a:pPr>
              <a:spcBef>
                <a:spcPct val="25000"/>
              </a:spcBef>
              <a:buFontTx/>
              <a:buAutoNum type="alphaLcPeriod"/>
            </a:pPr>
            <a:r>
              <a:rPr lang="en-US" sz="2000"/>
              <a:t>  Perubahan Gaya F terhadap jarak </a:t>
            </a:r>
          </a:p>
          <a:p>
            <a:pPr>
              <a:spcBef>
                <a:spcPct val="25000"/>
              </a:spcBef>
              <a:buFontTx/>
              <a:buAutoNum type="alphaLcPeriod"/>
            </a:pPr>
            <a:r>
              <a:rPr lang="en-US" sz="2000"/>
              <a:t>  Usaha yang dilakukan gaya dari x = 3 cm sampai x = 9 cm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1.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143000" y="3714750"/>
            <a:ext cx="731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Di bawah ini grafik dari potensial listrik terhadap jarak.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85800" y="3717925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2.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762000" y="4191000"/>
            <a:ext cx="3657600" cy="2286000"/>
            <a:chOff x="720" y="2592"/>
            <a:chExt cx="2400" cy="1440"/>
          </a:xfrm>
        </p:grpSpPr>
        <p:sp>
          <p:nvSpPr>
            <p:cNvPr id="156718" name="Line 46"/>
            <p:cNvSpPr>
              <a:spLocks noChangeShapeType="1"/>
            </p:cNvSpPr>
            <p:nvPr/>
          </p:nvSpPr>
          <p:spPr bwMode="auto">
            <a:xfrm flipV="1">
              <a:off x="864" y="264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56719" name="Line 47"/>
            <p:cNvSpPr>
              <a:spLocks noChangeShapeType="1"/>
            </p:cNvSpPr>
            <p:nvPr/>
          </p:nvSpPr>
          <p:spPr bwMode="auto">
            <a:xfrm>
              <a:off x="864" y="384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56720" name="Line 48"/>
            <p:cNvSpPr>
              <a:spLocks noChangeShapeType="1"/>
            </p:cNvSpPr>
            <p:nvPr/>
          </p:nvSpPr>
          <p:spPr bwMode="auto">
            <a:xfrm flipV="1">
              <a:off x="864" y="2976"/>
              <a:ext cx="1344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56722" name="Line 50"/>
            <p:cNvSpPr>
              <a:spLocks noChangeShapeType="1"/>
            </p:cNvSpPr>
            <p:nvPr/>
          </p:nvSpPr>
          <p:spPr bwMode="auto">
            <a:xfrm>
              <a:off x="2208" y="29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56723" name="Line 51"/>
            <p:cNvSpPr>
              <a:spLocks noChangeShapeType="1"/>
            </p:cNvSpPr>
            <p:nvPr/>
          </p:nvSpPr>
          <p:spPr bwMode="auto">
            <a:xfrm flipH="1">
              <a:off x="864" y="297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56724" name="Text Box 52"/>
            <p:cNvSpPr txBox="1">
              <a:spLocks noChangeArrowheads="1"/>
            </p:cNvSpPr>
            <p:nvPr/>
          </p:nvSpPr>
          <p:spPr bwMode="auto">
            <a:xfrm>
              <a:off x="2610" y="3744"/>
              <a:ext cx="51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x (m)</a:t>
              </a:r>
            </a:p>
          </p:txBody>
        </p:sp>
        <p:sp>
          <p:nvSpPr>
            <p:cNvPr id="156725" name="Text Box 53"/>
            <p:cNvSpPr txBox="1">
              <a:spLocks noChangeArrowheads="1"/>
            </p:cNvSpPr>
            <p:nvPr/>
          </p:nvSpPr>
          <p:spPr bwMode="auto">
            <a:xfrm>
              <a:off x="2094" y="3840"/>
              <a:ext cx="28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10</a:t>
              </a:r>
            </a:p>
          </p:txBody>
        </p:sp>
        <p:sp>
          <p:nvSpPr>
            <p:cNvPr id="156726" name="Text Box 54"/>
            <p:cNvSpPr txBox="1">
              <a:spLocks noChangeArrowheads="1"/>
            </p:cNvSpPr>
            <p:nvPr/>
          </p:nvSpPr>
          <p:spPr bwMode="auto">
            <a:xfrm>
              <a:off x="720" y="2880"/>
              <a:ext cx="19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8</a:t>
              </a:r>
            </a:p>
          </p:txBody>
        </p:sp>
        <p:sp>
          <p:nvSpPr>
            <p:cNvPr id="156727" name="Text Box 55"/>
            <p:cNvSpPr txBox="1">
              <a:spLocks noChangeArrowheads="1"/>
            </p:cNvSpPr>
            <p:nvPr/>
          </p:nvSpPr>
          <p:spPr bwMode="auto">
            <a:xfrm>
              <a:off x="720" y="3309"/>
              <a:ext cx="19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4</a:t>
              </a:r>
            </a:p>
          </p:txBody>
        </p:sp>
        <p:sp>
          <p:nvSpPr>
            <p:cNvPr id="156728" name="Text Box 56"/>
            <p:cNvSpPr txBox="1">
              <a:spLocks noChangeArrowheads="1"/>
            </p:cNvSpPr>
            <p:nvPr/>
          </p:nvSpPr>
          <p:spPr bwMode="auto">
            <a:xfrm>
              <a:off x="882" y="2592"/>
              <a:ext cx="51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V (volt)</a:t>
              </a:r>
            </a:p>
          </p:txBody>
        </p:sp>
      </p:grpSp>
      <p:sp>
        <p:nvSpPr>
          <p:cNvPr id="156729" name="Text Box 57"/>
          <p:cNvSpPr txBox="1">
            <a:spLocks noChangeArrowheads="1"/>
          </p:cNvSpPr>
          <p:nvPr/>
        </p:nvSpPr>
        <p:spPr bwMode="auto">
          <a:xfrm>
            <a:off x="4043363" y="4038600"/>
            <a:ext cx="4643437" cy="210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Tentukan :</a:t>
            </a:r>
          </a:p>
          <a:p>
            <a:pPr marL="342900" indent="-342900">
              <a:spcBef>
                <a:spcPct val="20000"/>
              </a:spcBef>
              <a:buFontTx/>
              <a:buAutoNum type="alphaLcPeriod"/>
            </a:pPr>
            <a:r>
              <a:rPr lang="en-US" sz="2000"/>
              <a:t>Fungsi potensial V sebagai fungsi x</a:t>
            </a:r>
          </a:p>
          <a:p>
            <a:pPr marL="342900" indent="-342900">
              <a:spcBef>
                <a:spcPct val="20000"/>
              </a:spcBef>
              <a:buFontTx/>
              <a:buAutoNum type="alphaLcPeriod"/>
            </a:pPr>
            <a:r>
              <a:rPr lang="en-US" sz="2000"/>
              <a:t>Jika diketahui medan listrik E adalah turunan pertama dari potensial listrik V, tentukan fungsi E(x)</a:t>
            </a:r>
          </a:p>
          <a:p>
            <a:pPr marL="342900" indent="-342900">
              <a:spcBef>
                <a:spcPct val="20000"/>
              </a:spcBef>
              <a:buFontTx/>
              <a:buAutoNum type="alphaLcPeriod"/>
            </a:pPr>
            <a:r>
              <a:rPr lang="en-US" sz="2000"/>
              <a:t>Gambarkan grafik E terhadap 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  <p:bldP spid="156677" grpId="0"/>
      <p:bldP spid="156678" grpId="0"/>
      <p:bldP spid="156679" grpId="0"/>
      <p:bldP spid="1567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ECDA-B49C-41B8-B6E1-7DA4FD9ECEFC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D5FB-3268-44D1-8476-24B72C827184}" type="slidenum">
              <a:rPr lang="en-US"/>
              <a:pPr/>
              <a:t>42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81000"/>
            <a:ext cx="1828800" cy="685800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SOAL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219200" y="1600200"/>
            <a:ext cx="7391400" cy="326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/>
              <a:t>Sebuah partikel bergerak dengan kecepatan v(t) = 10t – 2t</a:t>
            </a:r>
            <a:r>
              <a:rPr lang="en-US" sz="2000" baseline="30000"/>
              <a:t>2</a:t>
            </a:r>
            <a:r>
              <a:rPr lang="en-US" sz="2000"/>
              <a:t> m/s bergerak dengan posisi awal di x = 1 m. Tentukan :</a:t>
            </a:r>
          </a:p>
          <a:p>
            <a:pPr>
              <a:spcBef>
                <a:spcPct val="40000"/>
              </a:spcBef>
              <a:buFontTx/>
              <a:buAutoNum type="alphaLcPeriod"/>
            </a:pPr>
            <a:r>
              <a:rPr lang="en-US" sz="2000"/>
              <a:t>  Gambarkan grafik v(t)</a:t>
            </a:r>
          </a:p>
          <a:p>
            <a:pPr>
              <a:spcBef>
                <a:spcPct val="40000"/>
              </a:spcBef>
              <a:buFontTx/>
              <a:buAutoNum type="alphaLcPeriod"/>
            </a:pPr>
            <a:r>
              <a:rPr lang="en-US" sz="2000"/>
              <a:t>  Kecepatan saat t = 1 detik dan t = 3 detik</a:t>
            </a:r>
          </a:p>
          <a:p>
            <a:pPr>
              <a:spcBef>
                <a:spcPct val="40000"/>
              </a:spcBef>
              <a:buFontTx/>
              <a:buAutoNum type="alphaLcPeriod"/>
            </a:pPr>
            <a:r>
              <a:rPr lang="en-US" sz="2000"/>
              <a:t>  Fungsi a(t) sebagai turunan   pertama dari v(t)</a:t>
            </a:r>
          </a:p>
          <a:p>
            <a:pPr>
              <a:spcBef>
                <a:spcPct val="40000"/>
              </a:spcBef>
              <a:buFontTx/>
              <a:buAutoNum type="alphaLcPeriod"/>
            </a:pPr>
            <a:r>
              <a:rPr lang="en-US" sz="2000"/>
              <a:t>  Gambarkan grafik a(t)</a:t>
            </a:r>
          </a:p>
          <a:p>
            <a:pPr>
              <a:spcBef>
                <a:spcPct val="40000"/>
              </a:spcBef>
              <a:buFontTx/>
              <a:buAutoNum type="alphaLcPeriod"/>
            </a:pPr>
            <a:r>
              <a:rPr lang="en-US" sz="2000"/>
              <a:t>  Fungsi posisi x(t)  terhadap waktu </a:t>
            </a:r>
          </a:p>
          <a:p>
            <a:pPr>
              <a:spcBef>
                <a:spcPct val="40000"/>
              </a:spcBef>
              <a:buFontTx/>
              <a:buAutoNum type="alphaLcPeriod"/>
            </a:pPr>
            <a:r>
              <a:rPr lang="en-US" sz="2000"/>
              <a:t>   Posisi saat kecepatan v = 0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7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7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7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7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D217-CA07-47FA-95E2-69CBFF07A6E4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D993-8264-455C-AE21-487912298F10}" type="slidenum">
              <a:rPr lang="en-US"/>
              <a:pPr/>
              <a:t>43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2362200" cy="1143000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SOLUSI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1600200"/>
            <a:ext cx="6248400" cy="3810000"/>
            <a:chOff x="672" y="864"/>
            <a:chExt cx="4032" cy="2592"/>
          </a:xfrm>
        </p:grpSpPr>
        <p:pic>
          <p:nvPicPr>
            <p:cNvPr id="1587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864"/>
              <a:ext cx="3617" cy="25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8725" name="Line 5"/>
            <p:cNvSpPr>
              <a:spLocks noChangeShapeType="1"/>
            </p:cNvSpPr>
            <p:nvPr/>
          </p:nvSpPr>
          <p:spPr bwMode="auto">
            <a:xfrm>
              <a:off x="3696" y="317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58726" name="Text Box 6"/>
            <p:cNvSpPr txBox="1">
              <a:spLocks noChangeArrowheads="1"/>
            </p:cNvSpPr>
            <p:nvPr/>
          </p:nvSpPr>
          <p:spPr bwMode="auto">
            <a:xfrm>
              <a:off x="4128" y="3052"/>
              <a:ext cx="576" cy="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/>
                <a:t>x (cm)</a:t>
              </a:r>
            </a:p>
          </p:txBody>
        </p:sp>
        <p:sp>
          <p:nvSpPr>
            <p:cNvPr id="158727" name="Line 7"/>
            <p:cNvSpPr>
              <a:spLocks noChangeShapeType="1"/>
            </p:cNvSpPr>
            <p:nvPr/>
          </p:nvSpPr>
          <p:spPr bwMode="auto">
            <a:xfrm flipV="1">
              <a:off x="1148" y="9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58728" name="Text Box 8"/>
            <p:cNvSpPr txBox="1">
              <a:spLocks noChangeArrowheads="1"/>
            </p:cNvSpPr>
            <p:nvPr/>
          </p:nvSpPr>
          <p:spPr bwMode="auto">
            <a:xfrm>
              <a:off x="1152" y="912"/>
              <a:ext cx="480" cy="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/>
                <a:t>F (N)</a:t>
              </a:r>
            </a:p>
          </p:txBody>
        </p:sp>
      </p:grp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609600" y="1600200"/>
            <a:ext cx="914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1.  a.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1371600" y="5257800"/>
            <a:ext cx="6858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Perubahan gaya terhadap jarak dinyatakan oleh </a:t>
            </a:r>
          </a:p>
        </p:txBody>
      </p:sp>
      <p:graphicFrame>
        <p:nvGraphicFramePr>
          <p:cNvPr id="158735" name="Object 15"/>
          <p:cNvGraphicFramePr>
            <a:graphicFrameLocks noChangeAspect="1"/>
          </p:cNvGraphicFramePr>
          <p:nvPr>
            <p:ph idx="1"/>
          </p:nvPr>
        </p:nvGraphicFramePr>
        <p:xfrm>
          <a:off x="1400175" y="5667375"/>
          <a:ext cx="444500" cy="685800"/>
        </p:xfrm>
        <a:graphic>
          <a:graphicData uri="http://schemas.openxmlformats.org/presentationml/2006/ole">
            <p:oleObj spid="_x0000_s45058" name="Equation" r:id="rId4" imgW="253800" imgH="393480" progId="Equation.3">
              <p:embed/>
            </p:oleObj>
          </a:graphicData>
        </a:graphic>
      </p:graphicFrame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1857375" y="5803900"/>
            <a:ext cx="3352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= A – 2Bx = 10</a:t>
            </a:r>
            <a:r>
              <a:rPr lang="en-US" sz="2000" baseline="30000"/>
              <a:t>3</a:t>
            </a:r>
            <a:r>
              <a:rPr lang="en-US" sz="2000"/>
              <a:t> – 10</a:t>
            </a:r>
            <a:r>
              <a:rPr lang="en-US" sz="2000" baseline="30000"/>
              <a:t>4</a:t>
            </a:r>
            <a:r>
              <a:rPr lang="en-US" sz="2000"/>
              <a:t>x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533400" y="5257800"/>
            <a:ext cx="838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1.  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3" grpId="0"/>
      <p:bldP spid="158734" grpId="0"/>
      <p:bldP spid="158737" grpId="0"/>
      <p:bldP spid="1587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ACEA-07DB-4DF1-8562-8EFD1B25260F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785-91B8-42C5-AB0E-4BC867236DD6}" type="slidenum">
              <a:rPr lang="en-US"/>
              <a:pPr/>
              <a:t>44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77813"/>
            <a:ext cx="2133600" cy="941387"/>
          </a:xfrm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SOLUSI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297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Usaha yang dilakukan</a:t>
            </a:r>
            <a:r>
              <a:rPr lang="en-US"/>
              <a:t>  :</a:t>
            </a:r>
          </a:p>
        </p:txBody>
      </p:sp>
      <p:graphicFrame>
        <p:nvGraphicFramePr>
          <p:cNvPr id="160773" name="Object 5"/>
          <p:cNvGraphicFramePr>
            <a:graphicFrameLocks noChangeAspect="1"/>
          </p:cNvGraphicFramePr>
          <p:nvPr>
            <p:ph idx="1"/>
          </p:nvPr>
        </p:nvGraphicFramePr>
        <p:xfrm>
          <a:off x="1371600" y="1905000"/>
          <a:ext cx="5638800" cy="828675"/>
        </p:xfrm>
        <a:graphic>
          <a:graphicData uri="http://schemas.openxmlformats.org/presentationml/2006/ole">
            <p:oleObj spid="_x0000_s46082" name="Equation" r:id="rId3" imgW="3416040" imgH="495000" progId="Equation.3">
              <p:embed/>
            </p:oleObj>
          </a:graphicData>
        </a:graphic>
      </p:graphicFrame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371600" y="2667000"/>
            <a:ext cx="579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W = 36.10</a:t>
            </a:r>
            <a:r>
              <a:rPr lang="en-US" sz="2000" baseline="30000"/>
              <a:t>-4</a:t>
            </a:r>
            <a:r>
              <a:rPr lang="en-US" sz="2000"/>
              <a:t>A – 234.10</a:t>
            </a:r>
            <a:r>
              <a:rPr lang="en-US" sz="2000" baseline="30000"/>
              <a:t>-6</a:t>
            </a:r>
            <a:r>
              <a:rPr lang="en-US" sz="2000"/>
              <a:t>B = 2,43 Joule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609600" y="1600200"/>
            <a:ext cx="914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1.  c.</a:t>
            </a:r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609600" y="3044825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2.  a.</a:t>
            </a:r>
          </a:p>
        </p:txBody>
      </p:sp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4191000" y="3117850"/>
            <a:ext cx="480060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Dari grafik diketahui V(x) adalah fungsi linier yang menghubungkan titik (0,4) dan titik (10,8). Dengan menggunakan persamaan garis V = ax + b.</a:t>
            </a:r>
          </a:p>
          <a:p>
            <a:r>
              <a:rPr lang="en-US" sz="2000"/>
              <a:t>Untuk titik (0,4)		0.a + b = 4</a:t>
            </a:r>
          </a:p>
          <a:p>
            <a:r>
              <a:rPr lang="en-US" sz="2000"/>
              <a:t>Untuk titik (10,8)	10.a + b = 8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95375" y="3048000"/>
            <a:ext cx="3476625" cy="2286000"/>
            <a:chOff x="672" y="1728"/>
            <a:chExt cx="2190" cy="1440"/>
          </a:xfrm>
        </p:grpSpPr>
        <p:sp>
          <p:nvSpPr>
            <p:cNvPr id="160777" name="Line 9"/>
            <p:cNvSpPr>
              <a:spLocks noChangeShapeType="1"/>
            </p:cNvSpPr>
            <p:nvPr/>
          </p:nvSpPr>
          <p:spPr bwMode="auto">
            <a:xfrm flipV="1">
              <a:off x="816" y="177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60778" name="Line 10"/>
            <p:cNvSpPr>
              <a:spLocks noChangeShapeType="1"/>
            </p:cNvSpPr>
            <p:nvPr/>
          </p:nvSpPr>
          <p:spPr bwMode="auto">
            <a:xfrm>
              <a:off x="816" y="2976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60779" name="Line 11"/>
            <p:cNvSpPr>
              <a:spLocks noChangeShapeType="1"/>
            </p:cNvSpPr>
            <p:nvPr/>
          </p:nvSpPr>
          <p:spPr bwMode="auto">
            <a:xfrm flipV="1">
              <a:off x="816" y="2112"/>
              <a:ext cx="1344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60780" name="Line 12"/>
            <p:cNvSpPr>
              <a:spLocks noChangeShapeType="1"/>
            </p:cNvSpPr>
            <p:nvPr/>
          </p:nvSpPr>
          <p:spPr bwMode="auto">
            <a:xfrm>
              <a:off x="2160" y="211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60781" name="Line 13"/>
            <p:cNvSpPr>
              <a:spLocks noChangeShapeType="1"/>
            </p:cNvSpPr>
            <p:nvPr/>
          </p:nvSpPr>
          <p:spPr bwMode="auto">
            <a:xfrm flipH="1">
              <a:off x="816" y="211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2046" y="2976"/>
              <a:ext cx="28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10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672" y="2016"/>
              <a:ext cx="19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8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672" y="2445"/>
              <a:ext cx="19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4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834" y="1728"/>
              <a:ext cx="51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V (volt)</a:t>
              </a: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2352" y="2976"/>
              <a:ext cx="51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x (m)</a:t>
              </a:r>
            </a:p>
          </p:txBody>
        </p:sp>
      </p:grpSp>
      <p:sp>
        <p:nvSpPr>
          <p:cNvPr id="160789" name="AutoShape 21"/>
          <p:cNvSpPr>
            <a:spLocks noChangeArrowheads="1"/>
          </p:cNvSpPr>
          <p:nvPr/>
        </p:nvSpPr>
        <p:spPr bwMode="auto">
          <a:xfrm>
            <a:off x="6172200" y="4614863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160790" name="AutoShape 22"/>
          <p:cNvSpPr>
            <a:spLocks noChangeArrowheads="1"/>
          </p:cNvSpPr>
          <p:nvPr/>
        </p:nvSpPr>
        <p:spPr bwMode="auto">
          <a:xfrm>
            <a:off x="6172200" y="51054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1295400" y="5438775"/>
            <a:ext cx="7162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Dengan metoda eliminasi diperoleh b = 4 dan a = 2,5. Dengan demikian fungsi V(x) = 2,5x + 4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5" grpId="0"/>
      <p:bldP spid="160776" grpId="0"/>
      <p:bldP spid="160786" grpId="0"/>
      <p:bldP spid="160787" grpId="0"/>
      <p:bldP spid="160789" grpId="0" animBg="1"/>
      <p:bldP spid="160790" grpId="0" animBg="1"/>
      <p:bldP spid="16079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AC19-CD2A-4CAB-A660-BE521930041E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A768-D456-4D87-876E-E3F6C65DAE10}" type="slidenum">
              <a:rPr lang="en-US"/>
              <a:pPr/>
              <a:t>45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77813"/>
            <a:ext cx="2057400" cy="865187"/>
          </a:xfrm>
        </p:spPr>
        <p:txBody>
          <a:bodyPr/>
          <a:lstStyle/>
          <a:p>
            <a:r>
              <a:rPr lang="en-US" sz="3800" dirty="0">
                <a:solidFill>
                  <a:schemeClr val="hlink"/>
                </a:solidFill>
              </a:rPr>
              <a:t>SOLUSI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371600" y="1905000"/>
            <a:ext cx="2362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Medan listrik E(x) =</a:t>
            </a:r>
            <a:r>
              <a:rPr lang="en-US"/>
              <a:t> </a:t>
            </a:r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>
            <p:ph idx="1"/>
          </p:nvPr>
        </p:nvGraphicFramePr>
        <p:xfrm>
          <a:off x="3733800" y="1725613"/>
          <a:ext cx="838200" cy="723900"/>
        </p:xfrm>
        <a:graphic>
          <a:graphicData uri="http://schemas.openxmlformats.org/presentationml/2006/ole">
            <p:oleObj spid="_x0000_s47106" name="Equation" r:id="rId3" imgW="457200" imgH="393480" progId="Equation.3">
              <p:embed/>
            </p:oleObj>
          </a:graphicData>
        </a:graphic>
      </p:graphicFrame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1371600" y="2422525"/>
            <a:ext cx="6096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Dengan demikian nilai E(x) konstan.</a:t>
            </a:r>
            <a:r>
              <a:rPr lang="en-US"/>
              <a:t>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48175" y="2940050"/>
            <a:ext cx="3629025" cy="1371600"/>
            <a:chOff x="768" y="1440"/>
            <a:chExt cx="2286" cy="864"/>
          </a:xfrm>
        </p:grpSpPr>
        <p:sp>
          <p:nvSpPr>
            <p:cNvPr id="162824" name="Line 8"/>
            <p:cNvSpPr>
              <a:spLocks noChangeShapeType="1"/>
            </p:cNvSpPr>
            <p:nvPr/>
          </p:nvSpPr>
          <p:spPr bwMode="auto">
            <a:xfrm flipV="1">
              <a:off x="1056" y="148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62825" name="Line 9"/>
            <p:cNvSpPr>
              <a:spLocks noChangeShapeType="1"/>
            </p:cNvSpPr>
            <p:nvPr/>
          </p:nvSpPr>
          <p:spPr bwMode="auto">
            <a:xfrm>
              <a:off x="1056" y="230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62826" name="Line 10"/>
            <p:cNvSpPr>
              <a:spLocks noChangeShapeType="1"/>
            </p:cNvSpPr>
            <p:nvPr/>
          </p:nvSpPr>
          <p:spPr bwMode="auto">
            <a:xfrm>
              <a:off x="1056" y="1872"/>
              <a:ext cx="13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162827" name="Text Box 11"/>
            <p:cNvSpPr txBox="1">
              <a:spLocks noChangeArrowheads="1"/>
            </p:cNvSpPr>
            <p:nvPr/>
          </p:nvSpPr>
          <p:spPr bwMode="auto">
            <a:xfrm>
              <a:off x="2544" y="2112"/>
              <a:ext cx="51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x (m)</a:t>
              </a:r>
            </a:p>
          </p:txBody>
        </p:sp>
        <p:sp>
          <p:nvSpPr>
            <p:cNvPr id="162828" name="Text Box 12"/>
            <p:cNvSpPr txBox="1">
              <a:spLocks noChangeArrowheads="1"/>
            </p:cNvSpPr>
            <p:nvPr/>
          </p:nvSpPr>
          <p:spPr bwMode="auto">
            <a:xfrm>
              <a:off x="1056" y="1440"/>
              <a:ext cx="51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E (V/m)</a:t>
              </a:r>
            </a:p>
          </p:txBody>
        </p:sp>
        <p:sp>
          <p:nvSpPr>
            <p:cNvPr id="162829" name="Text Box 13"/>
            <p:cNvSpPr txBox="1">
              <a:spLocks noChangeArrowheads="1"/>
            </p:cNvSpPr>
            <p:nvPr/>
          </p:nvSpPr>
          <p:spPr bwMode="auto">
            <a:xfrm>
              <a:off x="768" y="1776"/>
              <a:ext cx="3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2,5</a:t>
              </a:r>
            </a:p>
          </p:txBody>
        </p:sp>
      </p:grp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609600" y="1905000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2.  b.</a:t>
            </a:r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609600" y="3016250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2.  c.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466160" y="3810000"/>
            <a:ext cx="5610225" cy="2819400"/>
            <a:chOff x="576" y="2304"/>
            <a:chExt cx="3534" cy="1872"/>
          </a:xfrm>
        </p:grpSpPr>
        <p:pic>
          <p:nvPicPr>
            <p:cNvPr id="162837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304"/>
              <a:ext cx="3504" cy="1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62838" name="Text Box 22"/>
            <p:cNvSpPr txBox="1">
              <a:spLocks noChangeArrowheads="1"/>
            </p:cNvSpPr>
            <p:nvPr/>
          </p:nvSpPr>
          <p:spPr bwMode="auto">
            <a:xfrm>
              <a:off x="3600" y="3792"/>
              <a:ext cx="510" cy="2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x (m)</a:t>
              </a:r>
            </a:p>
          </p:txBody>
        </p:sp>
        <p:sp>
          <p:nvSpPr>
            <p:cNvPr id="162839" name="Text Box 23"/>
            <p:cNvSpPr txBox="1">
              <a:spLocks noChangeArrowheads="1"/>
            </p:cNvSpPr>
            <p:nvPr/>
          </p:nvSpPr>
          <p:spPr bwMode="auto">
            <a:xfrm>
              <a:off x="1056" y="2352"/>
              <a:ext cx="510" cy="2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sz="1400"/>
                <a:t>v (m/s)</a:t>
              </a:r>
            </a:p>
          </p:txBody>
        </p:sp>
      </p:grpSp>
      <p:sp>
        <p:nvSpPr>
          <p:cNvPr id="162840" name="Text Box 24"/>
          <p:cNvSpPr txBox="1">
            <a:spLocks noChangeArrowheads="1"/>
          </p:cNvSpPr>
          <p:nvPr/>
        </p:nvSpPr>
        <p:spPr bwMode="auto">
          <a:xfrm>
            <a:off x="609600" y="4387850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3.  a.</a:t>
            </a:r>
          </a:p>
        </p:txBody>
      </p:sp>
      <p:sp>
        <p:nvSpPr>
          <p:cNvPr id="162844" name="Text Box 28"/>
          <p:cNvSpPr txBox="1">
            <a:spLocks noChangeArrowheads="1"/>
          </p:cNvSpPr>
          <p:nvPr/>
        </p:nvSpPr>
        <p:spPr bwMode="auto">
          <a:xfrm>
            <a:off x="4648200" y="1905000"/>
            <a:ext cx="129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= 2,5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3" grpId="0"/>
      <p:bldP spid="162830" grpId="0"/>
      <p:bldP spid="162831" grpId="0"/>
      <p:bldP spid="162840" grpId="0"/>
      <p:bldP spid="16284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8D53-3E20-4DC3-AC5D-6B4619530292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4403-EE33-4E4E-8DFE-87B9BD9D8984}" type="slidenum">
              <a:rPr lang="en-US"/>
              <a:pPr/>
              <a:t>46</a:t>
            </a:fld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277813"/>
            <a:ext cx="1981200" cy="941387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SOLUSI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371600" y="1600200"/>
            <a:ext cx="7315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Kecepatan saat t = 1 detik adalah v(1) = 10.1 – 2.1</a:t>
            </a:r>
            <a:r>
              <a:rPr lang="en-US" sz="2000" baseline="30000"/>
              <a:t>2</a:t>
            </a:r>
            <a:r>
              <a:rPr lang="en-US" sz="2000"/>
              <a:t> = 6 m/s. Sedangkan kecepatan saat t = 3 detik adalah v(1) = 10.3 – 2.3</a:t>
            </a:r>
            <a:r>
              <a:rPr lang="en-US" sz="2000" baseline="30000"/>
              <a:t>2</a:t>
            </a:r>
            <a:r>
              <a:rPr lang="en-US" sz="2000"/>
              <a:t> = 12 m/s. 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3.  b.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1371600" y="2651125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Percepatan a(t) =</a:t>
            </a:r>
            <a:r>
              <a:rPr lang="en-US"/>
              <a:t> </a:t>
            </a:r>
          </a:p>
        </p:txBody>
      </p:sp>
      <p:graphicFrame>
        <p:nvGraphicFramePr>
          <p:cNvPr id="164872" name="Object 8"/>
          <p:cNvGraphicFramePr>
            <a:graphicFrameLocks noChangeAspect="1"/>
          </p:cNvGraphicFramePr>
          <p:nvPr>
            <p:ph idx="1"/>
          </p:nvPr>
        </p:nvGraphicFramePr>
        <p:xfrm>
          <a:off x="3505200" y="2470150"/>
          <a:ext cx="730250" cy="730250"/>
        </p:xfrm>
        <a:graphic>
          <a:graphicData uri="http://schemas.openxmlformats.org/presentationml/2006/ole">
            <p:oleObj spid="_x0000_s48130" name="Equation" r:id="rId3" imgW="393480" imgH="393480" progId="Equation.3">
              <p:embed/>
            </p:oleObj>
          </a:graphicData>
        </a:graphic>
      </p:graphicFrame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= 10 – 4t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609600" y="2651125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3.  c.</a:t>
            </a:r>
          </a:p>
        </p:txBody>
      </p:sp>
      <p:pic>
        <p:nvPicPr>
          <p:cNvPr id="16487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048000"/>
            <a:ext cx="5715000" cy="358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6124575" y="6019800"/>
            <a:ext cx="809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400"/>
              <a:t>x (m)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1524000" y="3048000"/>
            <a:ext cx="990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400"/>
              <a:t>a (m/s</a:t>
            </a:r>
            <a:r>
              <a:rPr lang="en-US" sz="1400" baseline="30000"/>
              <a:t>2</a:t>
            </a:r>
            <a:r>
              <a:rPr lang="en-US" sz="1400"/>
              <a:t>)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609600" y="3190875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3.  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0" grpId="0"/>
      <p:bldP spid="164871" grpId="0"/>
      <p:bldP spid="164874" grpId="0"/>
      <p:bldP spid="164875" grpId="0"/>
      <p:bldP spid="164877" grpId="0"/>
      <p:bldP spid="164878" grpId="0"/>
      <p:bldP spid="16487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6035-5328-479E-8AD4-1BC531FC8B0B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1F32-8733-48B8-B35B-C106016E1F42}" type="slidenum">
              <a:rPr lang="en-US"/>
              <a:pPr/>
              <a:t>47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9" y="277813"/>
            <a:ext cx="2085109" cy="941387"/>
          </a:xfrm>
        </p:spPr>
        <p:txBody>
          <a:bodyPr/>
          <a:lstStyle/>
          <a:p>
            <a:r>
              <a:rPr lang="en-US" sz="3800" dirty="0">
                <a:solidFill>
                  <a:schemeClr val="hlink"/>
                </a:solidFill>
              </a:rPr>
              <a:t>SOLUSI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259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Fungsi posisi x(t) = </a:t>
            </a:r>
          </a:p>
        </p:txBody>
      </p:sp>
      <p:graphicFrame>
        <p:nvGraphicFramePr>
          <p:cNvPr id="166917" name="Object 5"/>
          <p:cNvGraphicFramePr>
            <a:graphicFrameLocks noChangeAspect="1"/>
          </p:cNvGraphicFramePr>
          <p:nvPr>
            <p:ph idx="1"/>
          </p:nvPr>
        </p:nvGraphicFramePr>
        <p:xfrm>
          <a:off x="3733800" y="1733550"/>
          <a:ext cx="3733800" cy="457200"/>
        </p:xfrm>
        <a:graphic>
          <a:graphicData uri="http://schemas.openxmlformats.org/presentationml/2006/ole">
            <p:oleObj spid="_x0000_s49154" name="Equation" r:id="rId3" imgW="2197080" imgH="266400" progId="Equation.3">
              <p:embed/>
            </p:oleObj>
          </a:graphicData>
        </a:graphic>
      </p:graphicFrame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09600" y="1752600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3.  e.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1447800" y="2209800"/>
            <a:ext cx="7162800" cy="1235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n-US" sz="2000"/>
              <a:t>Saat v = 10t – 2t</a:t>
            </a:r>
            <a:r>
              <a:rPr lang="en-US" sz="2000" baseline="30000"/>
              <a:t>2</a:t>
            </a:r>
            <a:r>
              <a:rPr lang="en-US" sz="2000"/>
              <a:t> = 0 terjadi saat t = 0 dan t = 5 detik. Pada saat t = 0 posisi x(0) = 0. Sedangkan pada saat t = 5 detik posisi x di :</a:t>
            </a:r>
          </a:p>
        </p:txBody>
      </p:sp>
      <p:graphicFrame>
        <p:nvGraphicFramePr>
          <p:cNvPr id="166922" name="Object 10"/>
          <p:cNvGraphicFramePr>
            <a:graphicFrameLocks noChangeAspect="1"/>
          </p:cNvGraphicFramePr>
          <p:nvPr/>
        </p:nvGraphicFramePr>
        <p:xfrm>
          <a:off x="2286000" y="3438525"/>
          <a:ext cx="2743200" cy="676275"/>
        </p:xfrm>
        <a:graphic>
          <a:graphicData uri="http://schemas.openxmlformats.org/presentationml/2006/ole">
            <p:oleObj spid="_x0000_s49155" name="Equation" r:id="rId4" imgW="1600200" imgH="393480" progId="Equation.3">
              <p:embed/>
            </p:oleObj>
          </a:graphicData>
        </a:graphic>
      </p:graphicFrame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1433513" y="4052888"/>
            <a:ext cx="7162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Dengan demikian kecepatan v = 0 di posisi x = 0 dan x = 41,67 m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609600" y="2273300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3.  f.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1447800" y="3489325"/>
            <a:ext cx="9906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60000"/>
              </a:spcBef>
            </a:pPr>
            <a:r>
              <a:rPr lang="en-US" sz="2000"/>
              <a:t>x(5) =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  <p:bldP spid="166920" grpId="0"/>
      <p:bldP spid="166921" grpId="0"/>
      <p:bldP spid="166923" grpId="0"/>
      <p:bldP spid="166924" grpId="0"/>
      <p:bldP spid="1669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7FF8-AB2F-421D-9FAC-D62CE3E741EA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14B8-5A5A-44A6-ACC1-620B07C338EB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76213"/>
            <a:ext cx="6477000" cy="1143000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PENJUMLAHAN VEKTOR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7696200" cy="2590800"/>
          </a:xfrm>
          <a:noFill/>
          <a:ln/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en-US" sz="2000" dirty="0" err="1">
                <a:solidFill>
                  <a:schemeClr val="hlink"/>
                </a:solidFill>
              </a:rPr>
              <a:t>Penjumlahan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b="1" dirty="0">
                <a:solidFill>
                  <a:schemeClr val="hlink"/>
                </a:solidFill>
              </a:rPr>
              <a:t>R</a:t>
            </a:r>
            <a:r>
              <a:rPr lang="en-US" sz="2000" dirty="0">
                <a:solidFill>
                  <a:schemeClr val="hlink"/>
                </a:solidFill>
              </a:rPr>
              <a:t> yang </a:t>
            </a:r>
            <a:r>
              <a:rPr lang="en-US" sz="2000" dirty="0" err="1">
                <a:solidFill>
                  <a:schemeClr val="hlink"/>
                </a:solidFill>
              </a:rPr>
              <a:t>menyatakan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perpindahan</a:t>
            </a:r>
            <a:r>
              <a:rPr lang="en-US" sz="2000" dirty="0">
                <a:solidFill>
                  <a:schemeClr val="hlink"/>
                </a:solidFill>
              </a:rPr>
              <a:t> a </a:t>
            </a:r>
            <a:r>
              <a:rPr lang="en-US" sz="2000" dirty="0" err="1">
                <a:solidFill>
                  <a:schemeClr val="hlink"/>
                </a:solidFill>
              </a:rPr>
              <a:t>ke</a:t>
            </a:r>
            <a:r>
              <a:rPr lang="en-US" sz="2000" dirty="0">
                <a:solidFill>
                  <a:schemeClr val="hlink"/>
                </a:solidFill>
              </a:rPr>
              <a:t> b </a:t>
            </a:r>
            <a:r>
              <a:rPr lang="en-US" sz="2000" dirty="0" err="1">
                <a:solidFill>
                  <a:schemeClr val="hlink"/>
                </a:solidFill>
              </a:rPr>
              <a:t>dan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b="1" dirty="0">
                <a:solidFill>
                  <a:schemeClr val="hlink"/>
                </a:solidFill>
              </a:rPr>
              <a:t>S</a:t>
            </a:r>
            <a:r>
              <a:rPr lang="en-US" sz="2000" dirty="0">
                <a:solidFill>
                  <a:schemeClr val="hlink"/>
                </a:solidFill>
              </a:rPr>
              <a:t> yang </a:t>
            </a:r>
            <a:r>
              <a:rPr lang="en-US" sz="2000" dirty="0" err="1">
                <a:solidFill>
                  <a:schemeClr val="hlink"/>
                </a:solidFill>
              </a:rPr>
              <a:t>menyatakan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perpindahan</a:t>
            </a:r>
            <a:r>
              <a:rPr lang="en-US" sz="2000" dirty="0">
                <a:solidFill>
                  <a:schemeClr val="hlink"/>
                </a:solidFill>
              </a:rPr>
              <a:t> b </a:t>
            </a:r>
            <a:r>
              <a:rPr lang="en-US" sz="2000" dirty="0" err="1">
                <a:solidFill>
                  <a:schemeClr val="hlink"/>
                </a:solidFill>
              </a:rPr>
              <a:t>ke</a:t>
            </a:r>
            <a:r>
              <a:rPr lang="en-US" sz="2000" dirty="0">
                <a:solidFill>
                  <a:schemeClr val="hlink"/>
                </a:solidFill>
              </a:rPr>
              <a:t> c </a:t>
            </a:r>
            <a:r>
              <a:rPr lang="en-US" sz="2000" dirty="0" err="1">
                <a:solidFill>
                  <a:schemeClr val="hlink"/>
                </a:solidFill>
              </a:rPr>
              <a:t>menghasilkan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b="1" dirty="0">
                <a:solidFill>
                  <a:schemeClr val="hlink"/>
                </a:solidFill>
              </a:rPr>
              <a:t>T</a:t>
            </a:r>
            <a:r>
              <a:rPr lang="en-US" sz="2000" dirty="0">
                <a:solidFill>
                  <a:schemeClr val="hlink"/>
                </a:solidFill>
              </a:rPr>
              <a:t> yang </a:t>
            </a:r>
            <a:r>
              <a:rPr lang="en-US" sz="2000" dirty="0" err="1">
                <a:solidFill>
                  <a:schemeClr val="hlink"/>
                </a:solidFill>
              </a:rPr>
              <a:t>menyatakan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perpindahan</a:t>
            </a:r>
            <a:r>
              <a:rPr lang="en-US" sz="2000" dirty="0">
                <a:solidFill>
                  <a:schemeClr val="hlink"/>
                </a:solidFill>
              </a:rPr>
              <a:t> a </a:t>
            </a:r>
            <a:r>
              <a:rPr lang="en-US" sz="2000" dirty="0" err="1">
                <a:solidFill>
                  <a:schemeClr val="hlink"/>
                </a:solidFill>
              </a:rPr>
              <a:t>ke</a:t>
            </a:r>
            <a:r>
              <a:rPr lang="en-US" sz="2000" dirty="0">
                <a:solidFill>
                  <a:schemeClr val="hlink"/>
                </a:solidFill>
              </a:rPr>
              <a:t> c.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US" sz="2000" dirty="0">
                <a:solidFill>
                  <a:schemeClr val="hlink"/>
                </a:solidFill>
              </a:rPr>
              <a:t>Cara </a:t>
            </a:r>
            <a:r>
              <a:rPr lang="en-US" sz="2000" dirty="0" err="1">
                <a:solidFill>
                  <a:schemeClr val="hlink"/>
                </a:solidFill>
              </a:rPr>
              <a:t>menjumlahkan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dua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buah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dengan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mempertemukan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ujung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pertama</a:t>
            </a:r>
            <a:r>
              <a:rPr lang="en-US" sz="2000" dirty="0">
                <a:solidFill>
                  <a:schemeClr val="hlink"/>
                </a:solidFill>
              </a:rPr>
              <a:t>,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b="1" dirty="0">
                <a:solidFill>
                  <a:schemeClr val="hlink"/>
                </a:solidFill>
              </a:rPr>
              <a:t>R</a:t>
            </a:r>
            <a:r>
              <a:rPr lang="en-US" sz="2000" dirty="0">
                <a:solidFill>
                  <a:schemeClr val="hlink"/>
                </a:solidFill>
              </a:rPr>
              <a:t>, </a:t>
            </a:r>
            <a:r>
              <a:rPr lang="en-US" sz="2000" dirty="0" err="1">
                <a:solidFill>
                  <a:schemeClr val="hlink"/>
                </a:solidFill>
              </a:rPr>
              <a:t>dengan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pangkal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kedua</a:t>
            </a:r>
            <a:r>
              <a:rPr lang="en-US" sz="2000" dirty="0">
                <a:solidFill>
                  <a:schemeClr val="hlink"/>
                </a:solidFill>
              </a:rPr>
              <a:t>,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b="1" dirty="0">
                <a:solidFill>
                  <a:schemeClr val="hlink"/>
                </a:solidFill>
              </a:rPr>
              <a:t>S</a:t>
            </a:r>
            <a:r>
              <a:rPr lang="en-US" sz="2000" dirty="0">
                <a:solidFill>
                  <a:schemeClr val="hlink"/>
                </a:solidFill>
              </a:rPr>
              <a:t>. </a:t>
            </a:r>
            <a:r>
              <a:rPr lang="en-US" sz="2000" dirty="0" err="1">
                <a:solidFill>
                  <a:schemeClr val="hlink"/>
                </a:solidFill>
              </a:rPr>
              <a:t>Maka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resultan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vektornya</a:t>
            </a:r>
            <a:r>
              <a:rPr lang="en-US" sz="2000" dirty="0">
                <a:solidFill>
                  <a:schemeClr val="hlink"/>
                </a:solidFill>
              </a:rPr>
              <a:t>,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 </a:t>
            </a:r>
            <a:r>
              <a:rPr lang="en-US" sz="2000" b="1" dirty="0">
                <a:solidFill>
                  <a:schemeClr val="hlink"/>
                </a:solidFill>
              </a:rPr>
              <a:t>T</a:t>
            </a:r>
            <a:r>
              <a:rPr lang="en-US" sz="2000" dirty="0">
                <a:solidFill>
                  <a:schemeClr val="hlink"/>
                </a:solidFill>
              </a:rPr>
              <a:t>, </a:t>
            </a:r>
            <a:r>
              <a:rPr lang="en-US" sz="2000" dirty="0" err="1">
                <a:solidFill>
                  <a:schemeClr val="hlink"/>
                </a:solidFill>
              </a:rPr>
              <a:t>adalah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menghubungkan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pangkal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pertama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dan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ujung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vektor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err="1">
                <a:solidFill>
                  <a:schemeClr val="hlink"/>
                </a:solidFill>
              </a:rPr>
              <a:t>kedua</a:t>
            </a:r>
            <a:r>
              <a:rPr lang="en-US" sz="2000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34000" y="4032250"/>
            <a:ext cx="481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b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088188" y="5514975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c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-1546160">
            <a:off x="2141538" y="4984750"/>
            <a:ext cx="3516312" cy="263525"/>
          </a:xfrm>
          <a:prstGeom prst="rightArrow">
            <a:avLst>
              <a:gd name="adj1" fmla="val 28500"/>
              <a:gd name="adj2" fmla="val 27242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70100" y="575945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a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490913" y="4808538"/>
            <a:ext cx="47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R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2560502">
            <a:off x="5160963" y="4910138"/>
            <a:ext cx="2293937" cy="350837"/>
          </a:xfrm>
          <a:prstGeom prst="rightArrow">
            <a:avLst>
              <a:gd name="adj1" fmla="val 22204"/>
              <a:gd name="adj2" fmla="val 18456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21515129" flipV="1">
            <a:off x="2355850" y="5721350"/>
            <a:ext cx="4789488" cy="336550"/>
          </a:xfrm>
          <a:prstGeom prst="rightArrow">
            <a:avLst>
              <a:gd name="adj1" fmla="val 19639"/>
              <a:gd name="adj2" fmla="val 251219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215063" y="4565650"/>
            <a:ext cx="47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S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375150" y="5480050"/>
            <a:ext cx="47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T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241800" y="5070475"/>
            <a:ext cx="168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T</a:t>
            </a:r>
            <a:r>
              <a:rPr lang="en-US"/>
              <a:t> = </a:t>
            </a:r>
            <a:r>
              <a:rPr lang="en-US" b="1"/>
              <a:t>R</a:t>
            </a:r>
            <a:r>
              <a:rPr lang="en-US"/>
              <a:t> + </a:t>
            </a:r>
            <a:r>
              <a:rPr lang="en-US" b="1"/>
              <a:t>S</a:t>
            </a:r>
          </a:p>
        </p:txBody>
      </p:sp>
    </p:spTree>
  </p:cSld>
  <p:clrMapOvr>
    <a:masterClrMapping/>
  </p:clrMapOvr>
  <p:transition>
    <p:random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6" grpId="0"/>
      <p:bldP spid="14341" grpId="0" animBg="1"/>
      <p:bldP spid="14342" grpId="0"/>
      <p:bldP spid="14344" grpId="0"/>
      <p:bldP spid="14345" grpId="0" animBg="1"/>
      <p:bldP spid="14347" grpId="0" animBg="1"/>
      <p:bldP spid="14348" grpId="0"/>
      <p:bldP spid="14349" grpId="0"/>
      <p:bldP spid="143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5826-2663-4AB7-87D4-AD1A19108B06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F462-964D-49C3-8580-04BDB647E33B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61938"/>
            <a:ext cx="6934200" cy="957262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BESAR VEKTOR RESULTAN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52575"/>
            <a:ext cx="7412038" cy="762000"/>
          </a:xfrm>
          <a:noFill/>
          <a:ln/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</a:rPr>
              <a:t>Jika besar vektor </a:t>
            </a:r>
            <a:r>
              <a:rPr lang="en-US" sz="2000" b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</a:rPr>
              <a:t> dinyatakan oleh R dan besar</a:t>
            </a:r>
            <a:r>
              <a:rPr lang="en-US" sz="1800">
                <a:solidFill>
                  <a:schemeClr val="hlink"/>
                </a:solidFill>
              </a:rPr>
              <a:t> </a:t>
            </a:r>
            <a:r>
              <a:rPr lang="en-US" sz="2000">
                <a:solidFill>
                  <a:schemeClr val="hlink"/>
                </a:solidFill>
              </a:rPr>
              <a:t>vektor </a:t>
            </a:r>
            <a:r>
              <a:rPr lang="en-US" sz="2000" b="1">
                <a:solidFill>
                  <a:schemeClr val="hlink"/>
                </a:solidFill>
              </a:rPr>
              <a:t>S</a:t>
            </a:r>
            <a:r>
              <a:rPr lang="en-US" sz="2000">
                <a:solidFill>
                  <a:schemeClr val="hlink"/>
                </a:solidFill>
              </a:rPr>
              <a:t> dinyatakan oleh S, maka besar vektor </a:t>
            </a:r>
            <a:r>
              <a:rPr lang="en-US" sz="2000" b="1">
                <a:solidFill>
                  <a:schemeClr val="hlink"/>
                </a:solidFill>
              </a:rPr>
              <a:t>T</a:t>
            </a:r>
            <a:r>
              <a:rPr lang="en-US" sz="2000">
                <a:solidFill>
                  <a:schemeClr val="hlink"/>
                </a:solidFill>
              </a:rPr>
              <a:t> sama dengan :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95463" y="2386013"/>
          <a:ext cx="3005137" cy="511175"/>
        </p:xfrm>
        <a:graphic>
          <a:graphicData uri="http://schemas.openxmlformats.org/presentationml/2006/ole">
            <p:oleObj spid="_x0000_s25602" name="Equation" r:id="rId4" imgW="1701720" imgH="279360" progId="Equation.3">
              <p:embed/>
            </p:oleObj>
          </a:graphicData>
        </a:graphic>
      </p:graphicFrame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914400" y="50133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Sudut </a:t>
            </a:r>
            <a:r>
              <a:rPr lang="el-GR" sz="2000">
                <a:cs typeface="Tahoma" charset="0"/>
              </a:rPr>
              <a:t>θ</a:t>
            </a:r>
            <a:r>
              <a:rPr lang="en-US" sz="2000">
                <a:cs typeface="Tahoma" charset="0"/>
              </a:rPr>
              <a:t> menyatakan sudut yang dibentuk antara </a:t>
            </a:r>
            <a:r>
              <a:rPr lang="en-US" sz="2000"/>
              <a:t>vektor </a:t>
            </a:r>
            <a:r>
              <a:rPr lang="en-US" sz="2000" b="1"/>
              <a:t>R</a:t>
            </a:r>
            <a:r>
              <a:rPr lang="en-US" sz="2000"/>
              <a:t> dan  vektor </a:t>
            </a:r>
            <a:r>
              <a:rPr lang="en-US" sz="2000" b="1"/>
              <a:t>S</a:t>
            </a:r>
            <a:r>
              <a:rPr lang="en-US" sz="2000">
                <a:latin typeface="Tahoma" charset="0"/>
              </a:rPr>
              <a:t> </a:t>
            </a:r>
            <a:endParaRPr lang="el-GR" sz="2000">
              <a:latin typeface="Tahoma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828800" y="3071813"/>
            <a:ext cx="6016625" cy="1728787"/>
            <a:chOff x="1152" y="1788"/>
            <a:chExt cx="3790" cy="1089"/>
          </a:xfrm>
        </p:grpSpPr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 rot="-1546160">
              <a:off x="1152" y="2160"/>
              <a:ext cx="2502" cy="144"/>
            </a:xfrm>
            <a:prstGeom prst="rightArrow">
              <a:avLst>
                <a:gd name="adj1" fmla="val 28500"/>
                <a:gd name="adj2" fmla="val 35474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id-ID" sz="1800">
                <a:solidFill>
                  <a:schemeClr val="tx1"/>
                </a:solidFill>
                <a:latin typeface="Tahoma" charset="0"/>
              </a:endParaRP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2112" y="2064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/>
                <a:t>R</a:t>
              </a:r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 rot="2560502">
              <a:off x="3310" y="2134"/>
              <a:ext cx="1632" cy="191"/>
            </a:xfrm>
            <a:prstGeom prst="rightArrow">
              <a:avLst>
                <a:gd name="adj1" fmla="val 22204"/>
                <a:gd name="adj2" fmla="val 241184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id-ID" sz="1800">
                <a:solidFill>
                  <a:schemeClr val="tx1"/>
                </a:solidFill>
                <a:latin typeface="Tahoma" charset="0"/>
              </a:endParaRPr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 rot="21553135" flipV="1">
              <a:off x="1287" y="2694"/>
              <a:ext cx="3408" cy="183"/>
            </a:xfrm>
            <a:prstGeom prst="rightArrow">
              <a:avLst>
                <a:gd name="adj1" fmla="val 19639"/>
                <a:gd name="adj2" fmla="val 328747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id-ID" sz="1800">
                <a:solidFill>
                  <a:schemeClr val="tx1"/>
                </a:solidFill>
                <a:latin typeface="Tahoma" charset="0"/>
              </a:endParaRPr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4051" y="1932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/>
                <a:t>S</a:t>
              </a: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2743" y="2544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/>
                <a:t>T</a:t>
              </a:r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2640" y="2208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1"/>
                <a:t>T</a:t>
              </a:r>
              <a:r>
                <a:rPr lang="en-US"/>
                <a:t> = </a:t>
              </a:r>
              <a:r>
                <a:rPr lang="en-US" b="1"/>
                <a:t>R</a:t>
              </a:r>
              <a:r>
                <a:rPr lang="en-US"/>
                <a:t> + </a:t>
              </a:r>
              <a:r>
                <a:rPr lang="en-US" b="1"/>
                <a:t>S</a:t>
              </a:r>
            </a:p>
          </p:txBody>
        </p:sp>
        <p:sp>
          <p:nvSpPr>
            <p:cNvPr id="15380" name="Arc 20"/>
            <p:cNvSpPr>
              <a:spLocks/>
            </p:cNvSpPr>
            <p:nvPr/>
          </p:nvSpPr>
          <p:spPr bwMode="auto">
            <a:xfrm flipV="1">
              <a:off x="3188" y="1862"/>
              <a:ext cx="556" cy="201"/>
            </a:xfrm>
            <a:custGeom>
              <a:avLst/>
              <a:gdLst>
                <a:gd name="G0" fmla="+- 21204 0 0"/>
                <a:gd name="G1" fmla="+- 21600 0 0"/>
                <a:gd name="G2" fmla="+- 21600 0 0"/>
                <a:gd name="T0" fmla="*/ 0 w 42804"/>
                <a:gd name="T1" fmla="*/ 17485 h 22641"/>
                <a:gd name="T2" fmla="*/ 42779 w 42804"/>
                <a:gd name="T3" fmla="*/ 22641 h 22641"/>
                <a:gd name="T4" fmla="*/ 21204 w 42804"/>
                <a:gd name="T5" fmla="*/ 21600 h 2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04" h="22641" fill="none" extrusionOk="0">
                  <a:moveTo>
                    <a:pt x="-1" y="17484"/>
                  </a:moveTo>
                  <a:cubicBezTo>
                    <a:pt x="1970" y="7331"/>
                    <a:pt x="10861" y="-1"/>
                    <a:pt x="21204" y="0"/>
                  </a:cubicBezTo>
                  <a:cubicBezTo>
                    <a:pt x="33133" y="0"/>
                    <a:pt x="42804" y="9670"/>
                    <a:pt x="42804" y="21600"/>
                  </a:cubicBezTo>
                  <a:cubicBezTo>
                    <a:pt x="42804" y="21947"/>
                    <a:pt x="42795" y="22294"/>
                    <a:pt x="42778" y="22640"/>
                  </a:cubicBezTo>
                </a:path>
                <a:path w="42804" h="22641" stroke="0" extrusionOk="0">
                  <a:moveTo>
                    <a:pt x="-1" y="17484"/>
                  </a:moveTo>
                  <a:cubicBezTo>
                    <a:pt x="1970" y="7331"/>
                    <a:pt x="10861" y="-1"/>
                    <a:pt x="21204" y="0"/>
                  </a:cubicBezTo>
                  <a:cubicBezTo>
                    <a:pt x="33133" y="0"/>
                    <a:pt x="42804" y="9670"/>
                    <a:pt x="42804" y="21600"/>
                  </a:cubicBezTo>
                  <a:cubicBezTo>
                    <a:pt x="42804" y="21947"/>
                    <a:pt x="42795" y="22294"/>
                    <a:pt x="42778" y="22640"/>
                  </a:cubicBezTo>
                  <a:lnTo>
                    <a:pt x="21204" y="21600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3378" y="17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l-GR">
                  <a:cs typeface="Tahoma" charset="0"/>
                </a:rPr>
                <a:t>θ</a:t>
              </a:r>
            </a:p>
          </p:txBody>
        </p:sp>
      </p:grp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858000" y="2346325"/>
            <a:ext cx="914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(1.1)</a:t>
            </a:r>
          </a:p>
        </p:txBody>
      </p:sp>
    </p:spTree>
  </p:cSld>
  <p:clrMapOvr>
    <a:masterClrMapping/>
  </p:clrMapOvr>
  <p:transition>
    <p:random/>
    <p:sndAc>
      <p:stSnd>
        <p:snd r:embed="rId3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7EA8-35BC-463A-AEB2-4AA44131F487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2F1E-2F5C-434B-94DE-516FA694F884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7086600" cy="762000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PENGURANGAN VEKTOR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1295400"/>
          </a:xfrm>
          <a:noFill/>
          <a:ln/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</a:rPr>
              <a:t>Untuk pengurangan vektor, misal </a:t>
            </a:r>
            <a:r>
              <a:rPr lang="en-US" sz="2000" b="1">
                <a:solidFill>
                  <a:schemeClr val="hlink"/>
                </a:solidFill>
              </a:rPr>
              <a:t>A</a:t>
            </a:r>
            <a:r>
              <a:rPr lang="en-US" sz="2000">
                <a:solidFill>
                  <a:schemeClr val="hlink"/>
                </a:solidFill>
              </a:rPr>
              <a:t> – </a:t>
            </a:r>
            <a:r>
              <a:rPr lang="en-US" sz="2000" b="1">
                <a:solidFill>
                  <a:schemeClr val="hlink"/>
                </a:solidFill>
              </a:rPr>
              <a:t>B</a:t>
            </a:r>
            <a:r>
              <a:rPr lang="en-US" sz="2000">
                <a:solidFill>
                  <a:schemeClr val="hlink"/>
                </a:solidFill>
              </a:rPr>
              <a:t> dapat dinyatakan sebagai penjumlahan dari </a:t>
            </a:r>
            <a:r>
              <a:rPr lang="en-US" sz="2000" b="1">
                <a:solidFill>
                  <a:schemeClr val="hlink"/>
                </a:solidFill>
              </a:rPr>
              <a:t>A</a:t>
            </a:r>
            <a:r>
              <a:rPr lang="en-US" sz="2000">
                <a:solidFill>
                  <a:schemeClr val="hlink"/>
                </a:solidFill>
              </a:rPr>
              <a:t> + (-</a:t>
            </a:r>
            <a:r>
              <a:rPr lang="en-US" sz="2000" b="1">
                <a:solidFill>
                  <a:schemeClr val="hlink"/>
                </a:solidFill>
              </a:rPr>
              <a:t>B</a:t>
            </a:r>
            <a:r>
              <a:rPr lang="en-US" sz="2000">
                <a:solidFill>
                  <a:schemeClr val="hlink"/>
                </a:solidFill>
              </a:rPr>
              <a:t>). Vektor -</a:t>
            </a:r>
            <a:r>
              <a:rPr lang="en-US" sz="2000" b="1">
                <a:solidFill>
                  <a:schemeClr val="hlink"/>
                </a:solidFill>
              </a:rPr>
              <a:t>B</a:t>
            </a:r>
            <a:r>
              <a:rPr lang="en-US" sz="2000">
                <a:solidFill>
                  <a:schemeClr val="hlink"/>
                </a:solidFill>
              </a:rPr>
              <a:t> atau negatif dari vektor </a:t>
            </a:r>
            <a:r>
              <a:rPr lang="en-US" sz="2000" b="1">
                <a:solidFill>
                  <a:schemeClr val="hlink"/>
                </a:solidFill>
              </a:rPr>
              <a:t>B</a:t>
            </a:r>
            <a:r>
              <a:rPr lang="en-US" sz="2000">
                <a:solidFill>
                  <a:schemeClr val="hlink"/>
                </a:solidFill>
              </a:rPr>
              <a:t> adalah</a:t>
            </a:r>
            <a:r>
              <a:rPr lang="en-US" sz="2000" b="1">
                <a:solidFill>
                  <a:schemeClr val="hlink"/>
                </a:solidFill>
              </a:rPr>
              <a:t> </a:t>
            </a:r>
            <a:r>
              <a:rPr lang="en-US" sz="2000">
                <a:solidFill>
                  <a:schemeClr val="hlink"/>
                </a:solidFill>
              </a:rPr>
              <a:t>sebuah vektor yang besarnya sama dengan vektor </a:t>
            </a:r>
            <a:r>
              <a:rPr lang="en-US" sz="2000" b="1">
                <a:solidFill>
                  <a:schemeClr val="hlink"/>
                </a:solidFill>
              </a:rPr>
              <a:t>B</a:t>
            </a:r>
            <a:r>
              <a:rPr lang="en-US" sz="2000">
                <a:solidFill>
                  <a:schemeClr val="hlink"/>
                </a:solidFill>
              </a:rPr>
              <a:t> tetapi arahnya berlawanan.</a:t>
            </a:r>
            <a:r>
              <a:rPr lang="en-US" sz="18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-1546160">
            <a:off x="2133600" y="5138738"/>
            <a:ext cx="3822700" cy="219075"/>
          </a:xfrm>
          <a:prstGeom prst="rightArrow">
            <a:avLst>
              <a:gd name="adj1" fmla="val 28500"/>
              <a:gd name="adj2" fmla="val 356256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600450" y="4992688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A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2560502">
            <a:off x="5456238" y="5137150"/>
            <a:ext cx="2493962" cy="290513"/>
          </a:xfrm>
          <a:prstGeom prst="rightArrow">
            <a:avLst>
              <a:gd name="adj1" fmla="val 22204"/>
              <a:gd name="adj2" fmla="val 242319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477000" y="4792663"/>
            <a:ext cx="51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B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 rot="13316702">
            <a:off x="5735638" y="4779963"/>
            <a:ext cx="2493962" cy="290512"/>
          </a:xfrm>
          <a:prstGeom prst="rightArrow">
            <a:avLst>
              <a:gd name="adj1" fmla="val 22204"/>
              <a:gd name="adj2" fmla="val 242319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934200" y="4627563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-B</a:t>
            </a: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 rot="17697790" flipV="1">
            <a:off x="1289844" y="4220369"/>
            <a:ext cx="3700463" cy="288925"/>
          </a:xfrm>
          <a:prstGeom prst="rightArrow">
            <a:avLst>
              <a:gd name="adj1" fmla="val 19639"/>
              <a:gd name="adj2" fmla="val 22609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590800" y="4246563"/>
            <a:ext cx="51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D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429000" y="4094163"/>
            <a:ext cx="1833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/>
              <a:t>D</a:t>
            </a:r>
            <a:r>
              <a:rPr lang="en-US"/>
              <a:t> = </a:t>
            </a:r>
            <a:r>
              <a:rPr lang="en-US" b="1"/>
              <a:t>A</a:t>
            </a:r>
            <a:r>
              <a:rPr lang="en-US"/>
              <a:t> – </a:t>
            </a:r>
            <a:r>
              <a:rPr lang="en-US" b="1"/>
              <a:t>B</a:t>
            </a:r>
            <a:r>
              <a:rPr lang="en-US" sz="1800" b="1">
                <a:latin typeface="Tahoma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3855 -0.198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3333 -0.233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7" grpId="0" animBg="1"/>
      <p:bldP spid="18440" grpId="0"/>
      <p:bldP spid="18441" grpId="0" animBg="1"/>
      <p:bldP spid="18443" grpId="0"/>
      <p:bldP spid="18446" grpId="0" animBg="1"/>
      <p:bldP spid="18446" grpId="1" animBg="1"/>
      <p:bldP spid="18448" grpId="0"/>
      <p:bldP spid="18448" grpId="1"/>
      <p:bldP spid="18449" grpId="0" animBg="1"/>
      <p:bldP spid="18450" grpId="0"/>
      <p:bldP spid="184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9E72-2E9D-44CE-846B-56B43A389814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B148-4CAC-4C89-B97E-519A9177E488}" type="slidenum">
              <a:rPr lang="en-US"/>
              <a:pPr/>
              <a:t>8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863" y="277813"/>
            <a:ext cx="2598737" cy="868362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CONTOH</a:t>
            </a: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914400" y="1676400"/>
            <a:ext cx="7696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Utara </a:t>
            </a:r>
            <a:r>
              <a:rPr lang="en-US" sz="2000" dirty="0" err="1"/>
              <a:t>sejauh</a:t>
            </a:r>
            <a:r>
              <a:rPr lang="en-US" sz="2000" dirty="0"/>
              <a:t> 20 </a:t>
            </a:r>
            <a:r>
              <a:rPr lang="en-US" sz="2000" dirty="0" smtClean="0"/>
              <a:t>km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849" y="2036535"/>
            <a:ext cx="494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Barat   </a:t>
            </a:r>
            <a:r>
              <a:rPr lang="en-US" dirty="0" err="1" smtClean="0"/>
              <a:t>sejauh</a:t>
            </a:r>
            <a:r>
              <a:rPr lang="en-US" dirty="0" smtClean="0"/>
              <a:t> 40 km</a:t>
            </a:r>
            <a:endParaRPr lang="id-ID" dirty="0"/>
          </a:p>
        </p:txBody>
      </p:sp>
      <p:sp>
        <p:nvSpPr>
          <p:cNvPr id="19" name="TextBox 18"/>
          <p:cNvSpPr txBox="1"/>
          <p:nvPr/>
        </p:nvSpPr>
        <p:spPr>
          <a:xfrm>
            <a:off x="3255809" y="236902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Selanjutnya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Selatan </a:t>
            </a:r>
            <a:r>
              <a:rPr lang="en-US" dirty="0" err="1" smtClean="0"/>
              <a:t>sejauh</a:t>
            </a:r>
            <a:r>
              <a:rPr lang="en-US" dirty="0" smtClean="0"/>
              <a:t> 10 km.</a:t>
            </a:r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4142510" y="2743195"/>
            <a:ext cx="482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id-ID" dirty="0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id-ID" dirty="0" smtClean="0"/>
              <a:t>tersebut</a:t>
            </a:r>
            <a:r>
              <a:rPr lang="en-US" dirty="0" smtClean="0"/>
              <a:t> !</a:t>
            </a:r>
            <a:endParaRPr lang="id-ID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609601" y="2978728"/>
            <a:ext cx="1260763" cy="13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2727" y="2923309"/>
            <a:ext cx="10806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4400" y="2189018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N</a:t>
            </a:r>
            <a:endParaRPr lang="id-ID" dirty="0"/>
          </a:p>
        </p:txBody>
      </p:sp>
      <p:sp>
        <p:nvSpPr>
          <p:cNvPr id="30" name="TextBox 29"/>
          <p:cNvSpPr txBox="1"/>
          <p:nvPr/>
        </p:nvSpPr>
        <p:spPr>
          <a:xfrm>
            <a:off x="1759522" y="2784770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E</a:t>
            </a:r>
            <a:endParaRPr lang="id-ID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6380018" y="4883728"/>
            <a:ext cx="2133600" cy="13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29055" y="3338945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U</a:t>
            </a:r>
            <a:endParaRPr lang="id-ID" dirty="0"/>
          </a:p>
        </p:txBody>
      </p:sp>
      <p:sp>
        <p:nvSpPr>
          <p:cNvPr id="35" name="TextBox 34"/>
          <p:cNvSpPr txBox="1"/>
          <p:nvPr/>
        </p:nvSpPr>
        <p:spPr>
          <a:xfrm>
            <a:off x="7657102" y="4419607"/>
            <a:ext cx="461665" cy="9559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id-ID" dirty="0" smtClean="0"/>
              <a:t>20 km</a:t>
            </a:r>
            <a:endParaRPr lang="id-ID" dirty="0"/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4031673" y="3823856"/>
            <a:ext cx="3408220" cy="29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70785" y="3394365"/>
            <a:ext cx="10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40 km</a:t>
            </a:r>
            <a:endParaRPr lang="id-ID" dirty="0"/>
          </a:p>
        </p:txBody>
      </p:sp>
      <p:sp>
        <p:nvSpPr>
          <p:cNvPr id="40" name="TextBox 39"/>
          <p:cNvSpPr txBox="1"/>
          <p:nvPr/>
        </p:nvSpPr>
        <p:spPr>
          <a:xfrm>
            <a:off x="3948559" y="3394364"/>
            <a:ext cx="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</a:t>
            </a:r>
            <a:endParaRPr lang="id-ID" dirty="0"/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3470563" y="4440381"/>
            <a:ext cx="1149930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51568" y="5112327"/>
            <a:ext cx="42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</a:t>
            </a:r>
            <a:endParaRPr lang="id-ID" dirty="0"/>
          </a:p>
        </p:txBody>
      </p:sp>
      <p:sp>
        <p:nvSpPr>
          <p:cNvPr id="45" name="TextBox 44"/>
          <p:cNvSpPr txBox="1"/>
          <p:nvPr/>
        </p:nvSpPr>
        <p:spPr>
          <a:xfrm>
            <a:off x="3486886" y="4100945"/>
            <a:ext cx="461665" cy="8866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id-ID" dirty="0" smtClean="0"/>
              <a:t>10 km</a:t>
            </a:r>
            <a:endParaRPr lang="id-ID" dirty="0"/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4073237" y="5015346"/>
            <a:ext cx="3366655" cy="928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5" grpId="0"/>
      <p:bldP spid="18" grpId="0"/>
      <p:bldP spid="19" grpId="0"/>
      <p:bldP spid="20" grpId="0"/>
      <p:bldP spid="33" grpId="0"/>
      <p:bldP spid="35" grpId="0"/>
      <p:bldP spid="39" grpId="0"/>
      <p:bldP spid="40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2EFB-251C-4BAD-8333-31F8C2549262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Fisika I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F1C6-F8B2-45F0-BBA5-2E8BBEDA1020}" type="slidenum">
              <a:rPr lang="en-US"/>
              <a:pPr/>
              <a:t>9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81000"/>
            <a:ext cx="2900363" cy="792163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hlink"/>
                </a:solidFill>
              </a:rPr>
              <a:t>CONTOH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85800" y="156845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Jawab :</a:t>
            </a: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 rot="16200000">
            <a:off x="7093527" y="2690669"/>
            <a:ext cx="2133600" cy="152400"/>
          </a:xfrm>
          <a:prstGeom prst="rightArrow">
            <a:avLst>
              <a:gd name="adj1" fmla="val 28500"/>
              <a:gd name="adj2" fmla="val 285833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483927" y="1235941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dirty="0"/>
              <a:t>40 km</a:t>
            </a:r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 rot="5400000">
            <a:off x="4191000" y="2168525"/>
            <a:ext cx="1143000" cy="152400"/>
          </a:xfrm>
          <a:prstGeom prst="rightArrow">
            <a:avLst>
              <a:gd name="adj1" fmla="val 22204"/>
              <a:gd name="adj2" fmla="val 21170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 rot="10800000" flipV="1">
            <a:off x="4761098" y="1552805"/>
            <a:ext cx="3425052" cy="269473"/>
          </a:xfrm>
          <a:prstGeom prst="rightArrow">
            <a:avLst>
              <a:gd name="adj1" fmla="val 19639"/>
              <a:gd name="adj2" fmla="val 266643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858491" y="186632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dirty="0"/>
              <a:t>10 km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8132618" y="2669887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dirty="0"/>
              <a:t>20 km</a:t>
            </a:r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 rot="11760844" flipV="1">
            <a:off x="4648270" y="3196355"/>
            <a:ext cx="3581400" cy="227013"/>
          </a:xfrm>
          <a:prstGeom prst="rightArrow">
            <a:avLst>
              <a:gd name="adj1" fmla="val 19639"/>
              <a:gd name="adj2" fmla="val 278494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>
              <a:spcBef>
                <a:spcPct val="0"/>
              </a:spcBef>
            </a:pPr>
            <a:endParaRPr lang="id-ID" sz="18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4744708" y="290425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>
            <a:off x="4696259" y="3820247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3636818" y="3265632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dirty="0"/>
              <a:t>10 km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6151419" y="390986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dirty="0"/>
              <a:t>40 km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8285019" y="2178051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 dirty="0"/>
              <a:t>A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5715000" y="1270577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 dirty="0"/>
              <a:t>B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4253345" y="2258291"/>
            <a:ext cx="3532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b="1"/>
              <a:t>C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 rot="997386">
            <a:off x="5647893" y="287945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 dirty="0"/>
              <a:t>D = A + B + C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2812472" y="4267200"/>
            <a:ext cx="57219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,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b="1" dirty="0"/>
              <a:t>B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r>
              <a:rPr lang="en-US" sz="2000" dirty="0"/>
              <a:t>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b="1" dirty="0"/>
              <a:t>C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total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b="1" dirty="0"/>
              <a:t>D</a:t>
            </a:r>
            <a:r>
              <a:rPr lang="en-US" sz="2000" dirty="0"/>
              <a:t>.</a:t>
            </a:r>
          </a:p>
          <a:p>
            <a:pPr algn="just" eaLnBrk="0" hangingPunct="0"/>
            <a:r>
              <a:rPr lang="en-US" sz="2000" dirty="0"/>
              <a:t>Dari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diketahui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vektor</a:t>
            </a:r>
            <a:r>
              <a:rPr lang="en-US" sz="2000" dirty="0"/>
              <a:t> </a:t>
            </a:r>
            <a:r>
              <a:rPr lang="en-US" sz="2000" b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:</a:t>
            </a:r>
          </a:p>
        </p:txBody>
      </p:sp>
      <p:graphicFrame>
        <p:nvGraphicFramePr>
          <p:cNvPr id="9422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043170" y="5756565"/>
          <a:ext cx="2600325" cy="452438"/>
        </p:xfrm>
        <a:graphic>
          <a:graphicData uri="http://schemas.openxmlformats.org/presentationml/2006/ole">
            <p:oleObj spid="_x0000_s26626" name="Equation" r:id="rId3" imgW="1536480" imgH="266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9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9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9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/>
      <p:bldP spid="94215" grpId="0" animBg="1"/>
      <p:bldP spid="94216" grpId="0" animBg="1"/>
      <p:bldP spid="94217" grpId="0"/>
      <p:bldP spid="94218" grpId="0"/>
      <p:bldP spid="94219" grpId="0" animBg="1"/>
      <p:bldP spid="94220" grpId="0" animBg="1"/>
      <p:bldP spid="94221" grpId="0" animBg="1"/>
      <p:bldP spid="94222" grpId="0"/>
      <p:bldP spid="94223" grpId="0"/>
      <p:bldP spid="94224" grpId="0"/>
      <p:bldP spid="94225" grpId="0"/>
      <p:bldP spid="94226" grpId="0"/>
      <p:bldP spid="94227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534D53"/>
      </a:dk1>
      <a:lt1>
        <a:srgbClr val="FFFFFF"/>
      </a:lt1>
      <a:dk2>
        <a:srgbClr val="617C7F"/>
      </a:dk2>
      <a:lt2>
        <a:srgbClr val="5B578E"/>
      </a:lt2>
      <a:accent1>
        <a:srgbClr val="C3B29D"/>
      </a:accent1>
      <a:accent2>
        <a:srgbClr val="778EAC"/>
      </a:accent2>
      <a:accent3>
        <a:srgbClr val="FFFFFF"/>
      </a:accent3>
      <a:accent4>
        <a:srgbClr val="464046"/>
      </a:accent4>
      <a:accent5>
        <a:srgbClr val="DED5CC"/>
      </a:accent5>
      <a:accent6>
        <a:srgbClr val="6B809B"/>
      </a:accent6>
      <a:hlink>
        <a:srgbClr val="8E578B"/>
      </a:hlink>
      <a:folHlink>
        <a:srgbClr val="9DADC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3147</Words>
  <Application>Microsoft Macintosh PowerPoint</Application>
  <PresentationFormat>On-screen Show (4:3)</PresentationFormat>
  <Paragraphs>633</Paragraphs>
  <Slides>47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Default Design</vt:lpstr>
      <vt:lpstr>Equation</vt:lpstr>
      <vt:lpstr>Slide 1</vt:lpstr>
      <vt:lpstr>SUB POKOK BAHASAN</vt:lpstr>
      <vt:lpstr>Sasaran Pembelajaran</vt:lpstr>
      <vt:lpstr>Definisi Vektor</vt:lpstr>
      <vt:lpstr>PENJUMLAHAN VEKTOR</vt:lpstr>
      <vt:lpstr>BESAR VEKTOR RESULTAN</vt:lpstr>
      <vt:lpstr>PENGURANGAN VEKTOR</vt:lpstr>
      <vt:lpstr>CONTOH</vt:lpstr>
      <vt:lpstr>CONTOH</vt:lpstr>
      <vt:lpstr>VEKTOR SATUAN</vt:lpstr>
      <vt:lpstr>PENULISAN VEKTOR SECARA ANALITIS</vt:lpstr>
      <vt:lpstr>CONTOH</vt:lpstr>
      <vt:lpstr>CONTOH</vt:lpstr>
      <vt:lpstr>PENJUMLAHAN VEKTOR CARA ANALITIS</vt:lpstr>
      <vt:lpstr>CONTOH</vt:lpstr>
      <vt:lpstr>SOAL</vt:lpstr>
      <vt:lpstr>PERKALIAN SKALAR</vt:lpstr>
      <vt:lpstr>PERKALIAN SKALAR</vt:lpstr>
      <vt:lpstr>CONTOH</vt:lpstr>
      <vt:lpstr>PERKALIAN VEKTOR</vt:lpstr>
      <vt:lpstr>PERKALIAN VEKTOR</vt:lpstr>
      <vt:lpstr>PERKALIAN VEKTOR</vt:lpstr>
      <vt:lpstr>CONTOH</vt:lpstr>
      <vt:lpstr>SOAL</vt:lpstr>
      <vt:lpstr>SOLUSI</vt:lpstr>
      <vt:lpstr>SOLUSI</vt:lpstr>
      <vt:lpstr>Slide 27</vt:lpstr>
      <vt:lpstr>BESARAN FISIS</vt:lpstr>
      <vt:lpstr>Slide 29</vt:lpstr>
      <vt:lpstr>Slide 30</vt:lpstr>
      <vt:lpstr>CONTOH</vt:lpstr>
      <vt:lpstr>CONTOH</vt:lpstr>
      <vt:lpstr>Slide 33</vt:lpstr>
      <vt:lpstr>DIFERENSIAL</vt:lpstr>
      <vt:lpstr>DIFERENSIAL</vt:lpstr>
      <vt:lpstr>CONTOH</vt:lpstr>
      <vt:lpstr>INTEGRAL</vt:lpstr>
      <vt:lpstr>INTEGRAL</vt:lpstr>
      <vt:lpstr>INTEGRAL</vt:lpstr>
      <vt:lpstr>CONTOH</vt:lpstr>
      <vt:lpstr>SOAL</vt:lpstr>
      <vt:lpstr>SOAL</vt:lpstr>
      <vt:lpstr>SOLUSI</vt:lpstr>
      <vt:lpstr>SOLUSI</vt:lpstr>
      <vt:lpstr>SOLUSI</vt:lpstr>
      <vt:lpstr>SOLUSI</vt:lpstr>
      <vt:lpstr>SOLUSI</vt:lpstr>
    </vt:vector>
  </TitlesOfParts>
  <Company>Clearly Presented Ltd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Boat template</dc:title>
  <dc:creator>Presentation Magazine</dc:creator>
  <cp:lastModifiedBy>user</cp:lastModifiedBy>
  <cp:revision>86</cp:revision>
  <dcterms:created xsi:type="dcterms:W3CDTF">2010-08-19T23:05:01Z</dcterms:created>
  <dcterms:modified xsi:type="dcterms:W3CDTF">2015-12-16T22:34:22Z</dcterms:modified>
</cp:coreProperties>
</file>