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3" r:id="rId5"/>
    <p:sldId id="262" r:id="rId6"/>
    <p:sldId id="265" r:id="rId7"/>
    <p:sldId id="259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80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5ACC8-483B-4C3C-BB20-AF7F1467FF42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DA7FB-5048-48A0-ACC9-5EDC5F6C3B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DD860-D2A9-4B10-AFE6-75E4AB3BDB2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B0CADB-DDF6-4E7D-AACE-339F0679733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CEF43C-2867-40A2-8436-AAD3D363D9E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3C8180-5286-4D00-B433-5487F8EBBE8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77F10-EC36-4A3D-A904-17FD673C93A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314D0-A0F1-449F-B7E9-468163769835}" type="datetimeFigureOut">
              <a:rPr lang="en-US" smtClean="0"/>
              <a:pPr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17F0-B66A-4241-A18B-45143EFB0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Konversi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Koordinat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Elektromagnetika</a:t>
            </a:r>
            <a:r>
              <a:rPr lang="en-US" dirty="0" smtClean="0"/>
              <a:t> 1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ke-2</a:t>
            </a:r>
          </a:p>
          <a:p>
            <a:r>
              <a:rPr lang="en-US" dirty="0" smtClean="0"/>
              <a:t>AFB</a:t>
            </a:r>
            <a:endParaRPr lang="en-US" dirty="0"/>
          </a:p>
        </p:txBody>
      </p:sp>
      <p:pic>
        <p:nvPicPr>
          <p:cNvPr id="3074" name="Picture 2" descr="D:\AFB\Kuliah\Elmag 1\logo-FTE-1-1024x19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17276"/>
            <a:ext cx="3048000" cy="568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8229600" cy="1143000"/>
          </a:xfrm>
        </p:spPr>
        <p:txBody>
          <a:bodyPr anchor="t"/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2</a:t>
            </a:r>
            <a:endParaRPr lang="en-US" sz="4000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8229600" cy="4525963"/>
          </a:xfrm>
        </p:spPr>
        <p:txBody>
          <a:bodyPr/>
          <a:lstStyle/>
          <a:p>
            <a:r>
              <a:rPr lang="sv-SE" smtClean="0"/>
              <a:t>Vektor </a:t>
            </a:r>
            <a:r>
              <a:rPr lang="sv-SE" b="1" smtClean="0"/>
              <a:t>A</a:t>
            </a:r>
            <a:r>
              <a:rPr lang="sv-SE" smtClean="0"/>
              <a:t>=3</a:t>
            </a:r>
            <a:r>
              <a:rPr lang="sv-SE" b="1" smtClean="0"/>
              <a:t>a</a:t>
            </a:r>
            <a:r>
              <a:rPr lang="sv-SE" b="1" baseline="-25000" smtClean="0"/>
              <a:t>r</a:t>
            </a:r>
            <a:r>
              <a:rPr lang="sv-SE" smtClean="0"/>
              <a:t>+5</a:t>
            </a:r>
            <a:r>
              <a:rPr lang="sv-SE" b="1" smtClean="0"/>
              <a:t>a</a:t>
            </a:r>
            <a:r>
              <a:rPr lang="en-US" b="1" baseline="-25000" smtClean="0">
                <a:sym typeface="Symbol" pitchFamily="18" charset="2"/>
              </a:rPr>
              <a:t></a:t>
            </a:r>
            <a:r>
              <a:rPr lang="sv-SE" smtClean="0"/>
              <a:t>+4</a:t>
            </a:r>
            <a:r>
              <a:rPr lang="sv-SE" b="1" smtClean="0"/>
              <a:t>a</a:t>
            </a:r>
            <a:r>
              <a:rPr lang="en-US" b="1" baseline="-25000" smtClean="0">
                <a:sym typeface="Symbol" pitchFamily="18" charset="2"/>
              </a:rPr>
              <a:t></a:t>
            </a:r>
            <a:r>
              <a:rPr lang="sv-SE" smtClean="0"/>
              <a:t> berada pada sistem koordinat bola dengan titik pangkal di (10,</a:t>
            </a:r>
            <a:r>
              <a:rPr lang="en-US" smtClean="0">
                <a:sym typeface="Symbol" pitchFamily="18" charset="2"/>
              </a:rPr>
              <a:t></a:t>
            </a:r>
            <a:r>
              <a:rPr lang="sv-SE" smtClean="0"/>
              <a:t>/2,0) </a:t>
            </a:r>
          </a:p>
          <a:p>
            <a:r>
              <a:rPr lang="sv-SE" smtClean="0"/>
              <a:t>Tentukan penulisan vektor ini pada sistem koordinat kartesian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FB\Kuliah\Elmag 1\cylindrical_coordinat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76200"/>
            <a:ext cx="3484563" cy="3998913"/>
          </a:xfrm>
          <a:prstGeom prst="rect">
            <a:avLst/>
          </a:prstGeom>
          <a:noFill/>
        </p:spPr>
      </p:pic>
      <p:cxnSp>
        <p:nvCxnSpPr>
          <p:cNvPr id="6" name="Curved Connector 5"/>
          <p:cNvCxnSpPr/>
          <p:nvPr/>
        </p:nvCxnSpPr>
        <p:spPr>
          <a:xfrm flipV="1">
            <a:off x="3657600" y="533400"/>
            <a:ext cx="1143000" cy="990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29200" y="224135"/>
            <a:ext cx="332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Koordinat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838200"/>
            <a:ext cx="136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Cartesian</a:t>
            </a:r>
            <a:r>
              <a:rPr lang="en-US" dirty="0" smtClean="0">
                <a:solidFill>
                  <a:srgbClr val="FF0000"/>
                </a:solidFill>
              </a:rPr>
              <a:t>...?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1736" y="1307068"/>
            <a:ext cx="2293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Tabung</a:t>
            </a:r>
            <a:r>
              <a:rPr lang="en-US" b="1" dirty="0" smtClean="0">
                <a:solidFill>
                  <a:srgbClr val="0070C0"/>
                </a:solidFill>
              </a:rPr>
              <a:t> (Cylindrical)</a:t>
            </a:r>
            <a:r>
              <a:rPr lang="en-US" dirty="0" smtClean="0">
                <a:solidFill>
                  <a:srgbClr val="FF0000"/>
                </a:solidFill>
              </a:rPr>
              <a:t>..?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8400" y="1981200"/>
            <a:ext cx="1949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Bola</a:t>
            </a:r>
            <a:r>
              <a:rPr lang="en-US" b="1" dirty="0" smtClean="0">
                <a:solidFill>
                  <a:srgbClr val="00B050"/>
                </a:solidFill>
              </a:rPr>
              <a:t> (Spherical)</a:t>
            </a:r>
            <a:r>
              <a:rPr lang="en-US" dirty="0" smtClean="0">
                <a:solidFill>
                  <a:srgbClr val="FF0000"/>
                </a:solidFill>
              </a:rPr>
              <a:t>…?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486400" y="1143000"/>
            <a:ext cx="2514600" cy="685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69286" y="3886200"/>
            <a:ext cx="52747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Sebuah </a:t>
            </a:r>
            <a:r>
              <a:rPr lang="de-DE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titik </a:t>
            </a:r>
            <a:r>
              <a:rPr lang="de-DE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dinyatakan oleh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(r, </a:t>
            </a:r>
            <a:r>
              <a:rPr lang="de-DE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, </a:t>
            </a:r>
            <a:r>
              <a:rPr lang="de-DE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z)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7400" y="4724400"/>
            <a:ext cx="4692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Sebuah </a:t>
            </a:r>
            <a:r>
              <a:rPr lang="de-DE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vektor </a:t>
            </a:r>
            <a:r>
              <a:rPr lang="de-DE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dinyatakan dengan: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133600" y="5181600"/>
          <a:ext cx="4419600" cy="685800"/>
        </p:xfrm>
        <a:graphic>
          <a:graphicData uri="http://schemas.openxmlformats.org/presentationml/2006/ole">
            <p:oleObj spid="_x0000_s1028" name="Equation" r:id="rId4" imgW="1473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0" grpId="0" build="allAtOnce"/>
      <p:bldP spid="14" grpId="0" animBg="1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105400" y="228600"/>
            <a:ext cx="3082816" cy="2942014"/>
            <a:chOff x="228601" y="76201"/>
            <a:chExt cx="3491663" cy="3323014"/>
          </a:xfrm>
        </p:grpSpPr>
        <p:pic>
          <p:nvPicPr>
            <p:cNvPr id="4" name="Picture 2" descr="D:\AFB\Kuliah\Elmag 1\cylindrical_coordinates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1" y="76201"/>
              <a:ext cx="2895600" cy="3323014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2558856" y="850814"/>
              <a:ext cx="11614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r, </a:t>
              </a:r>
              <a:r>
                <a:rPr lang="de-DE" sz="2400" i="1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, </a:t>
              </a:r>
              <a:r>
                <a:rPr lang="de-DE" sz="2400" i="1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de-DE" sz="24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endParaRPr lang="en-US" sz="2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8600" y="228600"/>
            <a:ext cx="3926844" cy="1737955"/>
            <a:chOff x="4267200" y="152400"/>
            <a:chExt cx="3926844" cy="1737955"/>
          </a:xfrm>
        </p:grpSpPr>
        <p:sp>
          <p:nvSpPr>
            <p:cNvPr id="6" name="TextBox 5"/>
            <p:cNvSpPr txBox="1"/>
            <p:nvPr/>
          </p:nvSpPr>
          <p:spPr>
            <a:xfrm>
              <a:off x="4267200" y="152400"/>
              <a:ext cx="39268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Koordinat</a:t>
              </a:r>
              <a:r>
                <a:rPr lang="en-US" sz="2400" dirty="0" smtClean="0"/>
                <a:t>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Tabung</a:t>
              </a:r>
              <a:r>
                <a:rPr lang="en-US" sz="2400" dirty="0" smtClean="0">
                  <a:solidFill>
                    <a:srgbClr val="FF0000"/>
                  </a:solidFill>
                </a:rPr>
                <a:t> (Cylindrical)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8200" y="1428690"/>
              <a:ext cx="26484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Koordinat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olidFill>
                    <a:srgbClr val="0000FF"/>
                  </a:solidFill>
                </a:rPr>
                <a:t>Cartesian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5866606" y="685006"/>
              <a:ext cx="153194" cy="686594"/>
              <a:chOff x="7238206" y="533400"/>
              <a:chExt cx="153194" cy="686594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rot="5400000">
                <a:off x="6896100" y="876300"/>
                <a:ext cx="685800" cy="1588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rot="5400000">
                <a:off x="7047706" y="8755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5362" name="Picture 2" descr="G:\Elmag AFB\polar_coordinates_cartesia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05200"/>
            <a:ext cx="3225520" cy="1828800"/>
          </a:xfrm>
          <a:prstGeom prst="rect">
            <a:avLst/>
          </a:prstGeom>
          <a:noFill/>
        </p:spPr>
      </p:pic>
      <p:grpSp>
        <p:nvGrpSpPr>
          <p:cNvPr id="27" name="Group 26"/>
          <p:cNvGrpSpPr/>
          <p:nvPr/>
        </p:nvGrpSpPr>
        <p:grpSpPr>
          <a:xfrm>
            <a:off x="3657600" y="3581400"/>
            <a:ext cx="2359217" cy="2121932"/>
            <a:chOff x="917383" y="3974068"/>
            <a:chExt cx="2359217" cy="2121932"/>
          </a:xfrm>
        </p:grpSpPr>
        <p:grpSp>
          <p:nvGrpSpPr>
            <p:cNvPr id="24" name="Group 23"/>
            <p:cNvGrpSpPr/>
            <p:nvPr/>
          </p:nvGrpSpPr>
          <p:grpSpPr>
            <a:xfrm>
              <a:off x="990600" y="4495800"/>
              <a:ext cx="2057400" cy="1600200"/>
              <a:chOff x="990600" y="4495800"/>
              <a:chExt cx="2057400" cy="160020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295400" y="4572000"/>
                <a:ext cx="149271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x 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cos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de-DE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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1295400" y="5029200"/>
                <a:ext cx="14414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2400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sin </a:t>
                </a:r>
                <a:r>
                  <a:rPr lang="de-DE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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295400" y="5486400"/>
                <a:ext cx="7873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z = </a:t>
                </a:r>
                <a:r>
                  <a:rPr lang="en-US" sz="2400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z</a:t>
                </a:r>
                <a:endParaRPr lang="en-US" sz="2400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990600" y="4495800"/>
                <a:ext cx="2057400" cy="1600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917383" y="3974068"/>
              <a:ext cx="2359217" cy="369332"/>
              <a:chOff x="917383" y="4050268"/>
              <a:chExt cx="2359217" cy="36933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917383" y="4050268"/>
                <a:ext cx="8639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solidFill>
                      <a:srgbClr val="FF0000"/>
                    </a:solidFill>
                  </a:rPr>
                  <a:t>Tabung</a:t>
                </a:r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212783" y="4050268"/>
                <a:ext cx="10638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00FF"/>
                    </a:solidFill>
                  </a:rPr>
                  <a:t>Cartesian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22" name="Straight Arrow Connector 21"/>
              <p:cNvCxnSpPr>
                <a:stCxn id="19" idx="3"/>
                <a:endCxn id="20" idx="1"/>
              </p:cNvCxnSpPr>
              <p:nvPr/>
            </p:nvCxnSpPr>
            <p:spPr>
              <a:xfrm>
                <a:off x="1781337" y="4234934"/>
                <a:ext cx="431446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Group 23"/>
          <p:cNvGrpSpPr/>
          <p:nvPr/>
        </p:nvGrpSpPr>
        <p:grpSpPr>
          <a:xfrm>
            <a:off x="6474016" y="4103132"/>
            <a:ext cx="2365183" cy="1600200"/>
            <a:chOff x="990599" y="4495800"/>
            <a:chExt cx="2365183" cy="1600200"/>
          </a:xfrm>
        </p:grpSpPr>
        <p:sp>
          <p:nvSpPr>
            <p:cNvPr id="36" name="TextBox 35"/>
            <p:cNvSpPr txBox="1"/>
            <p:nvPr/>
          </p:nvSpPr>
          <p:spPr>
            <a:xfrm>
              <a:off x="1295400" y="5486400"/>
              <a:ext cx="787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z = z</a:t>
              </a:r>
              <a:endParaRPr lang="en-US" sz="24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90599" y="4495800"/>
              <a:ext cx="2365183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2"/>
          <p:cNvGrpSpPr/>
          <p:nvPr/>
        </p:nvGrpSpPr>
        <p:grpSpPr>
          <a:xfrm>
            <a:off x="6527446" y="3581400"/>
            <a:ext cx="2159354" cy="369332"/>
            <a:chOff x="917383" y="4050268"/>
            <a:chExt cx="2159354" cy="369332"/>
          </a:xfrm>
        </p:grpSpPr>
        <p:sp>
          <p:nvSpPr>
            <p:cNvPr id="31" name="Rectangle 30"/>
            <p:cNvSpPr/>
            <p:nvPr/>
          </p:nvSpPr>
          <p:spPr>
            <a:xfrm>
              <a:off x="917383" y="4050268"/>
              <a:ext cx="10638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Cartesian</a:t>
              </a:r>
              <a:endParaRPr lang="en-US" dirty="0">
                <a:solidFill>
                  <a:srgbClr val="0000FF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12783" y="4050268"/>
              <a:ext cx="8639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</a:rPr>
                <a:t>Tabung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Arrow Connector 32"/>
            <p:cNvCxnSpPr>
              <a:stCxn id="31" idx="3"/>
              <a:endCxn id="32" idx="1"/>
            </p:cNvCxnSpPr>
            <p:nvPr/>
          </p:nvCxnSpPr>
          <p:spPr>
            <a:xfrm>
              <a:off x="1981200" y="4234934"/>
              <a:ext cx="231583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6858000" y="4191000"/>
          <a:ext cx="1350818" cy="457200"/>
        </p:xfrm>
        <a:graphic>
          <a:graphicData uri="http://schemas.openxmlformats.org/presentationml/2006/ole">
            <p:oleObj spid="_x0000_s15363" name="Equation" r:id="rId5" imgW="825480" imgH="279360" progId="Equation.3">
              <p:embed/>
            </p:oleObj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6857999" y="4648200"/>
          <a:ext cx="1391771" cy="614548"/>
        </p:xfrm>
        <a:graphic>
          <a:graphicData uri="http://schemas.openxmlformats.org/presentationml/2006/ole">
            <p:oleObj spid="_x0000_s15364" name="Equation" r:id="rId6" imgW="977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5410200" cy="1143000"/>
          </a:xfrm>
        </p:spPr>
        <p:txBody>
          <a:bodyPr lIns="92075" tIns="46038" rIns="92075" bIns="46038"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990601" y="1752600"/>
            <a:ext cx="7772400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Titik P terletak pada koord. kartesian </a:t>
            </a:r>
          </a:p>
          <a:p>
            <a:pPr>
              <a:spcBef>
                <a:spcPct val="0"/>
              </a:spcBef>
            </a:pP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(3, 4, 5), </a:t>
            </a:r>
            <a:r>
              <a:rPr lang="sv-SE" sz="2600" dirty="0" smtClean="0">
                <a:solidFill>
                  <a:schemeClr val="tx1"/>
                </a:solidFill>
                <a:latin typeface="Verdana" pitchFamily="34" charset="0"/>
              </a:rPr>
              <a:t>TentukanKoordinat </a:t>
            </a: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titik P pada sistem koordinat </a:t>
            </a:r>
            <a:r>
              <a:rPr lang="sv-SE" sz="2600" dirty="0" smtClean="0">
                <a:solidFill>
                  <a:schemeClr val="tx1"/>
                </a:solidFill>
                <a:latin typeface="Verdana" pitchFamily="34" charset="0"/>
              </a:rPr>
              <a:t>Silinder</a:t>
            </a:r>
            <a:endParaRPr lang="en-US" sz="26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 lIns="92075" tIns="46038" rIns="92075" bIns="46038"/>
          <a:lstStyle/>
          <a:p>
            <a:pPr algn="l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453313" cy="1282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Ubahlah vektor A=3 a</a:t>
            </a:r>
            <a:r>
              <a:rPr lang="sv-SE" sz="2600" baseline="-25000" dirty="0">
                <a:solidFill>
                  <a:schemeClr val="tx1"/>
                </a:solidFill>
                <a:latin typeface="Verdana" pitchFamily="34" charset="0"/>
              </a:rPr>
              <a:t>x</a:t>
            </a: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+ 4 a</a:t>
            </a:r>
            <a:r>
              <a:rPr lang="sv-SE" sz="2600" baseline="-25000" dirty="0">
                <a:solidFill>
                  <a:schemeClr val="tx1"/>
                </a:solidFill>
                <a:latin typeface="Verdana" pitchFamily="34" charset="0"/>
              </a:rPr>
              <a:t>y</a:t>
            </a: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 + 5 a</a:t>
            </a:r>
            <a:r>
              <a:rPr lang="sv-SE" sz="2600" baseline="-25000" dirty="0">
                <a:solidFill>
                  <a:schemeClr val="tx1"/>
                </a:solidFill>
                <a:latin typeface="Verdana" pitchFamily="34" charset="0"/>
              </a:rPr>
              <a:t>z </a:t>
            </a: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dengan</a:t>
            </a:r>
          </a:p>
          <a:p>
            <a:pPr>
              <a:spcBef>
                <a:spcPct val="0"/>
              </a:spcBef>
            </a:pP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pangkal di (0,1,0) ke koordinat silinder dgn</a:t>
            </a:r>
          </a:p>
          <a:p>
            <a:pPr>
              <a:spcBef>
                <a:spcPct val="0"/>
              </a:spcBef>
            </a:pP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pangkal yang sama.</a:t>
            </a:r>
            <a:endParaRPr lang="en-US" sz="2600" baseline="-25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8229600" cy="1143000"/>
          </a:xfrm>
        </p:spPr>
        <p:txBody>
          <a:bodyPr anchor="t"/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3</a:t>
            </a:r>
            <a:endParaRPr lang="en-US" sz="400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22438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Vektor </a:t>
            </a:r>
            <a:r>
              <a:rPr lang="en-US" b="1" smtClean="0"/>
              <a:t>A</a:t>
            </a:r>
            <a:r>
              <a:rPr lang="en-US" smtClean="0"/>
              <a:t>= 3</a:t>
            </a:r>
            <a:r>
              <a:rPr lang="en-US" b="1" smtClean="0"/>
              <a:t>a</a:t>
            </a:r>
            <a:r>
              <a:rPr lang="en-US" b="1" baseline="-25000" smtClean="0">
                <a:sym typeface="Symbol" pitchFamily="18" charset="2"/>
              </a:rPr>
              <a:t></a:t>
            </a:r>
            <a:r>
              <a:rPr lang="en-US" smtClean="0"/>
              <a:t>+4</a:t>
            </a:r>
            <a:r>
              <a:rPr lang="en-US" b="1" smtClean="0"/>
              <a:t>a</a:t>
            </a:r>
            <a:r>
              <a:rPr lang="en-US" b="1" baseline="-25000" smtClean="0">
                <a:sym typeface="Symbol" pitchFamily="18" charset="2"/>
              </a:rPr>
              <a:t></a:t>
            </a:r>
            <a:r>
              <a:rPr lang="en-US" smtClean="0"/>
              <a:t>+5</a:t>
            </a:r>
            <a:r>
              <a:rPr lang="en-US" b="1" smtClean="0"/>
              <a:t>a</a:t>
            </a:r>
            <a:r>
              <a:rPr lang="en-US" b="1" baseline="-25000" smtClean="0"/>
              <a:t>z</a:t>
            </a:r>
            <a:r>
              <a:rPr lang="en-US" smtClean="0"/>
              <a:t> berada pada sistem koordinat silinder dengan titik pangkal di (10,</a:t>
            </a:r>
            <a:r>
              <a:rPr lang="en-US" smtClean="0">
                <a:sym typeface="Symbol" pitchFamily="18" charset="2"/>
              </a:rPr>
              <a:t></a:t>
            </a:r>
            <a:r>
              <a:rPr lang="en-US" smtClean="0"/>
              <a:t>/2,0)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   Tentukan penulisan vektor ini pada sistem koordinat kartesian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FB\Kuliah\Elmag 1\spherical_coordinat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3484563" cy="3998913"/>
          </a:xfrm>
          <a:prstGeom prst="rect">
            <a:avLst/>
          </a:prstGeom>
          <a:noFill/>
        </p:spPr>
      </p:pic>
      <p:cxnSp>
        <p:nvCxnSpPr>
          <p:cNvPr id="5" name="Curved Connector 4"/>
          <p:cNvCxnSpPr/>
          <p:nvPr/>
        </p:nvCxnSpPr>
        <p:spPr>
          <a:xfrm flipV="1">
            <a:off x="3581400" y="381000"/>
            <a:ext cx="1143000" cy="990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53000" y="152400"/>
            <a:ext cx="3329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Koordinat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838200"/>
            <a:ext cx="1369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Cartesian</a:t>
            </a:r>
            <a:r>
              <a:rPr lang="en-US" dirty="0" smtClean="0">
                <a:solidFill>
                  <a:srgbClr val="FF0000"/>
                </a:solidFill>
              </a:rPr>
              <a:t>...?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1736" y="1307068"/>
            <a:ext cx="2293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Tabung</a:t>
            </a:r>
            <a:r>
              <a:rPr lang="en-US" b="1" dirty="0" smtClean="0">
                <a:solidFill>
                  <a:srgbClr val="0070C0"/>
                </a:solidFill>
              </a:rPr>
              <a:t> (Cylindrical)</a:t>
            </a:r>
            <a:r>
              <a:rPr lang="en-US" dirty="0" smtClean="0">
                <a:solidFill>
                  <a:srgbClr val="FF0000"/>
                </a:solidFill>
              </a:rPr>
              <a:t>..?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1981200"/>
            <a:ext cx="1949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Bola</a:t>
            </a:r>
            <a:r>
              <a:rPr lang="en-US" b="1" dirty="0" smtClean="0">
                <a:solidFill>
                  <a:srgbClr val="00B050"/>
                </a:solidFill>
              </a:rPr>
              <a:t> (Spherical)</a:t>
            </a:r>
            <a:r>
              <a:rPr lang="en-US" dirty="0" smtClean="0">
                <a:solidFill>
                  <a:srgbClr val="FF0000"/>
                </a:solidFill>
              </a:rPr>
              <a:t>…?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867400" y="1828800"/>
            <a:ext cx="2514600" cy="6858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6857" y="1367135"/>
            <a:ext cx="1186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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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,</a:t>
            </a:r>
            <a:r>
              <a:rPr lang="de-DE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130842" y="4495800"/>
          <a:ext cx="3946358" cy="609600"/>
        </p:xfrm>
        <a:graphic>
          <a:graphicData uri="http://schemas.openxmlformats.org/presentationml/2006/ole">
            <p:oleObj spid="_x0000_s16387" name="Equation" r:id="rId4" imgW="1562040" imgH="2412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886200" y="3886200"/>
            <a:ext cx="4692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Sebuah </a:t>
            </a:r>
            <a:r>
              <a:rPr lang="de-DE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vektor </a:t>
            </a:r>
            <a:r>
              <a:rPr lang="de-DE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dinyatakan dengan: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build="allAtOnce"/>
      <p:bldP spid="10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143000" y="304800"/>
            <a:ext cx="6855997" cy="425072"/>
            <a:chOff x="228600" y="228600"/>
            <a:chExt cx="6855997" cy="425072"/>
          </a:xfrm>
        </p:grpSpPr>
        <p:sp>
          <p:nvSpPr>
            <p:cNvPr id="5" name="TextBox 4"/>
            <p:cNvSpPr txBox="1"/>
            <p:nvPr/>
          </p:nvSpPr>
          <p:spPr>
            <a:xfrm>
              <a:off x="228600" y="228600"/>
              <a:ext cx="3047999" cy="4250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Koordinat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olidFill>
                    <a:srgbClr val="FF0000"/>
                  </a:solidFill>
                </a:rPr>
                <a:t>Bola (Spherical)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724400" y="228600"/>
              <a:ext cx="2360197" cy="4250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Koordinat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olidFill>
                    <a:srgbClr val="0000FF"/>
                  </a:solidFill>
                </a:rPr>
                <a:t>Cartesian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grpSp>
          <p:nvGrpSpPr>
            <p:cNvPr id="7" name="Group 12"/>
            <p:cNvGrpSpPr/>
            <p:nvPr/>
          </p:nvGrpSpPr>
          <p:grpSpPr>
            <a:xfrm rot="5400000">
              <a:off x="4057827" y="133174"/>
              <a:ext cx="136519" cy="632172"/>
              <a:chOff x="7238206" y="533400"/>
              <a:chExt cx="153194" cy="686594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rot="5400000">
                <a:off x="6896100" y="876300"/>
                <a:ext cx="685800" cy="1588"/>
              </a:xfrm>
              <a:prstGeom prst="straightConnector1">
                <a:avLst/>
              </a:prstGeom>
              <a:ln>
                <a:solidFill>
                  <a:srgbClr val="0000FF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rot="5400000">
                <a:off x="7047706" y="875506"/>
                <a:ext cx="685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7410" name="Picture 2" descr="G:\Elmag AFB\spherical_coordinates_cartesi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914400"/>
            <a:ext cx="6172200" cy="3342611"/>
          </a:xfrm>
          <a:prstGeom prst="rect">
            <a:avLst/>
          </a:prstGeom>
          <a:noFill/>
        </p:spPr>
      </p:pic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676400" y="4648200"/>
          <a:ext cx="2362200" cy="1535430"/>
        </p:xfrm>
        <a:graphic>
          <a:graphicData uri="http://schemas.openxmlformats.org/presentationml/2006/ole">
            <p:oleObj spid="_x0000_s17412" name="Equation" r:id="rId4" imgW="1015920" imgH="660240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356225" y="4381500"/>
          <a:ext cx="2809875" cy="2247900"/>
        </p:xfrm>
        <a:graphic>
          <a:graphicData uri="http://schemas.openxmlformats.org/presentationml/2006/ole">
            <p:oleObj spid="_x0000_s17414" name="Equation" r:id="rId5" imgW="146016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229600" cy="1143000"/>
          </a:xfrm>
        </p:spPr>
        <p:txBody>
          <a:bodyPr lIns="92075" tIns="46038" rIns="92075" bIns="46038"/>
          <a:lstStyle/>
          <a:p>
            <a:pPr algn="l"/>
            <a:r>
              <a:rPr lang="en-US" sz="4000" dirty="0" err="1" smtClean="0"/>
              <a:t>Contoh</a:t>
            </a:r>
            <a:r>
              <a:rPr lang="en-US" sz="4000" dirty="0" smtClean="0"/>
              <a:t> 1</a:t>
            </a:r>
            <a:endParaRPr lang="en-US" sz="4000" dirty="0" smtClean="0"/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8200" y="1600200"/>
            <a:ext cx="8153400" cy="16927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Titik P terletak pada koord. kartesian (3, 4, 5), </a:t>
            </a:r>
            <a:endParaRPr lang="sv-SE" sz="2600" baseline="30000" dirty="0">
              <a:solidFill>
                <a:schemeClr val="tx1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</a:pP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Tentukan </a:t>
            </a:r>
            <a:r>
              <a:rPr lang="sv-SE" sz="2600" dirty="0" smtClean="0">
                <a:solidFill>
                  <a:schemeClr val="tx1"/>
                </a:solidFill>
                <a:latin typeface="Verdana" pitchFamily="34" charset="0"/>
              </a:rPr>
              <a:t>Koordinat </a:t>
            </a:r>
            <a:r>
              <a:rPr lang="sv-SE" sz="2600" dirty="0">
                <a:solidFill>
                  <a:schemeClr val="tx1"/>
                </a:solidFill>
                <a:latin typeface="Verdana" pitchFamily="34" charset="0"/>
              </a:rPr>
              <a:t>titik P pada sistem koordinat </a:t>
            </a:r>
            <a:r>
              <a:rPr lang="sv-SE" sz="2600" dirty="0" smtClean="0">
                <a:solidFill>
                  <a:schemeClr val="tx1"/>
                </a:solidFill>
                <a:latin typeface="Verdana" pitchFamily="34" charset="0"/>
              </a:rPr>
              <a:t>Bola</a:t>
            </a:r>
            <a:r>
              <a:rPr lang="en-US" sz="2600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endParaRPr lang="en-US" sz="2600" dirty="0">
              <a:solidFill>
                <a:schemeClr val="tx1"/>
              </a:solidFill>
              <a:latin typeface="Verdan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endParaRPr lang="en-US" sz="26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259</Words>
  <Application>Microsoft Office PowerPoint</Application>
  <PresentationFormat>On-screen Show (4:3)</PresentationFormat>
  <Paragraphs>50</Paragraphs>
  <Slides>10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 3.0</vt:lpstr>
      <vt:lpstr>Konversi Sistem Koordinat</vt:lpstr>
      <vt:lpstr>Slide 2</vt:lpstr>
      <vt:lpstr>Slide 3</vt:lpstr>
      <vt:lpstr>Contoh 1</vt:lpstr>
      <vt:lpstr>Contoh 2</vt:lpstr>
      <vt:lpstr>Contoh 3</vt:lpstr>
      <vt:lpstr>Slide 7</vt:lpstr>
      <vt:lpstr>Slide 8</vt:lpstr>
      <vt:lpstr>Contoh 1</vt:lpstr>
      <vt:lpstr>Contoh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Koordinat</dc:title>
  <dc:creator>Afief</dc:creator>
  <cp:lastModifiedBy>icares</cp:lastModifiedBy>
  <cp:revision>16</cp:revision>
  <dcterms:created xsi:type="dcterms:W3CDTF">2015-02-02T03:25:09Z</dcterms:created>
  <dcterms:modified xsi:type="dcterms:W3CDTF">2015-02-02T07:29:08Z</dcterms:modified>
</cp:coreProperties>
</file>