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Elemen Differensial </a:t>
            </a:r>
            <a:br>
              <a:rPr lang="en-US" smtClean="0"/>
            </a:br>
            <a:r>
              <a:rPr lang="en-US" smtClean="0"/>
              <a:t>Panjang, Luas, Volume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Pertemuan ke-4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Sistem </a:t>
            </a:r>
            <a:r>
              <a:rPr lang="de-DE" smtClean="0"/>
              <a:t>koordinat </a:t>
            </a:r>
            <a:r>
              <a:rPr lang="de-DE" smtClean="0"/>
              <a:t>Cartesian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26000" contrast="20000"/>
          </a:blip>
          <a:srcRect/>
          <a:stretch>
            <a:fillRect/>
          </a:stretch>
        </p:blipFill>
        <p:spPr bwMode="auto">
          <a:xfrm>
            <a:off x="457200" y="1828800"/>
            <a:ext cx="4267200" cy="3216275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1447800"/>
            <a:ext cx="426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>
                <a:latin typeface="Calibri" pitchFamily="34" charset="0"/>
              </a:rPr>
              <a:t>P</a:t>
            </a:r>
            <a:r>
              <a:rPr lang="de-DE" sz="2800" baseline="-25000" dirty="0">
                <a:latin typeface="Calibri" pitchFamily="34" charset="0"/>
              </a:rPr>
              <a:t>1</a:t>
            </a:r>
            <a:r>
              <a:rPr lang="de-DE" sz="2800" dirty="0">
                <a:latin typeface="Calibri" pitchFamily="34" charset="0"/>
              </a:rPr>
              <a:t>(x, y, z)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>
                <a:latin typeface="Calibri" pitchFamily="34" charset="0"/>
              </a:rPr>
              <a:t>P</a:t>
            </a:r>
            <a:r>
              <a:rPr lang="de-DE" sz="2800" baseline="-25000" dirty="0">
                <a:latin typeface="Calibri" pitchFamily="34" charset="0"/>
              </a:rPr>
              <a:t>2</a:t>
            </a:r>
            <a:r>
              <a:rPr lang="de-DE" sz="2800" dirty="0">
                <a:latin typeface="Calibri" pitchFamily="34" charset="0"/>
              </a:rPr>
              <a:t>(x + </a:t>
            </a:r>
            <a:r>
              <a:rPr lang="de-DE" sz="2800" dirty="0">
                <a:latin typeface="Calibri" pitchFamily="34" charset="0"/>
                <a:sym typeface="Symbol" pitchFamily="18" charset="2"/>
              </a:rPr>
              <a:t>x</a:t>
            </a:r>
            <a:r>
              <a:rPr lang="de-DE" sz="2800" dirty="0">
                <a:latin typeface="Calibri" pitchFamily="34" charset="0"/>
              </a:rPr>
              <a:t>, y + </a:t>
            </a:r>
            <a:r>
              <a:rPr lang="de-DE" sz="2800" dirty="0">
                <a:latin typeface="Calibri" pitchFamily="34" charset="0"/>
                <a:sym typeface="Symbol" pitchFamily="18" charset="2"/>
              </a:rPr>
              <a:t>y</a:t>
            </a:r>
            <a:r>
              <a:rPr lang="de-DE" sz="2800" dirty="0">
                <a:latin typeface="Calibri" pitchFamily="34" charset="0"/>
              </a:rPr>
              <a:t>, z + </a:t>
            </a:r>
            <a:r>
              <a:rPr lang="de-DE" sz="2800" dirty="0">
                <a:latin typeface="Calibri" pitchFamily="34" charset="0"/>
                <a:sym typeface="Symbol" pitchFamily="18" charset="2"/>
              </a:rPr>
              <a:t>z</a:t>
            </a:r>
            <a:r>
              <a:rPr lang="de-DE" sz="2800" dirty="0">
                <a:latin typeface="Calibri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Panjang differensial d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   </a:t>
            </a:r>
            <a:r>
              <a:rPr lang="de-DE" sz="2800" dirty="0" smtClean="0"/>
              <a:t>d</a:t>
            </a:r>
            <a:r>
              <a:rPr lang="de-DE" sz="3200" b="1" dirty="0" smtClean="0">
                <a:latin typeface="French Script MT" pitchFamily="66" charset="0"/>
              </a:rPr>
              <a:t>l</a:t>
            </a:r>
            <a:r>
              <a:rPr lang="de-DE" sz="2800" dirty="0" smtClean="0">
                <a:latin typeface="Calibri" pitchFamily="34" charset="0"/>
              </a:rPr>
              <a:t> </a:t>
            </a:r>
            <a:r>
              <a:rPr lang="de-DE" sz="2800" dirty="0">
                <a:latin typeface="Calibri" pitchFamily="34" charset="0"/>
              </a:rPr>
              <a:t>= </a:t>
            </a:r>
            <a:r>
              <a:rPr lang="de-DE" sz="2800" i="1" dirty="0">
                <a:latin typeface="Calibri" pitchFamily="34" charset="0"/>
              </a:rPr>
              <a:t>dx</a:t>
            </a: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b="1" dirty="0">
                <a:latin typeface="Calibri" pitchFamily="34" charset="0"/>
              </a:rPr>
              <a:t>a</a:t>
            </a:r>
            <a:r>
              <a:rPr lang="de-DE" sz="2800" baseline="-25000" dirty="0">
                <a:latin typeface="Calibri" pitchFamily="34" charset="0"/>
              </a:rPr>
              <a:t>x</a:t>
            </a:r>
            <a:r>
              <a:rPr lang="de-DE" sz="2800" dirty="0">
                <a:latin typeface="Calibri" pitchFamily="34" charset="0"/>
              </a:rPr>
              <a:t> + </a:t>
            </a:r>
            <a:r>
              <a:rPr lang="de-DE" sz="2800" i="1" dirty="0">
                <a:latin typeface="Calibri" pitchFamily="34" charset="0"/>
              </a:rPr>
              <a:t>dy</a:t>
            </a: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b="1" dirty="0">
                <a:latin typeface="Calibri" pitchFamily="34" charset="0"/>
              </a:rPr>
              <a:t>a</a:t>
            </a:r>
            <a:r>
              <a:rPr lang="de-DE" sz="2800" baseline="-25000" dirty="0">
                <a:latin typeface="Calibri" pitchFamily="34" charset="0"/>
              </a:rPr>
              <a:t>y</a:t>
            </a:r>
            <a:r>
              <a:rPr lang="de-DE" sz="2800" dirty="0">
                <a:latin typeface="Calibri" pitchFamily="34" charset="0"/>
              </a:rPr>
              <a:t> + </a:t>
            </a:r>
            <a:r>
              <a:rPr lang="de-DE" sz="2800" i="1" dirty="0">
                <a:latin typeface="Calibri" pitchFamily="34" charset="0"/>
              </a:rPr>
              <a:t>dz</a:t>
            </a: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b="1" dirty="0">
                <a:latin typeface="Calibri" pitchFamily="34" charset="0"/>
              </a:rPr>
              <a:t>a</a:t>
            </a:r>
            <a:r>
              <a:rPr lang="de-DE" sz="2800" baseline="-25000" dirty="0">
                <a:latin typeface="Calibri" pitchFamily="34" charset="0"/>
              </a:rPr>
              <a:t>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Luas differensial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800" dirty="0">
                <a:latin typeface="Calibri" pitchFamily="34" charset="0"/>
              </a:rPr>
              <a:t>    d</a:t>
            </a:r>
            <a:r>
              <a:rPr lang="de-DE" sz="2800" b="1" dirty="0">
                <a:latin typeface="Calibri" pitchFamily="34" charset="0"/>
              </a:rPr>
              <a:t>s</a:t>
            </a:r>
            <a:r>
              <a:rPr lang="de-DE" sz="2800" baseline="-25000" dirty="0">
                <a:latin typeface="Calibri" pitchFamily="34" charset="0"/>
              </a:rPr>
              <a:t>x</a:t>
            </a:r>
            <a:r>
              <a:rPr lang="de-DE" sz="2800" dirty="0">
                <a:latin typeface="Calibri" pitchFamily="34" charset="0"/>
              </a:rPr>
              <a:t> = </a:t>
            </a:r>
            <a:r>
              <a:rPr lang="de-DE" sz="2800" i="1" dirty="0">
                <a:latin typeface="Calibri" pitchFamily="34" charset="0"/>
              </a:rPr>
              <a:t>dy dz</a:t>
            </a: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b="1" dirty="0">
                <a:latin typeface="Calibri" pitchFamily="34" charset="0"/>
              </a:rPr>
              <a:t>a</a:t>
            </a:r>
            <a:r>
              <a:rPr lang="de-DE" sz="2800" baseline="-25000" dirty="0">
                <a:latin typeface="Calibri" pitchFamily="34" charset="0"/>
              </a:rPr>
              <a:t>x</a:t>
            </a:r>
            <a:r>
              <a:rPr lang="de-DE" sz="2800" dirty="0"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de-DE" sz="2800" dirty="0">
                <a:latin typeface="Calibri" pitchFamily="34" charset="0"/>
              </a:rPr>
              <a:t>    d</a:t>
            </a:r>
            <a:r>
              <a:rPr lang="de-DE" sz="2800" b="1" dirty="0">
                <a:latin typeface="Calibri" pitchFamily="34" charset="0"/>
              </a:rPr>
              <a:t>s</a:t>
            </a:r>
            <a:r>
              <a:rPr lang="de-DE" sz="2800" baseline="-25000" dirty="0">
                <a:latin typeface="Calibri" pitchFamily="34" charset="0"/>
              </a:rPr>
              <a:t>y</a:t>
            </a:r>
            <a:r>
              <a:rPr lang="de-DE" sz="2800" dirty="0">
                <a:latin typeface="Calibri" pitchFamily="34" charset="0"/>
              </a:rPr>
              <a:t> = </a:t>
            </a:r>
            <a:r>
              <a:rPr lang="de-DE" sz="2800" i="1" dirty="0">
                <a:latin typeface="Calibri" pitchFamily="34" charset="0"/>
              </a:rPr>
              <a:t>dx dz</a:t>
            </a: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b="1" dirty="0">
                <a:latin typeface="Calibri" pitchFamily="34" charset="0"/>
              </a:rPr>
              <a:t>a</a:t>
            </a:r>
            <a:r>
              <a:rPr lang="de-DE" sz="2800" baseline="-25000" dirty="0">
                <a:latin typeface="Calibri" pitchFamily="34" charset="0"/>
              </a:rPr>
              <a:t>y</a:t>
            </a:r>
          </a:p>
          <a:p>
            <a:pPr marL="342900" indent="-342900">
              <a:spcBef>
                <a:spcPct val="20000"/>
              </a:spcBef>
            </a:pPr>
            <a:r>
              <a:rPr lang="de-DE" sz="2800" dirty="0">
                <a:latin typeface="Calibri" pitchFamily="34" charset="0"/>
              </a:rPr>
              <a:t>    d</a:t>
            </a:r>
            <a:r>
              <a:rPr lang="de-DE" sz="2800" b="1" dirty="0">
                <a:latin typeface="Calibri" pitchFamily="34" charset="0"/>
              </a:rPr>
              <a:t>s</a:t>
            </a:r>
            <a:r>
              <a:rPr lang="de-DE" sz="2800" baseline="-25000" dirty="0">
                <a:latin typeface="Calibri" pitchFamily="34" charset="0"/>
              </a:rPr>
              <a:t>z</a:t>
            </a:r>
            <a:r>
              <a:rPr lang="de-DE" sz="2800" dirty="0">
                <a:latin typeface="Calibri" pitchFamily="34" charset="0"/>
              </a:rPr>
              <a:t> = </a:t>
            </a:r>
            <a:r>
              <a:rPr lang="de-DE" sz="2800" i="1" dirty="0">
                <a:latin typeface="Calibri" pitchFamily="34" charset="0"/>
              </a:rPr>
              <a:t>dx dy</a:t>
            </a: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b="1" dirty="0">
                <a:latin typeface="Calibri" pitchFamily="34" charset="0"/>
              </a:rPr>
              <a:t>a</a:t>
            </a:r>
            <a:r>
              <a:rPr lang="de-DE" sz="2800" baseline="-25000" dirty="0">
                <a:latin typeface="Calibri" pitchFamily="34" charset="0"/>
              </a:rPr>
              <a:t>z</a:t>
            </a:r>
            <a:endParaRPr lang="de-DE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Volume differensial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800" dirty="0">
                <a:latin typeface="Calibri" pitchFamily="34" charset="0"/>
              </a:rPr>
              <a:t>    dv = </a:t>
            </a:r>
            <a:r>
              <a:rPr lang="de-DE" sz="2800" i="1" dirty="0">
                <a:latin typeface="Calibri" pitchFamily="34" charset="0"/>
              </a:rPr>
              <a:t>dx</a:t>
            </a: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i="1" dirty="0">
                <a:latin typeface="Calibri" pitchFamily="34" charset="0"/>
              </a:rPr>
              <a:t>dy dz</a:t>
            </a:r>
            <a:endParaRPr lang="de-DE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Sistem koordinat </a:t>
            </a:r>
            <a:r>
              <a:rPr lang="de-DE"/>
              <a:t>silinder </a:t>
            </a:r>
            <a:endParaRPr lang="de-DE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lum bright="30000" contrast="10000"/>
          </a:blip>
          <a:srcRect/>
          <a:stretch>
            <a:fillRect/>
          </a:stretch>
        </p:blipFill>
        <p:spPr bwMode="auto">
          <a:xfrm>
            <a:off x="152400" y="1524000"/>
            <a:ext cx="4800600" cy="4178300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953000" y="1600200"/>
            <a:ext cx="426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/>
              <a:t>P</a:t>
            </a:r>
            <a:r>
              <a:rPr lang="de-DE" sz="2400" baseline="-25000" dirty="0"/>
              <a:t>1</a:t>
            </a:r>
            <a:r>
              <a:rPr lang="de-DE" sz="2400" dirty="0"/>
              <a:t>(</a:t>
            </a:r>
            <a:r>
              <a:rPr lang="de-DE" sz="2400" dirty="0">
                <a:sym typeface="Symbol" pitchFamily="18" charset="2"/>
              </a:rPr>
              <a:t>, </a:t>
            </a:r>
            <a:r>
              <a:rPr lang="de-DE" sz="2400" dirty="0"/>
              <a:t>, z)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/>
              <a:t>P</a:t>
            </a:r>
            <a:r>
              <a:rPr lang="de-DE" sz="2400" baseline="-25000" dirty="0"/>
              <a:t>2</a:t>
            </a:r>
            <a:r>
              <a:rPr lang="de-DE" sz="2400" dirty="0"/>
              <a:t>(</a:t>
            </a:r>
            <a:r>
              <a:rPr lang="de-DE" sz="2400" dirty="0">
                <a:sym typeface="Symbol" pitchFamily="18" charset="2"/>
              </a:rPr>
              <a:t></a:t>
            </a:r>
            <a:r>
              <a:rPr lang="de-DE" sz="2400" dirty="0"/>
              <a:t> + </a:t>
            </a:r>
            <a:r>
              <a:rPr lang="de-DE" sz="2400" dirty="0">
                <a:sym typeface="Symbol" pitchFamily="18" charset="2"/>
              </a:rPr>
              <a:t></a:t>
            </a:r>
            <a:r>
              <a:rPr lang="de-DE" sz="2400" dirty="0"/>
              <a:t>, 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dirty="0"/>
              <a:t> + </a:t>
            </a:r>
            <a:r>
              <a:rPr lang="de-DE" sz="2400" dirty="0">
                <a:sym typeface="Symbol" pitchFamily="18" charset="2"/>
              </a:rPr>
              <a:t></a:t>
            </a:r>
            <a:r>
              <a:rPr lang="de-DE" sz="2400" dirty="0"/>
              <a:t>, z + </a:t>
            </a:r>
            <a:r>
              <a:rPr lang="de-DE" sz="2400" dirty="0">
                <a:sym typeface="Symbol" pitchFamily="18" charset="2"/>
              </a:rPr>
              <a:t>z</a:t>
            </a:r>
            <a:r>
              <a:rPr lang="de-DE" sz="2400" dirty="0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Panjang differensial d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  <a:latin typeface="French Script MT" pitchFamily="66" charset="0"/>
              </a:rPr>
              <a:t>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800" b="1" dirty="0">
                <a:latin typeface="French Script MT" pitchFamily="66" charset="0"/>
              </a:rPr>
              <a:t>l</a:t>
            </a:r>
            <a:r>
              <a:rPr lang="de-DE" sz="2400" dirty="0"/>
              <a:t> =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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</a:t>
            </a:r>
            <a:r>
              <a:rPr lang="de-DE" sz="2400" dirty="0"/>
              <a:t> + </a:t>
            </a:r>
            <a:r>
              <a:rPr lang="de-DE" sz="2400" dirty="0">
                <a:sym typeface="Symbol" pitchFamily="18" charset="2"/>
              </a:rPr>
              <a:t>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</a:t>
            </a:r>
            <a:r>
              <a:rPr lang="de-DE" sz="2400" dirty="0"/>
              <a:t> + </a:t>
            </a:r>
            <a:r>
              <a:rPr lang="de-DE" sz="2400" i="1" dirty="0"/>
              <a:t>dz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/>
              <a:t>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Luas differensial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400" b="1" dirty="0"/>
              <a:t>s</a:t>
            </a:r>
            <a:r>
              <a:rPr lang="de-DE" sz="2400" baseline="-25000" dirty="0">
                <a:sym typeface="Symbol" pitchFamily="18" charset="2"/>
              </a:rPr>
              <a:t></a:t>
            </a:r>
            <a:r>
              <a:rPr lang="de-DE" sz="2400" dirty="0"/>
              <a:t> = </a:t>
            </a:r>
            <a:r>
              <a:rPr lang="de-DE" sz="2400" dirty="0">
                <a:sym typeface="Symbol" pitchFamily="18" charset="2"/>
              </a:rPr>
              <a:t>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i="1" dirty="0"/>
              <a:t> dz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</a:t>
            </a:r>
            <a:r>
              <a:rPr lang="de-DE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400" b="1" dirty="0"/>
              <a:t>s</a:t>
            </a:r>
            <a:r>
              <a:rPr lang="de-DE" sz="2400" baseline="-25000" dirty="0">
                <a:sym typeface="Symbol" pitchFamily="18" charset="2"/>
              </a:rPr>
              <a:t></a:t>
            </a:r>
            <a:r>
              <a:rPr lang="de-DE" sz="2400" dirty="0"/>
              <a:t> =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</a:t>
            </a:r>
            <a:r>
              <a:rPr lang="de-DE" sz="2400" i="1" dirty="0"/>
              <a:t> dz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</a:t>
            </a:r>
            <a:endParaRPr lang="de-DE" sz="2400" baseline="-25000" dirty="0"/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400" b="1" dirty="0"/>
              <a:t>s</a:t>
            </a:r>
            <a:r>
              <a:rPr lang="de-DE" sz="2400" baseline="-25000" dirty="0"/>
              <a:t>z</a:t>
            </a:r>
            <a:r>
              <a:rPr lang="de-DE" sz="2400" dirty="0"/>
              <a:t> = </a:t>
            </a:r>
            <a:r>
              <a:rPr lang="de-DE" sz="2400" dirty="0">
                <a:sym typeface="Symbol" pitchFamily="18" charset="2"/>
              </a:rPr>
              <a:t>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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i="1" dirty="0"/>
              <a:t> </a:t>
            </a:r>
            <a:r>
              <a:rPr lang="de-DE" sz="2400" b="1" dirty="0"/>
              <a:t>a</a:t>
            </a:r>
            <a:r>
              <a:rPr lang="de-DE" sz="2400" baseline="-25000" dirty="0"/>
              <a:t>z</a:t>
            </a:r>
            <a:endParaRPr lang="de-DE" sz="2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Volume differensial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dv = </a:t>
            </a:r>
            <a:r>
              <a:rPr lang="de-DE" sz="2400" dirty="0">
                <a:sym typeface="Symbol" pitchFamily="18" charset="2"/>
              </a:rPr>
              <a:t>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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i="1" dirty="0"/>
              <a:t> dz</a:t>
            </a:r>
            <a:endParaRPr lang="de-DE" sz="2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de-DE" dirty="0"/>
              <a:t>Sistem koordinat </a:t>
            </a:r>
            <a:r>
              <a:rPr lang="de-DE"/>
              <a:t>bola </a:t>
            </a:r>
            <a:endParaRPr lang="de-DE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lum bright="30000" contrast="20000"/>
          </a:blip>
          <a:srcRect/>
          <a:stretch>
            <a:fillRect/>
          </a:stretch>
        </p:blipFill>
        <p:spPr bwMode="auto">
          <a:xfrm>
            <a:off x="76200" y="1447800"/>
            <a:ext cx="5257800" cy="4646613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34000" y="1676400"/>
            <a:ext cx="426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/>
              <a:t>P</a:t>
            </a:r>
            <a:r>
              <a:rPr lang="de-DE" sz="2400" baseline="-25000" dirty="0"/>
              <a:t>1</a:t>
            </a:r>
            <a:r>
              <a:rPr lang="de-DE" sz="2400" dirty="0"/>
              <a:t>(</a:t>
            </a:r>
            <a:r>
              <a:rPr lang="de-DE" sz="2400" dirty="0">
                <a:sym typeface="Symbol" pitchFamily="18" charset="2"/>
              </a:rPr>
              <a:t>r, , </a:t>
            </a:r>
            <a:r>
              <a:rPr lang="de-DE" sz="2400" dirty="0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/>
              <a:t>P</a:t>
            </a:r>
            <a:r>
              <a:rPr lang="de-DE" sz="2400" baseline="-25000" dirty="0"/>
              <a:t>2</a:t>
            </a:r>
            <a:r>
              <a:rPr lang="de-DE" sz="2400" dirty="0"/>
              <a:t>(</a:t>
            </a:r>
            <a:r>
              <a:rPr lang="de-DE" sz="2400" dirty="0">
                <a:sym typeface="Symbol" pitchFamily="18" charset="2"/>
              </a:rPr>
              <a:t>r</a:t>
            </a:r>
            <a:r>
              <a:rPr lang="de-DE" sz="2400" dirty="0"/>
              <a:t> + </a:t>
            </a:r>
            <a:r>
              <a:rPr lang="de-DE" sz="2400" dirty="0">
                <a:sym typeface="Symbol" pitchFamily="18" charset="2"/>
              </a:rPr>
              <a:t>r</a:t>
            </a:r>
            <a:r>
              <a:rPr lang="de-DE" sz="2400" dirty="0"/>
              <a:t>, 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dirty="0"/>
              <a:t> + </a:t>
            </a:r>
            <a:r>
              <a:rPr lang="de-DE" sz="2400" dirty="0">
                <a:sym typeface="Symbol" pitchFamily="18" charset="2"/>
              </a:rPr>
              <a:t></a:t>
            </a:r>
            <a:r>
              <a:rPr lang="de-DE" sz="2400" dirty="0"/>
              <a:t>, 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dirty="0"/>
              <a:t> + </a:t>
            </a:r>
            <a:r>
              <a:rPr lang="de-DE" sz="2400" dirty="0">
                <a:sym typeface="Symbol" pitchFamily="18" charset="2"/>
              </a:rPr>
              <a:t></a:t>
            </a:r>
            <a:r>
              <a:rPr lang="de-DE" sz="2400" dirty="0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Panjang differensial d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  <a:latin typeface="French Script MT" pitchFamily="66" charset="0"/>
              </a:rPr>
              <a:t>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800" b="1" dirty="0">
                <a:latin typeface="French Script MT" pitchFamily="66" charset="0"/>
              </a:rPr>
              <a:t>l</a:t>
            </a:r>
            <a:r>
              <a:rPr lang="de-DE" sz="2400" dirty="0"/>
              <a:t> = </a:t>
            </a:r>
            <a:r>
              <a:rPr lang="de-DE" sz="2400" i="1" dirty="0"/>
              <a:t>d</a:t>
            </a:r>
            <a:r>
              <a:rPr lang="de-DE" sz="2400" i="1" dirty="0">
                <a:sym typeface="Symbol" pitchFamily="18" charset="2"/>
              </a:rPr>
              <a:t>r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r</a:t>
            </a:r>
            <a:r>
              <a:rPr lang="de-DE" sz="2400" dirty="0"/>
              <a:t> + </a:t>
            </a:r>
            <a:r>
              <a:rPr lang="de-DE" sz="2400" i="1" dirty="0">
                <a:sym typeface="Symbol" pitchFamily="18" charset="2"/>
              </a:rPr>
              <a:t>r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i="1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</a:t>
            </a:r>
            <a:r>
              <a:rPr lang="de-DE" sz="2400" dirty="0"/>
              <a:t> + 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       </a:t>
            </a:r>
            <a:r>
              <a:rPr lang="de-DE" sz="2400" i="1" dirty="0"/>
              <a:t>r</a:t>
            </a:r>
            <a:r>
              <a:rPr lang="de-DE" sz="2400" dirty="0"/>
              <a:t> sin 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</a:t>
            </a:r>
            <a:r>
              <a:rPr lang="de-DE" sz="2400" dirty="0"/>
              <a:t> </a:t>
            </a:r>
            <a:endParaRPr lang="de-DE" sz="2400" baseline="-25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Luas differensial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400" b="1" dirty="0"/>
              <a:t>s</a:t>
            </a:r>
            <a:r>
              <a:rPr lang="de-DE" sz="2400" baseline="-25000" dirty="0">
                <a:sym typeface="Symbol" pitchFamily="18" charset="2"/>
              </a:rPr>
              <a:t>r</a:t>
            </a:r>
            <a:r>
              <a:rPr lang="de-DE" sz="2400" dirty="0"/>
              <a:t> = </a:t>
            </a:r>
            <a:r>
              <a:rPr lang="de-DE" sz="2400" i="1" dirty="0"/>
              <a:t>r</a:t>
            </a:r>
            <a:r>
              <a:rPr lang="de-DE" sz="2400" baseline="30000" dirty="0"/>
              <a:t>2</a:t>
            </a:r>
            <a:r>
              <a:rPr lang="de-DE" sz="2400" dirty="0"/>
              <a:t> sin 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i="1" dirty="0"/>
              <a:t> 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r</a:t>
            </a:r>
            <a:r>
              <a:rPr lang="de-DE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400" b="1" dirty="0"/>
              <a:t>s</a:t>
            </a:r>
            <a:r>
              <a:rPr lang="de-DE" sz="2400" baseline="-25000" dirty="0">
                <a:sym typeface="Symbol" pitchFamily="18" charset="2"/>
              </a:rPr>
              <a:t></a:t>
            </a:r>
            <a:r>
              <a:rPr lang="de-DE" sz="2400" dirty="0"/>
              <a:t> = </a:t>
            </a:r>
            <a:r>
              <a:rPr lang="de-DE" sz="2400" i="1" dirty="0"/>
              <a:t>r</a:t>
            </a:r>
            <a:r>
              <a:rPr lang="de-DE" sz="2400" dirty="0"/>
              <a:t> sin 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i="1" dirty="0">
                <a:sym typeface="Symbol" pitchFamily="18" charset="2"/>
              </a:rPr>
              <a:t>r</a:t>
            </a:r>
            <a:r>
              <a:rPr lang="de-DE" sz="2400" i="1" dirty="0"/>
              <a:t> 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</a:t>
            </a:r>
            <a:endParaRPr lang="de-DE" sz="2400" dirty="0"/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</a:t>
            </a:r>
            <a:r>
              <a:rPr lang="de-DE" sz="2400" b="1" dirty="0"/>
              <a:t>s</a:t>
            </a:r>
            <a:r>
              <a:rPr lang="de-DE" sz="2400" baseline="-25000" dirty="0">
                <a:sym typeface="Symbol" pitchFamily="18" charset="2"/>
              </a:rPr>
              <a:t></a:t>
            </a:r>
            <a:r>
              <a:rPr lang="de-DE" sz="2400" dirty="0"/>
              <a:t> = </a:t>
            </a:r>
            <a:r>
              <a:rPr lang="de-DE" sz="2400" i="1" dirty="0"/>
              <a:t>r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i="1" dirty="0">
                <a:sym typeface="Symbol" pitchFamily="18" charset="2"/>
              </a:rPr>
              <a:t>r</a:t>
            </a:r>
            <a:r>
              <a:rPr lang="de-DE" sz="2400" i="1" dirty="0"/>
              <a:t> d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dirty="0"/>
              <a:t> </a:t>
            </a:r>
            <a:r>
              <a:rPr lang="de-DE" sz="2400" b="1" dirty="0"/>
              <a:t>a</a:t>
            </a:r>
            <a:r>
              <a:rPr lang="de-DE" sz="2400" baseline="-25000" dirty="0">
                <a:sym typeface="Symbol" pitchFamily="18" charset="2"/>
              </a:rPr>
              <a:t></a:t>
            </a:r>
            <a:endParaRPr lang="de-DE" sz="2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Volume differensial</a:t>
            </a:r>
          </a:p>
          <a:p>
            <a:pPr marL="342900" indent="-342900">
              <a:spcBef>
                <a:spcPct val="20000"/>
              </a:spcBef>
            </a:pPr>
            <a:r>
              <a:rPr lang="de-DE" sz="2400" dirty="0"/>
              <a:t>    dv = </a:t>
            </a:r>
            <a:r>
              <a:rPr lang="de-DE" sz="2400" i="1" dirty="0"/>
              <a:t>r</a:t>
            </a:r>
            <a:r>
              <a:rPr lang="de-DE" sz="2400" baseline="30000" dirty="0"/>
              <a:t>2</a:t>
            </a:r>
            <a:r>
              <a:rPr lang="de-DE" sz="2400" dirty="0"/>
              <a:t> sin 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i="1" dirty="0">
                <a:sym typeface="Symbol" pitchFamily="18" charset="2"/>
              </a:rPr>
              <a:t>r</a:t>
            </a:r>
            <a:r>
              <a:rPr lang="de-DE" sz="2400" dirty="0"/>
              <a:t> </a:t>
            </a:r>
            <a:r>
              <a:rPr lang="de-DE" sz="2400" i="1" dirty="0"/>
              <a:t>d</a:t>
            </a:r>
            <a:r>
              <a:rPr lang="de-DE" sz="2400" dirty="0">
                <a:sym typeface="Symbol" pitchFamily="18" charset="2"/>
              </a:rPr>
              <a:t></a:t>
            </a:r>
            <a:r>
              <a:rPr lang="de-DE" sz="2400" i="1" dirty="0"/>
              <a:t> d</a:t>
            </a:r>
            <a:r>
              <a:rPr lang="de-DE" sz="2400" dirty="0">
                <a:sym typeface="Symbol" pitchFamily="18" charset="2"/>
              </a:rPr>
              <a:t></a:t>
            </a:r>
            <a:r>
              <a:rPr lang="de-DE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Elemen Differensial  Panjang, Luas, Volume</vt:lpstr>
      <vt:lpstr>Sistem koordinat Cartesian</vt:lpstr>
      <vt:lpstr>Sistem koordinat silinder </vt:lpstr>
      <vt:lpstr>Sistem koordinat bola </vt:lpstr>
      <vt:lpstr>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Element of Panjang, Luas, Volume</dc:title>
  <dc:creator/>
  <cp:lastModifiedBy>user</cp:lastModifiedBy>
  <cp:revision>3</cp:revision>
  <dcterms:created xsi:type="dcterms:W3CDTF">2006-08-16T00:00:00Z</dcterms:created>
  <dcterms:modified xsi:type="dcterms:W3CDTF">2015-02-11T01:40:10Z</dcterms:modified>
</cp:coreProperties>
</file>