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24"/>
  </p:notesMasterIdLst>
  <p:sldIdLst>
    <p:sldId id="345" r:id="rId2"/>
    <p:sldId id="333" r:id="rId3"/>
    <p:sldId id="334" r:id="rId4"/>
    <p:sldId id="335" r:id="rId5"/>
    <p:sldId id="336" r:id="rId6"/>
    <p:sldId id="346" r:id="rId7"/>
    <p:sldId id="347" r:id="rId8"/>
    <p:sldId id="337" r:id="rId9"/>
    <p:sldId id="338" r:id="rId10"/>
    <p:sldId id="348" r:id="rId11"/>
    <p:sldId id="349" r:id="rId12"/>
    <p:sldId id="339" r:id="rId13"/>
    <p:sldId id="340" r:id="rId14"/>
    <p:sldId id="341" r:id="rId15"/>
    <p:sldId id="342" r:id="rId16"/>
    <p:sldId id="350" r:id="rId17"/>
    <p:sldId id="351" r:id="rId18"/>
    <p:sldId id="352" r:id="rId19"/>
    <p:sldId id="353" r:id="rId20"/>
    <p:sldId id="343" r:id="rId21"/>
    <p:sldId id="354" r:id="rId22"/>
    <p:sldId id="355" r:id="rId23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B0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2" d="100"/>
          <a:sy n="42" d="100"/>
        </p:scale>
        <p:origin x="-132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jpeg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.jpeg"/><Relationship Id="rId4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1.jpeg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1.jpeg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1.jpeg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1.jpeg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1.jpeg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1.jpeg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1.jpe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.jpe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1.jpe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1.jpeg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.jpe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.jpe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.jpeg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.jpeg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.jpe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088" y="0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FFAF3-710A-43C4-9915-7521898B844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39" y="4861781"/>
            <a:ext cx="5678824" cy="4604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68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088" y="9721868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F08F5-CCC8-4DFE-BEDA-305CA78F2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E3A6-2917-4EBE-B0E9-865FD4ADAB2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2CF5-D3DA-4C23-98CA-A9A61B80B4E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22B8-4987-4477-B971-7713E36793B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2170-C28B-4051-A01C-ABAB20E8B8B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Rectangle 6"/>
          <p:cNvSpPr/>
          <p:nvPr userDrawn="1"/>
        </p:nvSpPr>
        <p:spPr>
          <a:xfrm flipV="1">
            <a:off x="614455" y="1363981"/>
            <a:ext cx="799614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7924800" y="64886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mtClean="0">
                <a:solidFill>
                  <a:srgbClr val="FFC000"/>
                </a:solidFill>
              </a:rPr>
              <a:t> </a:t>
            </a:r>
            <a:fld id="{A6E3D0F1-D699-402B-B25C-1BC876A65572}" type="slidenum">
              <a:rPr lang="en-US" smtClean="0">
                <a:solidFill>
                  <a:schemeClr val="tx1"/>
                </a:solidFill>
              </a:rPr>
              <a:pPr algn="r"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 rot="16200000">
            <a:off x="-1080893" y="671199"/>
            <a:ext cx="2381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Dr. Ir. </a:t>
            </a:r>
            <a:r>
              <a:rPr lang="en-US" dirty="0" err="1" smtClean="0">
                <a:solidFill>
                  <a:schemeClr val="bg1"/>
                </a:solidFill>
              </a:rPr>
              <a:t>Chairunnisa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7239-C284-4702-864F-A49285F47CAE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6328-1974-434A-85CB-D17928FE375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DA5A-3B56-4750-85A1-6ECBAAAEA34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2561-4C43-4677-984C-F24F89856DEE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845F-3BCE-4ADF-B39B-CCB30BE391C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C4AD-81FD-410F-9075-0C4B1C68F18E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420E-2122-41CB-9579-0C2EF84270A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3D84F-0818-4512-8974-730C3B5B770A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2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749296"/>
            <a:ext cx="7772400" cy="1975104"/>
          </a:xfrm>
        </p:spPr>
        <p:txBody>
          <a:bodyPr/>
          <a:lstStyle/>
          <a:p>
            <a:r>
              <a:rPr lang="de-DE" sz="4800" smtClean="0"/>
              <a:t>Integrasi pada Vektor</a:t>
            </a:r>
            <a:endParaRPr lang="de-DE" sz="4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>
            <a:normAutofit/>
          </a:bodyPr>
          <a:lstStyle/>
          <a:p>
            <a:r>
              <a:rPr lang="de-DE" sz="3200" smtClean="0"/>
              <a:t>Elektromagnetika 1</a:t>
            </a:r>
          </a:p>
          <a:p>
            <a:r>
              <a:rPr lang="de-DE" sz="3200" smtClean="0"/>
              <a:t>Pertemuan ke-5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 smtClean="0"/>
              <a:t>Silinder</a:t>
            </a:r>
            <a:endParaRPr lang="en-US" sz="4000" dirty="0" smtClean="0"/>
          </a:p>
          <a:p>
            <a:pPr lvl="1">
              <a:lnSpc>
                <a:spcPct val="90000"/>
              </a:lnSpc>
            </a:pPr>
            <a:r>
              <a:rPr lang="de-DE" sz="3200" b="1" dirty="0" smtClean="0">
                <a:solidFill>
                  <a:srgbClr val="FF0000"/>
                </a:solidFill>
              </a:rPr>
              <a:t>A</a:t>
            </a:r>
            <a:r>
              <a:rPr lang="de-DE" sz="3200" dirty="0" smtClean="0">
                <a:solidFill>
                  <a:srgbClr val="FF0000"/>
                </a:solidFill>
              </a:rPr>
              <a:t> = </a:t>
            </a:r>
            <a:r>
              <a:rPr lang="de-DE" sz="3200" i="1" dirty="0" smtClean="0">
                <a:solidFill>
                  <a:srgbClr val="FF0000"/>
                </a:solidFill>
              </a:rPr>
              <a:t>A</a:t>
            </a:r>
            <a:r>
              <a:rPr lang="de-DE" sz="3200" baseline="-25000" dirty="0" smtClean="0">
                <a:solidFill>
                  <a:srgbClr val="FF0000"/>
                </a:solidFill>
                <a:sym typeface="Symbol"/>
              </a:rPr>
              <a:t></a:t>
            </a:r>
            <a:r>
              <a:rPr lang="de-DE" sz="3200" dirty="0" smtClean="0">
                <a:solidFill>
                  <a:srgbClr val="FF0000"/>
                </a:solidFill>
              </a:rPr>
              <a:t> </a:t>
            </a:r>
            <a:r>
              <a:rPr lang="de-DE" sz="3200" b="1" dirty="0" smtClean="0">
                <a:solidFill>
                  <a:srgbClr val="FF0000"/>
                </a:solidFill>
              </a:rPr>
              <a:t>a</a:t>
            </a:r>
            <a:r>
              <a:rPr lang="de-DE" sz="3200" baseline="-25000" dirty="0" smtClean="0">
                <a:solidFill>
                  <a:srgbClr val="FF0000"/>
                </a:solidFill>
                <a:sym typeface="Symbol"/>
              </a:rPr>
              <a:t></a:t>
            </a:r>
            <a:r>
              <a:rPr lang="de-DE" sz="3200" dirty="0" smtClean="0">
                <a:solidFill>
                  <a:srgbClr val="FF0000"/>
                </a:solidFill>
              </a:rPr>
              <a:t> + </a:t>
            </a:r>
            <a:r>
              <a:rPr lang="de-DE" sz="3200" i="1" dirty="0" smtClean="0">
                <a:solidFill>
                  <a:srgbClr val="FF0000"/>
                </a:solidFill>
              </a:rPr>
              <a:t>A</a:t>
            </a:r>
            <a:r>
              <a:rPr lang="de-DE" sz="3200" baseline="-25000" dirty="0" smtClean="0">
                <a:solidFill>
                  <a:srgbClr val="FF0000"/>
                </a:solidFill>
                <a:sym typeface="Symbol" pitchFamily="18" charset="2"/>
              </a:rPr>
              <a:t></a:t>
            </a:r>
            <a:r>
              <a:rPr lang="de-DE" sz="3200" dirty="0" smtClean="0">
                <a:solidFill>
                  <a:srgbClr val="FF0000"/>
                </a:solidFill>
              </a:rPr>
              <a:t> </a:t>
            </a:r>
            <a:r>
              <a:rPr lang="de-DE" sz="3200" b="1" dirty="0" smtClean="0">
                <a:solidFill>
                  <a:srgbClr val="FF0000"/>
                </a:solidFill>
              </a:rPr>
              <a:t>a</a:t>
            </a:r>
            <a:r>
              <a:rPr lang="de-DE" sz="3200" baseline="-25000" dirty="0" smtClean="0">
                <a:solidFill>
                  <a:srgbClr val="FF0000"/>
                </a:solidFill>
                <a:sym typeface="Symbol" pitchFamily="18" charset="2"/>
              </a:rPr>
              <a:t></a:t>
            </a:r>
            <a:r>
              <a:rPr lang="de-DE" sz="3200" dirty="0" smtClean="0">
                <a:solidFill>
                  <a:srgbClr val="FF0000"/>
                </a:solidFill>
              </a:rPr>
              <a:t> + </a:t>
            </a:r>
            <a:r>
              <a:rPr lang="de-DE" sz="3200" i="1" dirty="0" smtClean="0">
                <a:solidFill>
                  <a:srgbClr val="FF0000"/>
                </a:solidFill>
              </a:rPr>
              <a:t>A</a:t>
            </a:r>
            <a:r>
              <a:rPr lang="de-DE" sz="3200" baseline="-25000" dirty="0" smtClean="0">
                <a:solidFill>
                  <a:srgbClr val="FF0000"/>
                </a:solidFill>
              </a:rPr>
              <a:t>z</a:t>
            </a:r>
            <a:r>
              <a:rPr lang="de-DE" sz="3200" dirty="0" smtClean="0">
                <a:solidFill>
                  <a:srgbClr val="FF0000"/>
                </a:solidFill>
              </a:rPr>
              <a:t> </a:t>
            </a:r>
            <a:r>
              <a:rPr lang="de-DE" sz="3200" b="1" dirty="0" smtClean="0">
                <a:solidFill>
                  <a:srgbClr val="FF0000"/>
                </a:solidFill>
              </a:rPr>
              <a:t>a</a:t>
            </a:r>
            <a:r>
              <a:rPr lang="de-DE" sz="3200" baseline="-25000" dirty="0" smtClean="0">
                <a:solidFill>
                  <a:srgbClr val="FF0000"/>
                </a:solidFill>
              </a:rPr>
              <a:t>z</a:t>
            </a:r>
          </a:p>
          <a:p>
            <a:pPr lvl="1"/>
            <a:r>
              <a:rPr lang="de-DE" sz="3200" dirty="0" smtClean="0">
                <a:solidFill>
                  <a:srgbClr val="FF0000"/>
                </a:solidFill>
              </a:rPr>
              <a:t>d</a:t>
            </a:r>
            <a:r>
              <a:rPr lang="de-DE" sz="3200" b="1" dirty="0" smtClean="0">
                <a:solidFill>
                  <a:srgbClr val="FF0000"/>
                </a:solidFill>
                <a:latin typeface="French Script MT" pitchFamily="66" charset="0"/>
              </a:rPr>
              <a:t>l</a:t>
            </a:r>
            <a:r>
              <a:rPr lang="de-DE" sz="3200" dirty="0" smtClean="0">
                <a:solidFill>
                  <a:srgbClr val="FF0000"/>
                </a:solidFill>
              </a:rPr>
              <a:t> = </a:t>
            </a:r>
            <a:r>
              <a:rPr lang="de-DE" sz="3200" i="1" dirty="0" smtClean="0">
                <a:solidFill>
                  <a:srgbClr val="FF0000"/>
                </a:solidFill>
              </a:rPr>
              <a:t>d</a:t>
            </a:r>
            <a:r>
              <a:rPr lang="de-DE" sz="3200" dirty="0" smtClean="0">
                <a:solidFill>
                  <a:srgbClr val="FF0000"/>
                </a:solidFill>
                <a:sym typeface="Symbol" pitchFamily="18" charset="2"/>
              </a:rPr>
              <a:t></a:t>
            </a:r>
            <a:r>
              <a:rPr lang="de-DE" sz="3200" dirty="0" smtClean="0">
                <a:solidFill>
                  <a:srgbClr val="FF0000"/>
                </a:solidFill>
              </a:rPr>
              <a:t> </a:t>
            </a:r>
            <a:r>
              <a:rPr lang="de-DE" sz="3200" b="1" dirty="0" smtClean="0">
                <a:solidFill>
                  <a:srgbClr val="FF0000"/>
                </a:solidFill>
              </a:rPr>
              <a:t>a</a:t>
            </a:r>
            <a:r>
              <a:rPr lang="de-DE" sz="3200" baseline="-25000" dirty="0" smtClean="0">
                <a:solidFill>
                  <a:srgbClr val="FF0000"/>
                </a:solidFill>
                <a:sym typeface="Symbol" pitchFamily="18" charset="2"/>
              </a:rPr>
              <a:t></a:t>
            </a:r>
            <a:r>
              <a:rPr lang="de-DE" sz="3200" dirty="0" smtClean="0">
                <a:solidFill>
                  <a:srgbClr val="FF0000"/>
                </a:solidFill>
              </a:rPr>
              <a:t> + </a:t>
            </a:r>
            <a:r>
              <a:rPr lang="de-DE" sz="3200" dirty="0" smtClean="0">
                <a:solidFill>
                  <a:srgbClr val="FF0000"/>
                </a:solidFill>
                <a:sym typeface="Symbol" pitchFamily="18" charset="2"/>
              </a:rPr>
              <a:t></a:t>
            </a:r>
            <a:r>
              <a:rPr lang="de-DE" sz="3200" dirty="0" smtClean="0">
                <a:solidFill>
                  <a:srgbClr val="FF0000"/>
                </a:solidFill>
              </a:rPr>
              <a:t> </a:t>
            </a:r>
            <a:r>
              <a:rPr lang="de-DE" sz="3200" i="1" dirty="0" smtClean="0">
                <a:solidFill>
                  <a:srgbClr val="FF0000"/>
                </a:solidFill>
              </a:rPr>
              <a:t>d</a:t>
            </a:r>
            <a:r>
              <a:rPr lang="de-DE" sz="3200" dirty="0" smtClean="0">
                <a:solidFill>
                  <a:srgbClr val="FF0000"/>
                </a:solidFill>
                <a:sym typeface="Symbol" pitchFamily="18" charset="2"/>
              </a:rPr>
              <a:t></a:t>
            </a:r>
            <a:r>
              <a:rPr lang="de-DE" sz="3200" dirty="0" smtClean="0">
                <a:solidFill>
                  <a:srgbClr val="FF0000"/>
                </a:solidFill>
              </a:rPr>
              <a:t> </a:t>
            </a:r>
            <a:r>
              <a:rPr lang="de-DE" sz="3200" b="1" dirty="0" smtClean="0">
                <a:solidFill>
                  <a:srgbClr val="FF0000"/>
                </a:solidFill>
              </a:rPr>
              <a:t>a</a:t>
            </a:r>
            <a:r>
              <a:rPr lang="de-DE" sz="3200" baseline="-25000" dirty="0" smtClean="0">
                <a:solidFill>
                  <a:srgbClr val="FF0000"/>
                </a:solidFill>
                <a:sym typeface="Symbol" pitchFamily="18" charset="2"/>
              </a:rPr>
              <a:t></a:t>
            </a:r>
            <a:r>
              <a:rPr lang="de-DE" sz="3200" dirty="0" smtClean="0">
                <a:solidFill>
                  <a:srgbClr val="FF0000"/>
                </a:solidFill>
              </a:rPr>
              <a:t> + </a:t>
            </a:r>
            <a:r>
              <a:rPr lang="de-DE" sz="3200" i="1" dirty="0" smtClean="0">
                <a:solidFill>
                  <a:srgbClr val="FF0000"/>
                </a:solidFill>
              </a:rPr>
              <a:t>dz</a:t>
            </a:r>
            <a:r>
              <a:rPr lang="de-DE" sz="3200" dirty="0" smtClean="0">
                <a:solidFill>
                  <a:srgbClr val="FF0000"/>
                </a:solidFill>
              </a:rPr>
              <a:t> </a:t>
            </a:r>
            <a:r>
              <a:rPr lang="de-DE" sz="3200" b="1" dirty="0" smtClean="0">
                <a:solidFill>
                  <a:srgbClr val="FF0000"/>
                </a:solidFill>
              </a:rPr>
              <a:t>a</a:t>
            </a:r>
            <a:r>
              <a:rPr lang="de-DE" sz="3200" baseline="-25000" dirty="0" smtClean="0">
                <a:solidFill>
                  <a:srgbClr val="FF0000"/>
                </a:solidFill>
              </a:rPr>
              <a:t>z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162818" name="Object 2"/>
          <p:cNvGraphicFramePr>
            <a:graphicFrameLocks noChangeAspect="1"/>
          </p:cNvGraphicFramePr>
          <p:nvPr/>
        </p:nvGraphicFramePr>
        <p:xfrm>
          <a:off x="1143000" y="3733800"/>
          <a:ext cx="7643812" cy="2781300"/>
        </p:xfrm>
        <a:graphic>
          <a:graphicData uri="http://schemas.openxmlformats.org/presentationml/2006/ole">
            <p:oleObj spid="_x0000_s162818" name="Equation" r:id="rId3" imgW="3314520" imgH="1206360" progId="Equation.3">
              <p:embed/>
            </p:oleObj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173736"/>
            <a:ext cx="8001000" cy="1121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Integral Garis untuk Besaran Vektor </a:t>
            </a:r>
            <a:br>
              <a:rPr kumimoji="0" lang="de-DE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de-DE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pada sistem koordinat (3)</a:t>
            </a: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755360"/>
          </a:xfrm>
        </p:spPr>
        <p:txBody>
          <a:bodyPr/>
          <a:lstStyle/>
          <a:p>
            <a:r>
              <a:rPr lang="en-US" sz="4000" dirty="0" smtClean="0"/>
              <a:t>Bola</a:t>
            </a:r>
          </a:p>
          <a:p>
            <a:pPr lvl="1">
              <a:lnSpc>
                <a:spcPct val="90000"/>
              </a:lnSpc>
            </a:pPr>
            <a:r>
              <a:rPr lang="de-DE" sz="3200" b="1" dirty="0" smtClean="0">
                <a:solidFill>
                  <a:srgbClr val="FF0000"/>
                </a:solidFill>
              </a:rPr>
              <a:t>A</a:t>
            </a:r>
            <a:r>
              <a:rPr lang="de-DE" sz="3200" dirty="0" smtClean="0">
                <a:solidFill>
                  <a:srgbClr val="FF0000"/>
                </a:solidFill>
              </a:rPr>
              <a:t> = </a:t>
            </a:r>
            <a:r>
              <a:rPr lang="de-DE" sz="3200" i="1" dirty="0" smtClean="0">
                <a:solidFill>
                  <a:srgbClr val="FF0000"/>
                </a:solidFill>
              </a:rPr>
              <a:t>A</a:t>
            </a:r>
            <a:r>
              <a:rPr lang="de-DE" sz="3200" baseline="-25000" dirty="0" smtClean="0">
                <a:solidFill>
                  <a:srgbClr val="FF0000"/>
                </a:solidFill>
                <a:sym typeface="Symbol"/>
              </a:rPr>
              <a:t>r</a:t>
            </a:r>
            <a:r>
              <a:rPr lang="de-DE" sz="3200" dirty="0" smtClean="0">
                <a:solidFill>
                  <a:srgbClr val="FF0000"/>
                </a:solidFill>
              </a:rPr>
              <a:t> </a:t>
            </a:r>
            <a:r>
              <a:rPr lang="de-DE" sz="3200" b="1" dirty="0" smtClean="0">
                <a:solidFill>
                  <a:srgbClr val="FF0000"/>
                </a:solidFill>
              </a:rPr>
              <a:t>a</a:t>
            </a:r>
            <a:r>
              <a:rPr lang="de-DE" sz="3200" baseline="-25000" dirty="0" smtClean="0">
                <a:solidFill>
                  <a:srgbClr val="FF0000"/>
                </a:solidFill>
                <a:sym typeface="Symbol"/>
              </a:rPr>
              <a:t>r</a:t>
            </a:r>
            <a:r>
              <a:rPr lang="de-DE" sz="3200" dirty="0" smtClean="0">
                <a:solidFill>
                  <a:srgbClr val="FF0000"/>
                </a:solidFill>
              </a:rPr>
              <a:t> + </a:t>
            </a:r>
            <a:r>
              <a:rPr lang="de-DE" sz="3200" i="1" dirty="0" smtClean="0">
                <a:solidFill>
                  <a:srgbClr val="FF0000"/>
                </a:solidFill>
              </a:rPr>
              <a:t>A</a:t>
            </a:r>
            <a:r>
              <a:rPr lang="de-DE" sz="3200" baseline="-25000" dirty="0" smtClean="0">
                <a:solidFill>
                  <a:srgbClr val="FF0000"/>
                </a:solidFill>
                <a:sym typeface="Symbol"/>
              </a:rPr>
              <a:t></a:t>
            </a:r>
            <a:r>
              <a:rPr lang="de-DE" sz="3200" dirty="0" smtClean="0">
                <a:solidFill>
                  <a:srgbClr val="FF0000"/>
                </a:solidFill>
              </a:rPr>
              <a:t> </a:t>
            </a:r>
            <a:r>
              <a:rPr lang="de-DE" sz="3200" b="1" dirty="0" smtClean="0">
                <a:solidFill>
                  <a:srgbClr val="FF0000"/>
                </a:solidFill>
              </a:rPr>
              <a:t>a</a:t>
            </a:r>
            <a:r>
              <a:rPr lang="de-DE" sz="3200" baseline="-25000" dirty="0" smtClean="0">
                <a:solidFill>
                  <a:srgbClr val="FF0000"/>
                </a:solidFill>
                <a:sym typeface="Symbol" pitchFamily="18" charset="2"/>
              </a:rPr>
              <a:t></a:t>
            </a:r>
            <a:r>
              <a:rPr lang="de-DE" sz="3200" dirty="0" smtClean="0">
                <a:solidFill>
                  <a:srgbClr val="FF0000"/>
                </a:solidFill>
              </a:rPr>
              <a:t> +</a:t>
            </a:r>
            <a:r>
              <a:rPr lang="de-DE" sz="3200" i="1" dirty="0" smtClean="0">
                <a:solidFill>
                  <a:srgbClr val="FF0000"/>
                </a:solidFill>
              </a:rPr>
              <a:t>A</a:t>
            </a:r>
            <a:r>
              <a:rPr lang="de-DE" sz="3200" baseline="-25000" dirty="0" smtClean="0">
                <a:solidFill>
                  <a:srgbClr val="FF0000"/>
                </a:solidFill>
                <a:sym typeface="Symbol" pitchFamily="18" charset="2"/>
              </a:rPr>
              <a:t></a:t>
            </a:r>
            <a:r>
              <a:rPr lang="de-DE" sz="3200" dirty="0" smtClean="0">
                <a:solidFill>
                  <a:srgbClr val="FF0000"/>
                </a:solidFill>
              </a:rPr>
              <a:t> </a:t>
            </a:r>
            <a:r>
              <a:rPr lang="de-DE" sz="3200" b="1" dirty="0" smtClean="0">
                <a:solidFill>
                  <a:srgbClr val="FF0000"/>
                </a:solidFill>
              </a:rPr>
              <a:t>a</a:t>
            </a:r>
            <a:r>
              <a:rPr lang="de-DE" sz="3200" baseline="-25000" dirty="0" smtClean="0">
                <a:solidFill>
                  <a:srgbClr val="FF0000"/>
                </a:solidFill>
                <a:sym typeface="Symbol" pitchFamily="18" charset="2"/>
              </a:rPr>
              <a:t></a:t>
            </a:r>
            <a:r>
              <a:rPr lang="de-DE" sz="3200" dirty="0" smtClean="0">
                <a:solidFill>
                  <a:srgbClr val="FF00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de-DE" sz="3200" dirty="0" smtClean="0">
                <a:solidFill>
                  <a:srgbClr val="FF0000"/>
                </a:solidFill>
                <a:cs typeface="Arial" pitchFamily="34" charset="0"/>
              </a:rPr>
              <a:t>d</a:t>
            </a:r>
            <a:r>
              <a:rPr lang="de-DE" sz="3600" b="1" dirty="0" smtClean="0">
                <a:solidFill>
                  <a:srgbClr val="FF0000"/>
                </a:solidFill>
                <a:latin typeface="French Script MT" pitchFamily="66" charset="0"/>
              </a:rPr>
              <a:t>l</a:t>
            </a:r>
            <a:r>
              <a:rPr lang="de-DE" sz="3200" dirty="0" smtClean="0">
                <a:solidFill>
                  <a:srgbClr val="FF0000"/>
                </a:solidFill>
              </a:rPr>
              <a:t> = </a:t>
            </a:r>
            <a:r>
              <a:rPr lang="de-DE" sz="3200" i="1" dirty="0" smtClean="0">
                <a:solidFill>
                  <a:srgbClr val="FF0000"/>
                </a:solidFill>
              </a:rPr>
              <a:t>d</a:t>
            </a:r>
            <a:r>
              <a:rPr lang="de-DE" sz="3200" i="1" dirty="0" smtClean="0">
                <a:solidFill>
                  <a:srgbClr val="FF0000"/>
                </a:solidFill>
                <a:sym typeface="Symbol" pitchFamily="18" charset="2"/>
              </a:rPr>
              <a:t>r</a:t>
            </a:r>
            <a:r>
              <a:rPr lang="de-DE" sz="3200" dirty="0" smtClean="0">
                <a:solidFill>
                  <a:srgbClr val="FF0000"/>
                </a:solidFill>
              </a:rPr>
              <a:t> </a:t>
            </a:r>
            <a:r>
              <a:rPr lang="de-DE" sz="3200" b="1" dirty="0" smtClean="0">
                <a:solidFill>
                  <a:srgbClr val="FF0000"/>
                </a:solidFill>
              </a:rPr>
              <a:t>a</a:t>
            </a:r>
            <a:r>
              <a:rPr lang="de-DE" sz="3200" baseline="-25000" dirty="0" smtClean="0">
                <a:solidFill>
                  <a:srgbClr val="FF0000"/>
                </a:solidFill>
                <a:sym typeface="Symbol" pitchFamily="18" charset="2"/>
              </a:rPr>
              <a:t>r</a:t>
            </a:r>
            <a:r>
              <a:rPr lang="de-DE" sz="3200" dirty="0" smtClean="0">
                <a:solidFill>
                  <a:srgbClr val="FF0000"/>
                </a:solidFill>
              </a:rPr>
              <a:t> + </a:t>
            </a:r>
            <a:r>
              <a:rPr lang="de-DE" sz="3200" i="1" dirty="0" smtClean="0">
                <a:solidFill>
                  <a:srgbClr val="FF0000"/>
                </a:solidFill>
                <a:sym typeface="Symbol" pitchFamily="18" charset="2"/>
              </a:rPr>
              <a:t>r</a:t>
            </a:r>
            <a:r>
              <a:rPr lang="de-DE" sz="3200" dirty="0" smtClean="0">
                <a:solidFill>
                  <a:srgbClr val="FF0000"/>
                </a:solidFill>
              </a:rPr>
              <a:t> </a:t>
            </a:r>
            <a:r>
              <a:rPr lang="de-DE" sz="3200" i="1" dirty="0" smtClean="0">
                <a:solidFill>
                  <a:srgbClr val="FF0000"/>
                </a:solidFill>
              </a:rPr>
              <a:t>d</a:t>
            </a:r>
            <a:r>
              <a:rPr lang="de-DE" sz="3200" dirty="0" smtClean="0">
                <a:solidFill>
                  <a:srgbClr val="FF0000"/>
                </a:solidFill>
                <a:sym typeface="Symbol" pitchFamily="18" charset="2"/>
              </a:rPr>
              <a:t></a:t>
            </a:r>
            <a:r>
              <a:rPr lang="de-DE" sz="3200" i="1" dirty="0" smtClean="0">
                <a:solidFill>
                  <a:srgbClr val="FF0000"/>
                </a:solidFill>
              </a:rPr>
              <a:t> </a:t>
            </a:r>
            <a:r>
              <a:rPr lang="de-DE" sz="3200" b="1" dirty="0" smtClean="0">
                <a:solidFill>
                  <a:srgbClr val="FF0000"/>
                </a:solidFill>
              </a:rPr>
              <a:t>a</a:t>
            </a:r>
            <a:r>
              <a:rPr lang="de-DE" sz="3200" baseline="-25000" dirty="0" smtClean="0">
                <a:solidFill>
                  <a:srgbClr val="FF0000"/>
                </a:solidFill>
                <a:sym typeface="Symbol" pitchFamily="18" charset="2"/>
              </a:rPr>
              <a:t></a:t>
            </a:r>
            <a:r>
              <a:rPr lang="de-DE" sz="3200" dirty="0" smtClean="0">
                <a:solidFill>
                  <a:srgbClr val="FF0000"/>
                </a:solidFill>
              </a:rPr>
              <a:t> + </a:t>
            </a:r>
            <a:r>
              <a:rPr lang="de-DE" sz="3200" i="1" dirty="0" smtClean="0">
                <a:solidFill>
                  <a:srgbClr val="FF0000"/>
                </a:solidFill>
              </a:rPr>
              <a:t>r</a:t>
            </a:r>
            <a:r>
              <a:rPr lang="de-DE" sz="3200" dirty="0" smtClean="0">
                <a:solidFill>
                  <a:srgbClr val="FF0000"/>
                </a:solidFill>
              </a:rPr>
              <a:t> sin </a:t>
            </a:r>
            <a:r>
              <a:rPr lang="de-DE" sz="3200" dirty="0" smtClean="0">
                <a:solidFill>
                  <a:srgbClr val="FF0000"/>
                </a:solidFill>
                <a:sym typeface="Symbol" pitchFamily="18" charset="2"/>
              </a:rPr>
              <a:t></a:t>
            </a:r>
            <a:r>
              <a:rPr lang="de-DE" sz="3200" dirty="0" smtClean="0">
                <a:solidFill>
                  <a:srgbClr val="FF0000"/>
                </a:solidFill>
              </a:rPr>
              <a:t> </a:t>
            </a:r>
            <a:r>
              <a:rPr lang="de-DE" sz="3200" i="1" dirty="0" smtClean="0">
                <a:solidFill>
                  <a:srgbClr val="FF0000"/>
                </a:solidFill>
              </a:rPr>
              <a:t>d</a:t>
            </a:r>
            <a:r>
              <a:rPr lang="de-DE" sz="3200" dirty="0" smtClean="0">
                <a:solidFill>
                  <a:srgbClr val="FF0000"/>
                </a:solidFill>
                <a:sym typeface="Symbol" pitchFamily="18" charset="2"/>
              </a:rPr>
              <a:t></a:t>
            </a:r>
            <a:r>
              <a:rPr lang="de-DE" sz="3200" dirty="0" smtClean="0">
                <a:solidFill>
                  <a:srgbClr val="FF0000"/>
                </a:solidFill>
              </a:rPr>
              <a:t> </a:t>
            </a:r>
            <a:r>
              <a:rPr lang="de-DE" sz="3200" b="1" dirty="0" smtClean="0">
                <a:solidFill>
                  <a:srgbClr val="FF0000"/>
                </a:solidFill>
              </a:rPr>
              <a:t>a</a:t>
            </a:r>
            <a:r>
              <a:rPr lang="de-DE" sz="3200" baseline="-25000" dirty="0" smtClean="0">
                <a:solidFill>
                  <a:srgbClr val="FF0000"/>
                </a:solidFill>
                <a:sym typeface="Symbol" pitchFamily="18" charset="2"/>
              </a:rPr>
              <a:t></a:t>
            </a:r>
            <a:r>
              <a:rPr lang="de-DE" sz="3200" dirty="0" smtClean="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533400" y="3695700"/>
          <a:ext cx="8464550" cy="2781300"/>
        </p:xfrm>
        <a:graphic>
          <a:graphicData uri="http://schemas.openxmlformats.org/presentationml/2006/ole">
            <p:oleObj spid="_x0000_s163842" name="Equation" r:id="rId3" imgW="3670200" imgH="1206360" progId="Equation.3">
              <p:embed/>
            </p:oleObj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33400" y="173736"/>
            <a:ext cx="8001000" cy="1121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Integral Garis untuk Besaran Vektor </a:t>
            </a:r>
            <a:br>
              <a:rPr kumimoji="0" lang="de-DE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de-DE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pada sistem koordinat (4)</a:t>
            </a: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610600" cy="1121664"/>
          </a:xfrm>
        </p:spPr>
        <p:txBody>
          <a:bodyPr>
            <a:normAutofit/>
          </a:bodyPr>
          <a:lstStyle/>
          <a:p>
            <a:r>
              <a:rPr lang="de-DE" sz="3600"/>
              <a:t>Integrasi </a:t>
            </a:r>
            <a:r>
              <a:rPr lang="de-DE" sz="3600" dirty="0" smtClean="0"/>
              <a:t>L</a:t>
            </a:r>
            <a:r>
              <a:rPr lang="de-DE" sz="3600" smtClean="0"/>
              <a:t>uas untuk Besaran </a:t>
            </a:r>
            <a:r>
              <a:rPr lang="de-DE" sz="3600" dirty="0" smtClean="0"/>
              <a:t>V</a:t>
            </a:r>
            <a:r>
              <a:rPr lang="de-DE" sz="3600" smtClean="0"/>
              <a:t>ektor </a:t>
            </a:r>
            <a:r>
              <a:rPr lang="de-DE" sz="3600" dirty="0" smtClean="0"/>
              <a:t>(</a:t>
            </a:r>
            <a:r>
              <a:rPr lang="de-DE" sz="3600" dirty="0"/>
              <a:t>1)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sz="3200" dirty="0"/>
              <a:t>Penerapan : menghitung </a:t>
            </a:r>
            <a:r>
              <a:rPr lang="de-DE" sz="3200" dirty="0" smtClean="0"/>
              <a:t>vektor yang </a:t>
            </a:r>
            <a:r>
              <a:rPr lang="de-DE" sz="3200" dirty="0"/>
              <a:t>menembus suatu bidang dengan tegak lurus</a:t>
            </a:r>
          </a:p>
          <a:p>
            <a:r>
              <a:rPr lang="de-DE" sz="3200" dirty="0" smtClean="0"/>
              <a:t>Pada integrasi luas ini dikenal besaran </a:t>
            </a:r>
            <a:r>
              <a:rPr lang="de-DE" sz="3200" dirty="0" smtClean="0">
                <a:solidFill>
                  <a:srgbClr val="FF0000"/>
                </a:solidFill>
              </a:rPr>
              <a:t>differensial </a:t>
            </a:r>
            <a:r>
              <a:rPr lang="de-DE" sz="3200" dirty="0">
                <a:solidFill>
                  <a:srgbClr val="FF0000"/>
                </a:solidFill>
              </a:rPr>
              <a:t>area </a:t>
            </a:r>
            <a:r>
              <a:rPr lang="de-DE" sz="3200" dirty="0">
                <a:solidFill>
                  <a:srgbClr val="FF0000"/>
                </a:solidFill>
                <a:sym typeface="Symbol" pitchFamily="18" charset="2"/>
              </a:rPr>
              <a:t></a:t>
            </a:r>
            <a:r>
              <a:rPr lang="de-DE" sz="3200" i="1" dirty="0">
                <a:solidFill>
                  <a:srgbClr val="FF0000"/>
                </a:solidFill>
                <a:sym typeface="Symbol" pitchFamily="18" charset="2"/>
              </a:rPr>
              <a:t>s</a:t>
            </a:r>
            <a:r>
              <a:rPr lang="de-DE" sz="3200" i="1" baseline="-25000" dirty="0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lang="de-DE" sz="3200" dirty="0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lang="de-DE" sz="3200" dirty="0"/>
              <a:t>yang terletak pada bidang </a:t>
            </a:r>
            <a:r>
              <a:rPr lang="de-DE" sz="3200" i="1" dirty="0"/>
              <a:t>s</a:t>
            </a:r>
          </a:p>
          <a:p>
            <a:r>
              <a:rPr lang="de-DE" sz="3200" dirty="0"/>
              <a:t>Distribusi </a:t>
            </a:r>
            <a:r>
              <a:rPr lang="de-DE" sz="3200" dirty="0" smtClean="0"/>
              <a:t>garis vektor </a:t>
            </a:r>
            <a:r>
              <a:rPr lang="de-DE" sz="3200" dirty="0"/>
              <a:t>pada seluruh permukaan bidang </a:t>
            </a:r>
            <a:r>
              <a:rPr lang="de-DE" sz="3200" i="1" dirty="0"/>
              <a:t>s</a:t>
            </a:r>
            <a:r>
              <a:rPr lang="de-DE" sz="3200" dirty="0"/>
              <a:t> dapat uniform dan atau nonuniform</a:t>
            </a:r>
          </a:p>
          <a:p>
            <a:r>
              <a:rPr lang="de-DE" sz="3200" dirty="0"/>
              <a:t>Distribusi </a:t>
            </a:r>
            <a:r>
              <a:rPr lang="de-DE" sz="3200" dirty="0" smtClean="0"/>
              <a:t>garis vektor pada </a:t>
            </a:r>
            <a:r>
              <a:rPr lang="de-DE" sz="3200" dirty="0"/>
              <a:t>differensial area </a:t>
            </a:r>
            <a:r>
              <a:rPr lang="de-DE" sz="3200" dirty="0">
                <a:sym typeface="Symbol" pitchFamily="18" charset="2"/>
              </a:rPr>
              <a:t></a:t>
            </a:r>
            <a:r>
              <a:rPr lang="de-DE" sz="3200" i="1" dirty="0">
                <a:sym typeface="Symbol" pitchFamily="18" charset="2"/>
              </a:rPr>
              <a:t>s</a:t>
            </a:r>
            <a:r>
              <a:rPr lang="de-DE" sz="3200" i="1" baseline="-25000" dirty="0">
                <a:sym typeface="Symbol" pitchFamily="18" charset="2"/>
              </a:rPr>
              <a:t>i</a:t>
            </a:r>
            <a:r>
              <a:rPr lang="de-DE" sz="3200" dirty="0">
                <a:sym typeface="Symbol" pitchFamily="18" charset="2"/>
              </a:rPr>
              <a:t> </a:t>
            </a:r>
            <a:r>
              <a:rPr lang="de-DE" sz="3200" dirty="0"/>
              <a:t>dapat diasumsikan uniform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229600" cy="4144963"/>
          </a:xfrm>
        </p:spPr>
        <p:txBody>
          <a:bodyPr>
            <a:normAutofit/>
          </a:bodyPr>
          <a:lstStyle/>
          <a:p>
            <a:r>
              <a:rPr lang="de-DE" sz="2400" dirty="0"/>
              <a:t>Flux yang dihitung adalah yang arahnya </a:t>
            </a:r>
            <a:r>
              <a:rPr lang="de-DE" sz="2400" dirty="0" smtClean="0"/>
              <a:t>normal (tegak lurus) terhadap </a:t>
            </a:r>
            <a:r>
              <a:rPr lang="de-DE" sz="2400" dirty="0"/>
              <a:t>bidang </a:t>
            </a:r>
            <a:r>
              <a:rPr lang="de-DE" sz="2400" dirty="0">
                <a:sym typeface="Symbol" pitchFamily="18" charset="2"/>
              </a:rPr>
              <a:t></a:t>
            </a:r>
            <a:r>
              <a:rPr lang="de-DE" sz="2400" i="1" dirty="0">
                <a:sym typeface="Symbol" pitchFamily="18" charset="2"/>
              </a:rPr>
              <a:t>s</a:t>
            </a:r>
            <a:r>
              <a:rPr lang="de-DE" sz="2400" i="1" baseline="-25000" dirty="0">
                <a:sym typeface="Symbol" pitchFamily="18" charset="2"/>
              </a:rPr>
              <a:t>i</a:t>
            </a:r>
            <a:r>
              <a:rPr lang="de-DE" sz="2400" dirty="0">
                <a:sym typeface="Symbol" pitchFamily="18" charset="2"/>
              </a:rPr>
              <a:t> </a:t>
            </a:r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3" cstate="print">
            <a:lum bright="12000" contrast="78000"/>
          </a:blip>
          <a:srcRect/>
          <a:stretch>
            <a:fillRect/>
          </a:stretch>
        </p:blipFill>
        <p:spPr bwMode="auto">
          <a:xfrm>
            <a:off x="609600" y="2743200"/>
            <a:ext cx="2654323" cy="2495550"/>
          </a:xfrm>
          <a:prstGeom prst="rect">
            <a:avLst/>
          </a:prstGeom>
          <a:noFill/>
        </p:spPr>
      </p:pic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4" cstate="print">
            <a:lum bright="12000" contrast="72000"/>
          </a:blip>
          <a:srcRect/>
          <a:stretch>
            <a:fillRect/>
          </a:stretch>
        </p:blipFill>
        <p:spPr bwMode="auto">
          <a:xfrm>
            <a:off x="3619500" y="2762250"/>
            <a:ext cx="2476500" cy="2495550"/>
          </a:xfrm>
          <a:prstGeom prst="rect">
            <a:avLst/>
          </a:prstGeom>
          <a:noFill/>
        </p:spPr>
      </p:pic>
      <p:pic>
        <p:nvPicPr>
          <p:cNvPr id="51206" name="Picture 6"/>
          <p:cNvPicPr>
            <a:picLocks noChangeAspect="1" noChangeArrowheads="1"/>
          </p:cNvPicPr>
          <p:nvPr/>
        </p:nvPicPr>
        <p:blipFill>
          <a:blip r:embed="rId5" cstate="print">
            <a:lum contrast="84000"/>
          </a:blip>
          <a:srcRect/>
          <a:stretch>
            <a:fillRect/>
          </a:stretch>
        </p:blipFill>
        <p:spPr bwMode="auto">
          <a:xfrm>
            <a:off x="6400800" y="2743200"/>
            <a:ext cx="2362200" cy="2476500"/>
          </a:xfrm>
          <a:prstGeom prst="rect">
            <a:avLst/>
          </a:prstGeom>
          <a:noFill/>
        </p:spPr>
      </p:pic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533400" y="5572780"/>
            <a:ext cx="266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dirty="0"/>
              <a:t>Tembus semua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3352800" y="5599093"/>
            <a:ext cx="3048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dirty="0"/>
              <a:t>Tidak ada yang tembus</a:t>
            </a:r>
          </a:p>
        </p:txBody>
      </p:sp>
      <p:sp>
        <p:nvSpPr>
          <p:cNvPr id="51210" name="AutoShape 10"/>
          <p:cNvSpPr>
            <a:spLocks noChangeArrowheads="1"/>
          </p:cNvSpPr>
          <p:nvPr/>
        </p:nvSpPr>
        <p:spPr bwMode="auto">
          <a:xfrm>
            <a:off x="7467600" y="4953000"/>
            <a:ext cx="228600" cy="533400"/>
          </a:xfrm>
          <a:prstGeom prst="downArrow">
            <a:avLst>
              <a:gd name="adj1" fmla="val 50000"/>
              <a:gd name="adj2" fmla="val 875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AutoShape 11"/>
          <p:cNvSpPr>
            <a:spLocks noChangeArrowheads="1"/>
          </p:cNvSpPr>
          <p:nvPr/>
        </p:nvSpPr>
        <p:spPr bwMode="auto">
          <a:xfrm>
            <a:off x="1752600" y="4953000"/>
            <a:ext cx="228600" cy="533400"/>
          </a:xfrm>
          <a:prstGeom prst="downArrow">
            <a:avLst>
              <a:gd name="adj1" fmla="val 50000"/>
              <a:gd name="adj2" fmla="val 875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AutoShape 12"/>
          <p:cNvSpPr>
            <a:spLocks noChangeArrowheads="1"/>
          </p:cNvSpPr>
          <p:nvPr/>
        </p:nvSpPr>
        <p:spPr bwMode="auto">
          <a:xfrm>
            <a:off x="4724400" y="5029200"/>
            <a:ext cx="228600" cy="533400"/>
          </a:xfrm>
          <a:prstGeom prst="downArrow">
            <a:avLst>
              <a:gd name="adj1" fmla="val 50000"/>
              <a:gd name="adj2" fmla="val 875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248400" y="5638800"/>
          <a:ext cx="2667000" cy="725424"/>
        </p:xfrm>
        <a:graphic>
          <a:graphicData uri="http://schemas.openxmlformats.org/presentationml/2006/ole">
            <p:oleObj spid="_x0000_s164866" name="Equation" r:id="rId6" imgW="1587240" imgH="431640" progId="Equation.3">
              <p:embed/>
            </p:oleObj>
          </a:graphicData>
        </a:graphic>
      </p:graphicFrame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610600" cy="1121664"/>
          </a:xfrm>
        </p:spPr>
        <p:txBody>
          <a:bodyPr>
            <a:normAutofit/>
          </a:bodyPr>
          <a:lstStyle/>
          <a:p>
            <a:r>
              <a:rPr lang="de-DE" sz="3600"/>
              <a:t>Integrasi </a:t>
            </a:r>
            <a:r>
              <a:rPr lang="de-DE" sz="3600" dirty="0" smtClean="0"/>
              <a:t>L</a:t>
            </a:r>
            <a:r>
              <a:rPr lang="de-DE" sz="3600" smtClean="0"/>
              <a:t>uas untuk Besaran Vektor (</a:t>
            </a:r>
            <a:r>
              <a:rPr lang="de-DE" sz="3600" dirty="0"/>
              <a:t>2</a:t>
            </a:r>
            <a:r>
              <a:rPr lang="de-DE" sz="3600" smtClean="0"/>
              <a:t>)</a:t>
            </a:r>
            <a:endParaRPr lang="de-D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de-DE" sz="4000" dirty="0" smtClean="0"/>
              <a:t>Integrasi luas untuk besaran vektor (3)</a:t>
            </a:r>
            <a:endParaRPr lang="de-DE" sz="4000" dirty="0"/>
          </a:p>
        </p:txBody>
      </p:sp>
      <p:graphicFrame>
        <p:nvGraphicFramePr>
          <p:cNvPr id="165890" name="Object 2"/>
          <p:cNvGraphicFramePr>
            <a:graphicFrameLocks noChangeAspect="1"/>
          </p:cNvGraphicFramePr>
          <p:nvPr/>
        </p:nvGraphicFramePr>
        <p:xfrm>
          <a:off x="1028700" y="1752600"/>
          <a:ext cx="3886200" cy="1057140"/>
        </p:xfrm>
        <a:graphic>
          <a:graphicData uri="http://schemas.openxmlformats.org/presentationml/2006/ole">
            <p:oleObj spid="_x0000_s165890" name="Equation" r:id="rId3" imgW="1587240" imgH="431640" progId="Equation.3">
              <p:embed/>
            </p:oleObj>
          </a:graphicData>
        </a:graphic>
      </p:graphicFrame>
      <p:graphicFrame>
        <p:nvGraphicFramePr>
          <p:cNvPr id="165891" name="Object 3"/>
          <p:cNvGraphicFramePr>
            <a:graphicFrameLocks noChangeAspect="1"/>
          </p:cNvGraphicFramePr>
          <p:nvPr/>
        </p:nvGraphicFramePr>
        <p:xfrm>
          <a:off x="1143000" y="3819525"/>
          <a:ext cx="7056438" cy="1057275"/>
        </p:xfrm>
        <a:graphic>
          <a:graphicData uri="http://schemas.openxmlformats.org/presentationml/2006/ole">
            <p:oleObj spid="_x0000_s165891" name="Equation" r:id="rId4" imgW="2882880" imgH="431640" progId="Equation.3">
              <p:embed/>
            </p:oleObj>
          </a:graphicData>
        </a:graphic>
      </p:graphicFrame>
      <p:graphicFrame>
        <p:nvGraphicFramePr>
          <p:cNvPr id="165892" name="Object 4"/>
          <p:cNvGraphicFramePr>
            <a:graphicFrameLocks noChangeAspect="1"/>
          </p:cNvGraphicFramePr>
          <p:nvPr/>
        </p:nvGraphicFramePr>
        <p:xfrm>
          <a:off x="554038" y="5562600"/>
          <a:ext cx="8361362" cy="933450"/>
        </p:xfrm>
        <a:graphic>
          <a:graphicData uri="http://schemas.openxmlformats.org/presentationml/2006/ole">
            <p:oleObj spid="_x0000_s165892" name="Equation" r:id="rId5" imgW="3416040" imgH="380880" progId="Equation.3">
              <p:embed/>
            </p:oleObj>
          </a:graphicData>
        </a:graphic>
      </p:graphicFrame>
      <p:sp>
        <p:nvSpPr>
          <p:cNvPr id="9" name="Down Arrow 8"/>
          <p:cNvSpPr/>
          <p:nvPr/>
        </p:nvSpPr>
        <p:spPr>
          <a:xfrm>
            <a:off x="2895600" y="2895600"/>
            <a:ext cx="419100" cy="762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267200" y="4991100"/>
            <a:ext cx="533400" cy="4572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67100" y="28575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</a:t>
            </a:r>
            <a:r>
              <a:rPr lang="en-US" sz="2400" dirty="0" smtClean="0"/>
              <a:t> = </a:t>
            </a:r>
            <a:r>
              <a:rPr lang="en-US" sz="2400" dirty="0" err="1" smtClean="0"/>
              <a:t>vektor</a:t>
            </a:r>
            <a:r>
              <a:rPr lang="en-US" sz="2400" dirty="0" smtClean="0"/>
              <a:t> </a:t>
            </a:r>
            <a:r>
              <a:rPr lang="en-US" sz="2400" dirty="0" err="1" smtClean="0"/>
              <a:t>satuan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 </a:t>
            </a:r>
            <a:r>
              <a:rPr lang="en-US" sz="2400" dirty="0" err="1" smtClean="0"/>
              <a:t>tegak</a:t>
            </a:r>
            <a:r>
              <a:rPr lang="en-US" sz="2400" dirty="0" smtClean="0"/>
              <a:t> </a:t>
            </a:r>
            <a:r>
              <a:rPr lang="en-US" sz="2400" dirty="0" err="1" smtClean="0"/>
              <a:t>lurus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</a:t>
            </a:r>
            <a:r>
              <a:rPr lang="en-US" sz="2400" i="1" dirty="0" err="1" smtClean="0">
                <a:sym typeface="Symbol"/>
              </a:rPr>
              <a:t>s</a:t>
            </a:r>
            <a:r>
              <a:rPr lang="en-US" sz="2400" baseline="-25000" dirty="0" err="1" smtClean="0">
                <a:sym typeface="Symbol"/>
              </a:rPr>
              <a:t>i</a:t>
            </a:r>
            <a:endParaRPr lang="en-US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de-DE" sz="4000" dirty="0" smtClean="0"/>
              <a:t>Integrasi luas untuk besaran vektor (4)</a:t>
            </a:r>
            <a:endParaRPr lang="de-DE" sz="4000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93040"/>
            <a:ext cx="8001000" cy="4755360"/>
          </a:xfrm>
        </p:spPr>
        <p:txBody>
          <a:bodyPr>
            <a:normAutofit/>
          </a:bodyPr>
          <a:lstStyle/>
          <a:p>
            <a:r>
              <a:rPr lang="de-DE" sz="2800" smtClean="0"/>
              <a:t>Contoh: </a:t>
            </a:r>
            <a:r>
              <a:rPr lang="de-DE" sz="2800" dirty="0" smtClean="0"/>
              <a:t>Diketahui vektor </a:t>
            </a:r>
            <a:r>
              <a:rPr lang="de-DE" sz="2800" b="1" dirty="0" smtClean="0"/>
              <a:t>B</a:t>
            </a:r>
            <a:r>
              <a:rPr lang="de-DE" sz="2800" dirty="0" smtClean="0"/>
              <a:t> pada suatu sistem koordinat cartesian </a:t>
            </a:r>
            <a:r>
              <a:rPr lang="de-DE" sz="2800" smtClean="0"/>
              <a:t>dimana               </a:t>
            </a:r>
          </a:p>
          <a:p>
            <a:pPr>
              <a:buNone/>
            </a:pPr>
            <a:r>
              <a:rPr lang="de-DE" sz="2800" b="1" smtClean="0"/>
              <a:t>	B</a:t>
            </a:r>
            <a:r>
              <a:rPr lang="de-DE" sz="2800" smtClean="0"/>
              <a:t> </a:t>
            </a:r>
            <a:r>
              <a:rPr lang="de-DE" sz="2800" dirty="0" smtClean="0"/>
              <a:t>= (</a:t>
            </a:r>
            <a:r>
              <a:rPr lang="de-DE" sz="2800" i="1" dirty="0" smtClean="0"/>
              <a:t>x</a:t>
            </a:r>
            <a:r>
              <a:rPr lang="de-DE" sz="2800" dirty="0" smtClean="0"/>
              <a:t> + 2) </a:t>
            </a:r>
            <a:r>
              <a:rPr lang="de-DE" sz="2800" b="1" dirty="0" smtClean="0"/>
              <a:t>a</a:t>
            </a:r>
            <a:r>
              <a:rPr lang="de-DE" sz="2800" baseline="-25000" dirty="0" smtClean="0"/>
              <a:t>x</a:t>
            </a:r>
            <a:r>
              <a:rPr lang="de-DE" sz="2800" dirty="0" smtClean="0"/>
              <a:t> + (1 – 3</a:t>
            </a:r>
            <a:r>
              <a:rPr lang="de-DE" sz="2800" i="1" dirty="0" smtClean="0"/>
              <a:t>y</a:t>
            </a:r>
            <a:r>
              <a:rPr lang="de-DE" sz="2800" dirty="0" smtClean="0"/>
              <a:t>)</a:t>
            </a:r>
            <a:r>
              <a:rPr lang="de-DE" sz="2800" b="1" dirty="0" smtClean="0"/>
              <a:t> a</a:t>
            </a:r>
            <a:r>
              <a:rPr lang="de-DE" sz="2800" baseline="-25000" dirty="0" smtClean="0"/>
              <a:t>y </a:t>
            </a:r>
            <a:r>
              <a:rPr lang="de-DE" sz="2800" dirty="0" smtClean="0"/>
              <a:t>+ 2</a:t>
            </a:r>
            <a:r>
              <a:rPr lang="de-DE" sz="2800" i="1" dirty="0" smtClean="0"/>
              <a:t>z</a:t>
            </a:r>
            <a:r>
              <a:rPr lang="de-DE" sz="2800" dirty="0" smtClean="0"/>
              <a:t> </a:t>
            </a:r>
            <a:r>
              <a:rPr lang="de-DE" sz="2800" b="1" dirty="0" smtClean="0"/>
              <a:t>a</a:t>
            </a:r>
            <a:r>
              <a:rPr lang="de-DE" sz="2800" baseline="-25000" dirty="0" smtClean="0"/>
              <a:t>z</a:t>
            </a:r>
            <a:endParaRPr lang="de-DE" sz="2800" dirty="0" smtClean="0"/>
          </a:p>
          <a:p>
            <a:r>
              <a:rPr lang="de-DE" sz="2800" dirty="0" smtClean="0"/>
              <a:t>Hitunglah jumlah vektor</a:t>
            </a:r>
            <a:r>
              <a:rPr lang="de-DE" sz="2800" b="1" dirty="0" smtClean="0"/>
              <a:t> B </a:t>
            </a:r>
            <a:r>
              <a:rPr lang="de-DE" sz="2800" dirty="0" smtClean="0"/>
              <a:t>yang menembus keluar kubus dengan </a:t>
            </a:r>
            <a:r>
              <a:rPr lang="de-DE" sz="2800" smtClean="0"/>
              <a:t>batas </a:t>
            </a:r>
          </a:p>
          <a:p>
            <a:pPr>
              <a:buNone/>
            </a:pPr>
            <a:r>
              <a:rPr lang="de-DE" sz="2800" smtClean="0"/>
              <a:t>	0 </a:t>
            </a:r>
            <a:r>
              <a:rPr lang="de-DE" sz="2800" dirty="0" smtClean="0"/>
              <a:t>≤ </a:t>
            </a:r>
            <a:r>
              <a:rPr lang="de-DE" sz="2800" i="1" dirty="0" smtClean="0"/>
              <a:t>x</a:t>
            </a:r>
            <a:r>
              <a:rPr lang="de-DE" sz="2800" dirty="0" smtClean="0"/>
              <a:t> ≤ 1; 0 ≤ </a:t>
            </a:r>
            <a:r>
              <a:rPr lang="de-DE" sz="2800" i="1" dirty="0" smtClean="0"/>
              <a:t>y</a:t>
            </a:r>
            <a:r>
              <a:rPr lang="de-DE" sz="2800" dirty="0" smtClean="0"/>
              <a:t> ≤ 1; 0 ≤ </a:t>
            </a:r>
            <a:r>
              <a:rPr lang="de-DE" sz="2800" i="1" dirty="0" smtClean="0"/>
              <a:t>z</a:t>
            </a:r>
            <a:r>
              <a:rPr lang="de-DE" sz="2800" dirty="0" smtClean="0"/>
              <a:t> ≤ 1</a:t>
            </a:r>
          </a:p>
          <a:p>
            <a:pPr>
              <a:buNone/>
            </a:pP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458200" cy="1121664"/>
          </a:xfrm>
        </p:spPr>
        <p:txBody>
          <a:bodyPr>
            <a:normAutofit fontScale="90000"/>
          </a:bodyPr>
          <a:lstStyle/>
          <a:p>
            <a:r>
              <a:rPr lang="de-DE" sz="4400" dirty="0" smtClean="0"/>
              <a:t>Integrasi luas untuk besaran </a:t>
            </a:r>
            <a:r>
              <a:rPr lang="de-DE" sz="4400" smtClean="0"/>
              <a:t>vektor (5)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600200"/>
            <a:ext cx="4800600" cy="4755360"/>
          </a:xfrm>
        </p:spPr>
        <p:txBody>
          <a:bodyPr/>
          <a:lstStyle/>
          <a:p>
            <a:r>
              <a:rPr lang="en-US" dirty="0" err="1" smtClean="0"/>
              <a:t>Jawab</a:t>
            </a:r>
            <a:r>
              <a:rPr lang="en-US" dirty="0" smtClean="0"/>
              <a:t> :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B yang  </a:t>
            </a:r>
            <a:r>
              <a:rPr lang="en-US" dirty="0" err="1" smtClean="0"/>
              <a:t>menembus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kubus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B yang </a:t>
            </a:r>
            <a:r>
              <a:rPr lang="en-US" dirty="0" err="1" smtClean="0"/>
              <a:t>tegak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yang </a:t>
            </a:r>
            <a:r>
              <a:rPr lang="en-US" dirty="0" err="1" smtClean="0"/>
              <a:t>ditembus</a:t>
            </a:r>
            <a:endParaRPr lang="en-US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304800" y="1752600"/>
            <a:ext cx="4068763" cy="3209925"/>
            <a:chOff x="0" y="1911"/>
            <a:chExt cx="2563" cy="2022"/>
          </a:xfrm>
          <a:noFill/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0" y="3702"/>
              <a:ext cx="658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b="1" dirty="0" smtClean="0"/>
                <a:t>X</a:t>
              </a:r>
              <a:endParaRPr lang="de-DE" b="1" dirty="0"/>
            </a:p>
          </p:txBody>
        </p:sp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226" y="1911"/>
              <a:ext cx="2337" cy="1882"/>
              <a:chOff x="226" y="1911"/>
              <a:chExt cx="2337" cy="1882"/>
            </a:xfrm>
            <a:grpFill/>
          </p:grpSpPr>
          <p:sp>
            <p:nvSpPr>
              <p:cNvPr id="7" name="AutoShape 8"/>
              <p:cNvSpPr>
                <a:spLocks noChangeArrowheads="1"/>
              </p:cNvSpPr>
              <p:nvPr/>
            </p:nvSpPr>
            <p:spPr bwMode="auto">
              <a:xfrm>
                <a:off x="624" y="2496"/>
                <a:ext cx="1104" cy="1104"/>
              </a:xfrm>
              <a:prstGeom prst="cube">
                <a:avLst>
                  <a:gd name="adj" fmla="val 33333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9"/>
              <p:cNvSpPr>
                <a:spLocks noChangeShapeType="1"/>
              </p:cNvSpPr>
              <p:nvPr/>
            </p:nvSpPr>
            <p:spPr bwMode="auto">
              <a:xfrm>
                <a:off x="997" y="3226"/>
                <a:ext cx="1157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 flipV="1">
                <a:off x="998" y="2115"/>
                <a:ext cx="0" cy="111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Line 11"/>
              <p:cNvSpPr>
                <a:spLocks noChangeShapeType="1"/>
              </p:cNvSpPr>
              <p:nvPr/>
            </p:nvSpPr>
            <p:spPr bwMode="auto">
              <a:xfrm flipH="1">
                <a:off x="408" y="3226"/>
                <a:ext cx="590" cy="56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Text Box 12"/>
              <p:cNvSpPr txBox="1">
                <a:spLocks noChangeArrowheads="1"/>
              </p:cNvSpPr>
              <p:nvPr/>
            </p:nvSpPr>
            <p:spPr bwMode="auto">
              <a:xfrm>
                <a:off x="1451" y="2315"/>
                <a:ext cx="658" cy="23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de-DE"/>
                  <a:t>c</a:t>
                </a:r>
              </a:p>
            </p:txBody>
          </p:sp>
          <p:sp>
            <p:nvSpPr>
              <p:cNvPr id="12" name="Text Box 13"/>
              <p:cNvSpPr txBox="1">
                <a:spLocks noChangeArrowheads="1"/>
              </p:cNvSpPr>
              <p:nvPr/>
            </p:nvSpPr>
            <p:spPr bwMode="auto">
              <a:xfrm>
                <a:off x="703" y="3181"/>
                <a:ext cx="658" cy="23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de-DE"/>
                  <a:t>a</a:t>
                </a:r>
              </a:p>
            </p:txBody>
          </p:sp>
          <p:sp>
            <p:nvSpPr>
              <p:cNvPr id="13" name="Text Box 14"/>
              <p:cNvSpPr txBox="1">
                <a:spLocks noChangeArrowheads="1"/>
              </p:cNvSpPr>
              <p:nvPr/>
            </p:nvSpPr>
            <p:spPr bwMode="auto">
              <a:xfrm>
                <a:off x="612" y="2319"/>
                <a:ext cx="658" cy="23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de-DE"/>
                  <a:t>d</a:t>
                </a:r>
              </a:p>
            </p:txBody>
          </p:sp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1451" y="3181"/>
                <a:ext cx="658" cy="23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de-DE"/>
                  <a:t>b</a:t>
                </a:r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1020" y="3562"/>
                <a:ext cx="658" cy="23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de-DE"/>
                  <a:t>f</a:t>
                </a:r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317" y="3562"/>
                <a:ext cx="658" cy="23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de-DE"/>
                  <a:t>e</a:t>
                </a:r>
              </a:p>
            </p:txBody>
          </p:sp>
          <p:sp>
            <p:nvSpPr>
              <p:cNvPr id="17" name="Text Box 18"/>
              <p:cNvSpPr txBox="1">
                <a:spLocks noChangeArrowheads="1"/>
              </p:cNvSpPr>
              <p:nvPr/>
            </p:nvSpPr>
            <p:spPr bwMode="auto">
              <a:xfrm>
                <a:off x="997" y="2636"/>
                <a:ext cx="658" cy="23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de-DE"/>
                  <a:t>g</a:t>
                </a:r>
              </a:p>
            </p:txBody>
          </p:sp>
          <p:sp>
            <p:nvSpPr>
              <p:cNvPr id="18" name="Text Box 19"/>
              <p:cNvSpPr txBox="1">
                <a:spLocks noChangeArrowheads="1"/>
              </p:cNvSpPr>
              <p:nvPr/>
            </p:nvSpPr>
            <p:spPr bwMode="auto">
              <a:xfrm>
                <a:off x="657" y="1911"/>
                <a:ext cx="658" cy="23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de-DE" b="1"/>
                  <a:t>z</a:t>
                </a:r>
              </a:p>
            </p:txBody>
          </p:sp>
          <p:sp>
            <p:nvSpPr>
              <p:cNvPr id="19" name="Text Box 20"/>
              <p:cNvSpPr txBox="1">
                <a:spLocks noChangeArrowheads="1"/>
              </p:cNvSpPr>
              <p:nvPr/>
            </p:nvSpPr>
            <p:spPr bwMode="auto">
              <a:xfrm>
                <a:off x="1905" y="3090"/>
                <a:ext cx="658" cy="23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de-DE" b="1" dirty="0" smtClean="0"/>
                  <a:t>Y</a:t>
                </a:r>
                <a:endParaRPr lang="de-DE" b="1" dirty="0"/>
              </a:p>
            </p:txBody>
          </p:sp>
          <p:sp>
            <p:nvSpPr>
              <p:cNvPr id="20" name="Text Box 21"/>
              <p:cNvSpPr txBox="1">
                <a:spLocks noChangeArrowheads="1"/>
              </p:cNvSpPr>
              <p:nvPr/>
            </p:nvSpPr>
            <p:spPr bwMode="auto">
              <a:xfrm>
                <a:off x="226" y="2727"/>
                <a:ext cx="658" cy="23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de-DE"/>
                  <a:t>h</a:t>
                </a:r>
              </a:p>
            </p:txBody>
          </p:sp>
        </p:grpSp>
      </p:grpSp>
      <p:sp>
        <p:nvSpPr>
          <p:cNvPr id="21" name="Content Placeholder 2"/>
          <p:cNvSpPr txBox="1">
            <a:spLocks/>
          </p:cNvSpPr>
          <p:nvPr/>
        </p:nvSpPr>
        <p:spPr>
          <a:xfrm>
            <a:off x="457200" y="5105400"/>
            <a:ext cx="8382000" cy="14025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Untuk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perhitungan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persamaan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sbb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6914" name="Object 2"/>
          <p:cNvGraphicFramePr>
            <a:graphicFrameLocks noChangeAspect="1"/>
          </p:cNvGraphicFramePr>
          <p:nvPr/>
        </p:nvGraphicFramePr>
        <p:xfrm>
          <a:off x="2854325" y="5715000"/>
          <a:ext cx="3698875" cy="935037"/>
        </p:xfrm>
        <a:graphic>
          <a:graphicData uri="http://schemas.openxmlformats.org/presentationml/2006/ole">
            <p:oleObj spid="_x0000_s166914" name="Equation" r:id="rId3" imgW="1511280" imgH="380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458200" cy="1121664"/>
          </a:xfrm>
        </p:spPr>
        <p:txBody>
          <a:bodyPr>
            <a:normAutofit fontScale="90000"/>
          </a:bodyPr>
          <a:lstStyle/>
          <a:p>
            <a:r>
              <a:rPr lang="de-DE" sz="4400" dirty="0" smtClean="0"/>
              <a:t>Integrasi luas untuk besaran </a:t>
            </a:r>
            <a:r>
              <a:rPr lang="de-DE" sz="4400" smtClean="0"/>
              <a:t>vektor (6)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685800" y="1524000"/>
          <a:ext cx="7772400" cy="2143125"/>
        </p:xfrm>
        <a:graphic>
          <a:graphicData uri="http://schemas.openxmlformats.org/presentationml/2006/ole">
            <p:oleObj spid="_x0000_s167938" name="Equation" r:id="rId3" imgW="2311200" imgH="812520" progId="Equation.3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664740"/>
            <a:ext cx="5981700" cy="488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2400" b="0" i="0" u="none" strike="noStrike" kern="1200" cap="none" spc="0" normalizeH="0" baseline="0" noProof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Bidang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2400" b="0" i="1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= 0,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en-US" sz="2400" i="1" baseline="-2500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= -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dz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x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7939" name="Content Placeholder 3"/>
          <p:cNvGraphicFramePr>
            <a:graphicFrameLocks noChangeAspect="1"/>
          </p:cNvGraphicFramePr>
          <p:nvPr/>
        </p:nvGraphicFramePr>
        <p:xfrm>
          <a:off x="1104900" y="4191001"/>
          <a:ext cx="6972300" cy="2496930"/>
        </p:xfrm>
        <a:graphic>
          <a:graphicData uri="http://schemas.openxmlformats.org/presentationml/2006/ole">
            <p:oleObj spid="_x0000_s167939" name="Equation" r:id="rId4" imgW="2768400" imgH="990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458200" cy="1121664"/>
          </a:xfrm>
        </p:spPr>
        <p:txBody>
          <a:bodyPr>
            <a:normAutofit fontScale="90000"/>
          </a:bodyPr>
          <a:lstStyle/>
          <a:p>
            <a:r>
              <a:rPr lang="de-DE" sz="4400" dirty="0" smtClean="0"/>
              <a:t>Integrasi luas untuk besaran </a:t>
            </a:r>
            <a:r>
              <a:rPr lang="de-DE" sz="4400" smtClean="0"/>
              <a:t>vektor (7)</a:t>
            </a:r>
            <a:endParaRPr lang="en-US" sz="4400" dirty="0"/>
          </a:p>
        </p:txBody>
      </p:sp>
      <p:graphicFrame>
        <p:nvGraphicFramePr>
          <p:cNvPr id="168962" name="Content Placeholder 3"/>
          <p:cNvGraphicFramePr>
            <a:graphicFrameLocks noChangeAspect="1"/>
          </p:cNvGraphicFramePr>
          <p:nvPr/>
        </p:nvGraphicFramePr>
        <p:xfrm>
          <a:off x="1235075" y="2187575"/>
          <a:ext cx="7267575" cy="2613025"/>
        </p:xfrm>
        <a:graphic>
          <a:graphicData uri="http://schemas.openxmlformats.org/presentationml/2006/ole">
            <p:oleObj spid="_x0000_s168962" name="Equation" r:id="rId3" imgW="2755800" imgH="990360" progId="Equation.3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723900" y="1524000"/>
            <a:ext cx="5981700" cy="488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2400" b="0" i="0" u="none" strike="noStrike" kern="1200" cap="none" spc="0" normalizeH="0" baseline="0" noProof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Bidang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i="1" u="sng" smtClean="0">
                <a:latin typeface="Times New Roman" pitchFamily="18" charset="0"/>
                <a:cs typeface="Times New Roman" pitchFamily="18" charset="0"/>
              </a:rPr>
              <a:t>efgh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= 1,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en-US" sz="2400" i="1" baseline="-2500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dz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x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ChangeAspect="1"/>
          </p:cNvGraphicFramePr>
          <p:nvPr/>
        </p:nvGraphicFramePr>
        <p:xfrm>
          <a:off x="1219200" y="2220913"/>
          <a:ext cx="7300913" cy="2544762"/>
        </p:xfrm>
        <a:graphic>
          <a:graphicData uri="http://schemas.openxmlformats.org/presentationml/2006/ole">
            <p:oleObj spid="_x0000_s169986" name="Equation" r:id="rId3" imgW="2768400" imgH="965160" progId="Equation.3">
              <p:embed/>
            </p:oleObj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458200" cy="1121664"/>
          </a:xfrm>
        </p:spPr>
        <p:txBody>
          <a:bodyPr>
            <a:normAutofit fontScale="90000"/>
          </a:bodyPr>
          <a:lstStyle/>
          <a:p>
            <a:r>
              <a:rPr lang="de-DE" sz="4400" dirty="0" smtClean="0"/>
              <a:t>Integrasi luas untuk besaran </a:t>
            </a:r>
            <a:r>
              <a:rPr lang="de-DE" sz="4400" smtClean="0"/>
              <a:t>vektor (8)</a:t>
            </a:r>
            <a:endParaRPr lang="en-US" sz="4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23900" y="1562100"/>
            <a:ext cx="5981700" cy="488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2400" b="0" i="0" u="none" strike="noStrike" kern="1200" cap="none" spc="0" normalizeH="0" baseline="0" noProof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Bidang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2400" b="0" i="1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aehd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= 0,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en-US" sz="2400" i="1" baseline="-2500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= -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dz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/>
              <a:t>Integral garis (1) - Besaran skalar</a:t>
            </a:r>
            <a:endParaRPr lang="de-DE" sz="4000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457700" y="1485900"/>
            <a:ext cx="4686300" cy="2514600"/>
          </a:xfrm>
        </p:spPr>
        <p:txBody>
          <a:bodyPr>
            <a:normAutofit/>
          </a:bodyPr>
          <a:lstStyle/>
          <a:p>
            <a:r>
              <a:rPr lang="de-DE" sz="2800" dirty="0" smtClean="0"/>
              <a:t>Integral adalah penjumlahan yg dapat melibatkan besaran skalar dan vektor</a:t>
            </a:r>
          </a:p>
        </p:txBody>
      </p:sp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3" cstate="print">
            <a:lum bright="12000" contrast="78000"/>
          </a:blip>
          <a:srcRect/>
          <a:stretch>
            <a:fillRect/>
          </a:stretch>
        </p:blipFill>
        <p:spPr bwMode="auto">
          <a:xfrm>
            <a:off x="457200" y="1676400"/>
            <a:ext cx="4038600" cy="1714500"/>
          </a:xfrm>
          <a:prstGeom prst="rect">
            <a:avLst/>
          </a:prstGeom>
          <a:noFill/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3543300"/>
            <a:ext cx="8915400" cy="20955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11480" lvl="0" indent="-342900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Pada sebuah contour (lintasan) c terdapat</a:t>
            </a:r>
            <a:r>
              <a:rPr kumimoji="0" lang="de-D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besaran </a:t>
            </a:r>
            <a:r>
              <a:rPr kumimoji="0" lang="de-DE" sz="28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skalar </a:t>
            </a:r>
            <a:r>
              <a:rPr kumimoji="0" lang="de-DE" sz="2800" b="0" i="1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de-DE" sz="28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e-DE" sz="2800" b="1" i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e-DE" sz="28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Untuk menghitung jumlah total dari besaran A pada lintasan </a:t>
            </a:r>
            <a:r>
              <a:rPr lang="de-DE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smtClean="0">
                <a:latin typeface="Times New Roman" pitchFamily="18" charset="0"/>
                <a:cs typeface="Times New Roman" pitchFamily="18" charset="0"/>
              </a:rPr>
              <a:t>dilakukan integrasi: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6676" name="Object 4"/>
          <p:cNvGraphicFramePr>
            <a:graphicFrameLocks noChangeAspect="1"/>
          </p:cNvGraphicFramePr>
          <p:nvPr/>
        </p:nvGraphicFramePr>
        <p:xfrm>
          <a:off x="2551113" y="5486400"/>
          <a:ext cx="4421187" cy="1244600"/>
        </p:xfrm>
        <a:graphic>
          <a:graphicData uri="http://schemas.openxmlformats.org/presentationml/2006/ole">
            <p:oleObj spid="_x0000_s156676" name="Equation" r:id="rId4" imgW="171432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ChangeAspect="1"/>
          </p:cNvGraphicFramePr>
          <p:nvPr/>
        </p:nvGraphicFramePr>
        <p:xfrm>
          <a:off x="1235075" y="2220913"/>
          <a:ext cx="7267575" cy="2543175"/>
        </p:xfrm>
        <a:graphic>
          <a:graphicData uri="http://schemas.openxmlformats.org/presentationml/2006/ole">
            <p:oleObj spid="_x0000_s171010" name="Equation" r:id="rId3" imgW="2755800" imgH="965160" progId="Equation.3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723900" y="1562100"/>
            <a:ext cx="5981700" cy="488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2400" b="0" i="0" u="none" strike="noStrike" kern="1200" cap="none" spc="0" normalizeH="0" baseline="0" noProof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Bidang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2400" b="0" i="1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bfgc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= 1,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en-US" sz="2400" i="1" baseline="-2500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= -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dz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304800"/>
            <a:ext cx="8458200" cy="112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Integrasi luas untuk besaran vektor (9)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ChangeAspect="1"/>
          </p:cNvGraphicFramePr>
          <p:nvPr/>
        </p:nvGraphicFramePr>
        <p:xfrm>
          <a:off x="1235075" y="2187575"/>
          <a:ext cx="7267575" cy="2611438"/>
        </p:xfrm>
        <a:graphic>
          <a:graphicData uri="http://schemas.openxmlformats.org/presentationml/2006/ole">
            <p:oleObj spid="_x0000_s172034" name="Equation" r:id="rId3" imgW="2755800" imgH="990360" progId="Equation.3">
              <p:embed/>
            </p:oleObj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609600" y="304800"/>
            <a:ext cx="8458200" cy="112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Integrasi luas untuk besaran vektor (10)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23900" y="1562100"/>
            <a:ext cx="5981700" cy="488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2400" b="0" i="0" u="none" strike="noStrike" kern="1200" cap="none" spc="0" normalizeH="0" baseline="0" noProof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Bidang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2400" b="0" i="1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aefb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= 0,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en-US" sz="2400" i="1" baseline="-2500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= -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z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ChangeAspect="1"/>
          </p:cNvGraphicFramePr>
          <p:nvPr/>
        </p:nvGraphicFramePr>
        <p:xfrm>
          <a:off x="1219201" y="2209800"/>
          <a:ext cx="7162800" cy="2562037"/>
        </p:xfrm>
        <a:graphic>
          <a:graphicData uri="http://schemas.openxmlformats.org/presentationml/2006/ole">
            <p:oleObj spid="_x0000_s173058" name="Equation" r:id="rId3" imgW="2768400" imgH="990360" progId="Equation.3">
              <p:embed/>
            </p:oleObj>
          </a:graphicData>
        </a:graphic>
      </p:graphicFrame>
      <p:graphicFrame>
        <p:nvGraphicFramePr>
          <p:cNvPr id="173059" name="Content Placeholder 3"/>
          <p:cNvGraphicFramePr>
            <a:graphicFrameLocks noChangeAspect="1"/>
          </p:cNvGraphicFramePr>
          <p:nvPr/>
        </p:nvGraphicFramePr>
        <p:xfrm>
          <a:off x="2120093" y="5467350"/>
          <a:ext cx="5233207" cy="1009650"/>
        </p:xfrm>
        <a:graphic>
          <a:graphicData uri="http://schemas.openxmlformats.org/presentationml/2006/ole">
            <p:oleObj spid="_x0000_s173059" name="Equation" r:id="rId4" imgW="1447560" imgH="279360" progId="Equation.3">
              <p:embed/>
            </p:oleObj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458200" cy="1121664"/>
          </a:xfrm>
        </p:spPr>
        <p:txBody>
          <a:bodyPr>
            <a:normAutofit fontScale="90000"/>
          </a:bodyPr>
          <a:lstStyle/>
          <a:p>
            <a:r>
              <a:rPr lang="de-DE" sz="4400" dirty="0" smtClean="0"/>
              <a:t>Integrasi luas untuk besaran </a:t>
            </a:r>
            <a:r>
              <a:rPr lang="de-DE" sz="4400" smtClean="0"/>
              <a:t>vektor (11)</a:t>
            </a:r>
            <a:endParaRPr lang="en-US" sz="44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23900" y="1562100"/>
            <a:ext cx="5981700" cy="488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2400" b="0" i="0" u="none" strike="noStrike" kern="1200" cap="none" spc="0" normalizeH="0" baseline="0" noProof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Bidang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2400" b="0" i="1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dhgc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= 1,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en-US" sz="2400" i="1" baseline="-2500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z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85800" y="4838700"/>
            <a:ext cx="5981700" cy="488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Total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/>
              <a:t>Integral garis (2) – Besaran vektor</a:t>
            </a:r>
            <a:endParaRPr lang="de-DE" sz="4000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495800" y="1600200"/>
            <a:ext cx="4648200" cy="4755360"/>
          </a:xfrm>
        </p:spPr>
        <p:txBody>
          <a:bodyPr>
            <a:normAutofit/>
          </a:bodyPr>
          <a:lstStyle/>
          <a:p>
            <a:r>
              <a:rPr lang="de-DE" sz="2800" dirty="0" smtClean="0"/>
              <a:t>Sepanjang lintasan </a:t>
            </a:r>
            <a:r>
              <a:rPr lang="de-DE" sz="2800" i="1" dirty="0" smtClean="0"/>
              <a:t>c </a:t>
            </a:r>
            <a:r>
              <a:rPr lang="de-DE" sz="2800" dirty="0" smtClean="0"/>
              <a:t>terdapat vektor-vektor kecil</a:t>
            </a:r>
          </a:p>
        </p:txBody>
      </p:sp>
      <p:graphicFrame>
        <p:nvGraphicFramePr>
          <p:cNvPr id="157698" name="Object 2"/>
          <p:cNvGraphicFramePr>
            <a:graphicFrameLocks noChangeAspect="1"/>
          </p:cNvGraphicFramePr>
          <p:nvPr/>
        </p:nvGraphicFramePr>
        <p:xfrm>
          <a:off x="5219700" y="3009900"/>
          <a:ext cx="3078163" cy="1177925"/>
        </p:xfrm>
        <a:graphic>
          <a:graphicData uri="http://schemas.openxmlformats.org/presentationml/2006/ole">
            <p:oleObj spid="_x0000_s157698" name="Equation" r:id="rId3" imgW="1193760" imgH="457200" progId="Equation.3">
              <p:embed/>
            </p:oleObj>
          </a:graphicData>
        </a:graphic>
      </p:graphicFrame>
      <p:pic>
        <p:nvPicPr>
          <p:cNvPr id="1576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828801"/>
            <a:ext cx="3886200" cy="2971799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</p:spPr>
      </p:pic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9600" y="5257800"/>
            <a:ext cx="8305800" cy="129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Integrasi vektor pada lintasan c menghasilkan vektor lurus dari titik a ke b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2336"/>
            <a:ext cx="8001000" cy="1121664"/>
          </a:xfrm>
        </p:spPr>
        <p:txBody>
          <a:bodyPr>
            <a:normAutofit/>
          </a:bodyPr>
          <a:lstStyle/>
          <a:p>
            <a:r>
              <a:rPr lang="de-DE" sz="4000" dirty="0" smtClean="0"/>
              <a:t>Integral garis (3) - Besaran vektor</a:t>
            </a:r>
            <a:endParaRPr lang="de-DE" sz="4000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676400"/>
            <a:ext cx="8420100" cy="5181600"/>
          </a:xfrm>
        </p:spPr>
        <p:txBody>
          <a:bodyPr>
            <a:normAutofit/>
          </a:bodyPr>
          <a:lstStyle/>
          <a:p>
            <a:r>
              <a:rPr lang="de-DE" sz="2400" dirty="0" smtClean="0"/>
              <a:t>Salah satu aplikasi penting dari konsep integral garis pada besaran vektor di bidang ilmu elektromagnetik adalah : </a:t>
            </a:r>
            <a:r>
              <a:rPr lang="de-DE" sz="2400" dirty="0" smtClean="0">
                <a:solidFill>
                  <a:srgbClr val="FF0000"/>
                </a:solidFill>
              </a:rPr>
              <a:t>Integral </a:t>
            </a:r>
            <a:r>
              <a:rPr lang="de-DE" sz="2400" dirty="0">
                <a:solidFill>
                  <a:srgbClr val="FF0000"/>
                </a:solidFill>
              </a:rPr>
              <a:t>garis dari komponen </a:t>
            </a:r>
            <a:r>
              <a:rPr lang="de-DE" sz="2400" dirty="0" smtClean="0">
                <a:solidFill>
                  <a:srgbClr val="FF0000"/>
                </a:solidFill>
              </a:rPr>
              <a:t>vektor yang arahnya </a:t>
            </a:r>
            <a:r>
              <a:rPr lang="de-DE" sz="2400" dirty="0">
                <a:solidFill>
                  <a:srgbClr val="FF0000"/>
                </a:solidFill>
              </a:rPr>
              <a:t>tangential </a:t>
            </a:r>
            <a:r>
              <a:rPr lang="de-DE" sz="2400">
                <a:solidFill>
                  <a:srgbClr val="FF0000"/>
                </a:solidFill>
              </a:rPr>
              <a:t>terhadap </a:t>
            </a:r>
            <a:r>
              <a:rPr lang="de-DE" sz="2400" smtClean="0">
                <a:solidFill>
                  <a:srgbClr val="FF0000"/>
                </a:solidFill>
              </a:rPr>
              <a:t>lintasan</a:t>
            </a:r>
          </a:p>
          <a:p>
            <a:pPr>
              <a:buNone/>
            </a:pPr>
            <a:endParaRPr lang="de-DE" sz="2400" dirty="0" smtClean="0">
              <a:solidFill>
                <a:srgbClr val="FF0000"/>
              </a:solidFill>
            </a:endParaRPr>
          </a:p>
          <a:p>
            <a:r>
              <a:rPr lang="de-DE" sz="2400" dirty="0" smtClean="0"/>
              <a:t>Notasi :</a:t>
            </a:r>
          </a:p>
          <a:p>
            <a:endParaRPr lang="de-DE" sz="2400" smtClean="0"/>
          </a:p>
          <a:p>
            <a:pPr>
              <a:buNone/>
            </a:pPr>
            <a:endParaRPr lang="de-DE" sz="2400" dirty="0" smtClean="0"/>
          </a:p>
          <a:p>
            <a:r>
              <a:rPr lang="de-DE" sz="2400" b="1" dirty="0" smtClean="0"/>
              <a:t>t</a:t>
            </a:r>
            <a:r>
              <a:rPr lang="de-DE" sz="2400" dirty="0" smtClean="0"/>
              <a:t> merupakan vektor satuan yang arahnya tangential/paralel/sejajar terhadap lintasan integrasi</a:t>
            </a:r>
            <a:endParaRPr lang="de-DE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09800" y="3733800"/>
          <a:ext cx="3733800" cy="992405"/>
        </p:xfrm>
        <a:graphic>
          <a:graphicData uri="http://schemas.openxmlformats.org/presentationml/2006/ole">
            <p:oleObj spid="_x0000_s158722" name="Equation" r:id="rId3" imgW="1434960" imgH="380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/>
              <a:t>Integral garis (4) - Besaran vektor</a:t>
            </a:r>
            <a:endParaRPr lang="de-DE" sz="4000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19100" y="1676400"/>
            <a:ext cx="8724900" cy="2552700"/>
          </a:xfrm>
        </p:spPr>
        <p:txBody>
          <a:bodyPr>
            <a:normAutofit/>
          </a:bodyPr>
          <a:lstStyle/>
          <a:p>
            <a:r>
              <a:rPr lang="de-DE" sz="2400" dirty="0" smtClean="0"/>
              <a:t>Contoh kasus : </a:t>
            </a:r>
          </a:p>
          <a:p>
            <a:r>
              <a:rPr lang="de-DE" sz="2400" dirty="0" smtClean="0"/>
              <a:t>Berapa besar daya yang dibutuhkan untuk memindahkan muatan dari titik </a:t>
            </a:r>
            <a:r>
              <a:rPr lang="de-DE" sz="2400" i="1" dirty="0" smtClean="0"/>
              <a:t>a </a:t>
            </a:r>
            <a:r>
              <a:rPr lang="de-DE" sz="2400" dirty="0" smtClean="0"/>
              <a:t>ke </a:t>
            </a:r>
            <a:r>
              <a:rPr lang="de-DE" sz="2400" i="1" dirty="0" smtClean="0"/>
              <a:t>b</a:t>
            </a:r>
            <a:r>
              <a:rPr lang="de-DE" sz="2400" dirty="0" smtClean="0"/>
              <a:t> sepanjang lintasan </a:t>
            </a:r>
            <a:r>
              <a:rPr lang="de-DE" sz="2400" i="1" dirty="0" smtClean="0"/>
              <a:t>c</a:t>
            </a:r>
            <a:r>
              <a:rPr lang="de-DE" sz="2400" dirty="0" smtClean="0"/>
              <a:t> jika diberikan medan listrik seperti diatas ???</a:t>
            </a:r>
            <a:endParaRPr lang="de-DE" sz="2400" dirty="0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2" cstate="print">
            <a:lum bright="12000" contrast="78000"/>
          </a:blip>
          <a:srcRect/>
          <a:stretch>
            <a:fillRect/>
          </a:stretch>
        </p:blipFill>
        <p:spPr bwMode="auto">
          <a:xfrm>
            <a:off x="1866900" y="3581400"/>
            <a:ext cx="592455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610600" cy="1121664"/>
          </a:xfrm>
        </p:spPr>
        <p:txBody>
          <a:bodyPr/>
          <a:lstStyle/>
          <a:p>
            <a:r>
              <a:rPr lang="de-DE" sz="4000" dirty="0" smtClean="0"/>
              <a:t>Integral garis (5) - Besaran vektor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91000"/>
            <a:ext cx="8001000" cy="26670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Rumus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: </a:t>
            </a:r>
            <a:r>
              <a:rPr lang="en-US" sz="2400" dirty="0" smtClean="0">
                <a:solidFill>
                  <a:srgbClr val="FF0000"/>
                </a:solidFill>
              </a:rPr>
              <a:t>W = </a:t>
            </a:r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n-US" sz="2400" dirty="0" smtClean="0">
                <a:solidFill>
                  <a:srgbClr val="FF0000"/>
                </a:solidFill>
              </a:rPr>
              <a:t> . </a:t>
            </a:r>
            <a:r>
              <a:rPr lang="en-US" sz="2400" b="1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 = q </a:t>
            </a:r>
            <a:r>
              <a:rPr lang="en-US" sz="2400" b="1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>
                <a:solidFill>
                  <a:srgbClr val="FF0000"/>
                </a:solidFill>
              </a:rPr>
              <a:t> . </a:t>
            </a:r>
            <a:r>
              <a:rPr lang="en-US" sz="2400" b="1" dirty="0" smtClean="0">
                <a:solidFill>
                  <a:srgbClr val="FF0000"/>
                </a:solidFill>
              </a:rPr>
              <a:t>S</a:t>
            </a:r>
          </a:p>
          <a:p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 </a:t>
            </a:r>
            <a:r>
              <a:rPr lang="en-US" sz="2400" dirty="0" err="1" smtClean="0"/>
              <a:t>medan</a:t>
            </a:r>
            <a:r>
              <a:rPr lang="en-US" sz="2400" dirty="0" smtClean="0"/>
              <a:t> </a:t>
            </a:r>
            <a:r>
              <a:rPr lang="en-US" sz="2400" dirty="0" err="1" smtClean="0"/>
              <a:t>listrik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searah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 </a:t>
            </a:r>
            <a:r>
              <a:rPr lang="en-US" sz="2400" dirty="0" err="1" smtClean="0"/>
              <a:t>lintasan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ditempuh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muatan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total </a:t>
            </a:r>
            <a:r>
              <a:rPr lang="en-US" sz="2400" dirty="0" err="1" smtClean="0"/>
              <a:t>dibutuhkan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interasi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melibatkan</a:t>
            </a:r>
            <a:r>
              <a:rPr lang="en-US" sz="2400" dirty="0" smtClean="0"/>
              <a:t> </a:t>
            </a:r>
            <a:r>
              <a:rPr lang="en-US" sz="2400" dirty="0" err="1" smtClean="0"/>
              <a:t>besaran</a:t>
            </a:r>
            <a:r>
              <a:rPr lang="en-US" sz="2400" dirty="0" smtClean="0"/>
              <a:t> </a:t>
            </a:r>
            <a:r>
              <a:rPr lang="en-US" sz="2400" dirty="0" err="1" smtClean="0"/>
              <a:t>vektor</a:t>
            </a:r>
            <a:endParaRPr lang="en-US" sz="24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lum bright="12000" contrast="78000"/>
          </a:blip>
          <a:srcRect/>
          <a:stretch>
            <a:fillRect/>
          </a:stretch>
        </p:blipFill>
        <p:spPr bwMode="auto">
          <a:xfrm>
            <a:off x="1619250" y="1600200"/>
            <a:ext cx="592455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66800" y="2895600"/>
            <a:ext cx="7772400" cy="3276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Integral garis (6) - </a:t>
            </a:r>
            <a:r>
              <a:rPr lang="de-DE" sz="4000" smtClean="0"/>
              <a:t>Besaran vektor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Solusinya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segmen</a:t>
            </a:r>
            <a:r>
              <a:rPr lang="en-US" sz="2400" dirty="0" smtClean="0"/>
              <a:t> </a:t>
            </a:r>
            <a:r>
              <a:rPr lang="en-US" sz="2400" dirty="0" err="1" smtClean="0"/>
              <a:t>lintasan</a:t>
            </a:r>
            <a:endParaRPr lang="en-US" sz="24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84263" y="2895600"/>
          <a:ext cx="7642225" cy="1066800"/>
        </p:xfrm>
        <a:graphic>
          <a:graphicData uri="http://schemas.openxmlformats.org/presentationml/2006/ole">
            <p:oleObj spid="_x0000_s159746" name="Equation" r:id="rId4" imgW="3098520" imgH="431640" progId="Equation.3">
              <p:embed/>
            </p:oleObj>
          </a:graphicData>
        </a:graphic>
      </p:graphicFrame>
      <p:graphicFrame>
        <p:nvGraphicFramePr>
          <p:cNvPr id="159747" name="Object 3"/>
          <p:cNvGraphicFramePr>
            <a:graphicFrameLocks noChangeAspect="1"/>
          </p:cNvGraphicFramePr>
          <p:nvPr/>
        </p:nvGraphicFramePr>
        <p:xfrm>
          <a:off x="5253037" y="3962400"/>
          <a:ext cx="3509963" cy="2195512"/>
        </p:xfrm>
        <a:graphic>
          <a:graphicData uri="http://schemas.openxmlformats.org/presentationml/2006/ole">
            <p:oleObj spid="_x0000_s159747" name="Equation" r:id="rId5" imgW="1422360" imgH="888840" progId="Equation.3">
              <p:embed/>
            </p:oleObj>
          </a:graphicData>
        </a:graphic>
      </p:graphicFrame>
      <p:sp>
        <p:nvSpPr>
          <p:cNvPr id="11" name="Left Brace 10"/>
          <p:cNvSpPr/>
          <p:nvPr/>
        </p:nvSpPr>
        <p:spPr>
          <a:xfrm rot="16200000">
            <a:off x="2857500" y="3238500"/>
            <a:ext cx="381000" cy="1219200"/>
          </a:xfrm>
          <a:prstGeom prst="leftBrace">
            <a:avLst>
              <a:gd name="adj1" fmla="val 4404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752600" y="41148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Komponen</a:t>
            </a:r>
            <a:r>
              <a:rPr lang="en-US" sz="2400" b="1" dirty="0" smtClean="0"/>
              <a:t> E yang </a:t>
            </a:r>
            <a:r>
              <a:rPr lang="en-US" sz="2400" b="1" dirty="0" err="1" smtClean="0"/>
              <a:t>searah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lintasan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3736"/>
            <a:ext cx="8001000" cy="1121664"/>
          </a:xfrm>
        </p:spPr>
        <p:txBody>
          <a:bodyPr>
            <a:noAutofit/>
          </a:bodyPr>
          <a:lstStyle/>
          <a:p>
            <a:r>
              <a:rPr lang="de-DE" sz="3200" smtClean="0"/>
              <a:t>Integral Garis untuk Besaran Vektor </a:t>
            </a:r>
            <a:br>
              <a:rPr lang="de-DE" sz="3200" smtClean="0"/>
            </a:br>
            <a:r>
              <a:rPr lang="de-DE" sz="3200" smtClean="0"/>
              <a:t>pada </a:t>
            </a:r>
            <a:r>
              <a:rPr lang="de-DE" sz="3200" dirty="0" smtClean="0"/>
              <a:t>sistem koordinat (1)</a:t>
            </a:r>
            <a:endParaRPr lang="de-DE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00" y="1943100"/>
          <a:ext cx="3780505" cy="1302174"/>
        </p:xfrm>
        <a:graphic>
          <a:graphicData uri="http://schemas.openxmlformats.org/presentationml/2006/ole">
            <p:oleObj spid="_x0000_s160770" name="Equation" r:id="rId3" imgW="1143000" imgH="393480" progId="Equation.3">
              <p:embed/>
            </p:oleObj>
          </a:graphicData>
        </a:graphic>
      </p:graphicFrame>
      <p:sp>
        <p:nvSpPr>
          <p:cNvPr id="6" name="Down Arrow 5"/>
          <p:cNvSpPr/>
          <p:nvPr/>
        </p:nvSpPr>
        <p:spPr>
          <a:xfrm>
            <a:off x="3429000" y="2781300"/>
            <a:ext cx="266700" cy="10287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0771" name="Object 3"/>
          <p:cNvGraphicFramePr>
            <a:graphicFrameLocks noChangeAspect="1"/>
          </p:cNvGraphicFramePr>
          <p:nvPr/>
        </p:nvGraphicFramePr>
        <p:xfrm>
          <a:off x="3276600" y="4000500"/>
          <a:ext cx="5833800" cy="2209800"/>
        </p:xfrm>
        <a:graphic>
          <a:graphicData uri="http://schemas.openxmlformats.org/presentationml/2006/ole">
            <p:oleObj spid="_x0000_s160771" name="Equation" r:id="rId4" imgW="2044440" imgH="774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de-DE" sz="4000" dirty="0" smtClean="0"/>
              <a:t>Cartesian </a:t>
            </a:r>
          </a:p>
          <a:p>
            <a:pPr lvl="1">
              <a:lnSpc>
                <a:spcPct val="90000"/>
              </a:lnSpc>
            </a:pPr>
            <a:r>
              <a:rPr lang="de-DE" sz="3200" b="1" dirty="0" smtClean="0">
                <a:solidFill>
                  <a:srgbClr val="FF0000"/>
                </a:solidFill>
              </a:rPr>
              <a:t>A</a:t>
            </a:r>
            <a:r>
              <a:rPr lang="de-DE" sz="3200" dirty="0" smtClean="0">
                <a:solidFill>
                  <a:srgbClr val="FF0000"/>
                </a:solidFill>
              </a:rPr>
              <a:t> = </a:t>
            </a:r>
            <a:r>
              <a:rPr lang="de-DE" sz="3200" i="1" dirty="0" smtClean="0">
                <a:solidFill>
                  <a:srgbClr val="FF0000"/>
                </a:solidFill>
              </a:rPr>
              <a:t>A</a:t>
            </a:r>
            <a:r>
              <a:rPr lang="de-DE" sz="3200" baseline="-25000" dirty="0" smtClean="0">
                <a:solidFill>
                  <a:srgbClr val="FF0000"/>
                </a:solidFill>
              </a:rPr>
              <a:t>x</a:t>
            </a:r>
            <a:r>
              <a:rPr lang="de-DE" sz="3200" dirty="0" smtClean="0">
                <a:solidFill>
                  <a:srgbClr val="FF0000"/>
                </a:solidFill>
              </a:rPr>
              <a:t> </a:t>
            </a:r>
            <a:r>
              <a:rPr lang="de-DE" sz="3200" b="1" dirty="0" smtClean="0">
                <a:solidFill>
                  <a:srgbClr val="FF0000"/>
                </a:solidFill>
              </a:rPr>
              <a:t>a</a:t>
            </a:r>
            <a:r>
              <a:rPr lang="de-DE" sz="3200" baseline="-25000" dirty="0" smtClean="0">
                <a:solidFill>
                  <a:srgbClr val="FF0000"/>
                </a:solidFill>
              </a:rPr>
              <a:t>x</a:t>
            </a:r>
            <a:r>
              <a:rPr lang="de-DE" sz="3200" dirty="0" smtClean="0">
                <a:solidFill>
                  <a:srgbClr val="FF0000"/>
                </a:solidFill>
              </a:rPr>
              <a:t> + </a:t>
            </a:r>
            <a:r>
              <a:rPr lang="de-DE" sz="3200" i="1" dirty="0" smtClean="0">
                <a:solidFill>
                  <a:srgbClr val="FF0000"/>
                </a:solidFill>
              </a:rPr>
              <a:t>A</a:t>
            </a:r>
            <a:r>
              <a:rPr lang="de-DE" sz="3200" baseline="-25000" dirty="0" smtClean="0">
                <a:solidFill>
                  <a:srgbClr val="FF0000"/>
                </a:solidFill>
              </a:rPr>
              <a:t>y</a:t>
            </a:r>
            <a:r>
              <a:rPr lang="de-DE" sz="3200" dirty="0" smtClean="0">
                <a:solidFill>
                  <a:srgbClr val="FF0000"/>
                </a:solidFill>
              </a:rPr>
              <a:t> </a:t>
            </a:r>
            <a:r>
              <a:rPr lang="de-DE" sz="3200" b="1" dirty="0" smtClean="0">
                <a:solidFill>
                  <a:srgbClr val="FF0000"/>
                </a:solidFill>
              </a:rPr>
              <a:t>a</a:t>
            </a:r>
            <a:r>
              <a:rPr lang="de-DE" sz="3200" baseline="-25000" dirty="0" smtClean="0">
                <a:solidFill>
                  <a:srgbClr val="FF0000"/>
                </a:solidFill>
              </a:rPr>
              <a:t>y</a:t>
            </a:r>
            <a:r>
              <a:rPr lang="de-DE" sz="3200" dirty="0" smtClean="0">
                <a:solidFill>
                  <a:srgbClr val="FF0000"/>
                </a:solidFill>
              </a:rPr>
              <a:t> + </a:t>
            </a:r>
            <a:r>
              <a:rPr lang="de-DE" sz="3200" i="1" dirty="0" smtClean="0">
                <a:solidFill>
                  <a:srgbClr val="FF0000"/>
                </a:solidFill>
              </a:rPr>
              <a:t>A</a:t>
            </a:r>
            <a:r>
              <a:rPr lang="de-DE" sz="3200" baseline="-25000" dirty="0" smtClean="0">
                <a:solidFill>
                  <a:srgbClr val="FF0000"/>
                </a:solidFill>
              </a:rPr>
              <a:t>z</a:t>
            </a:r>
            <a:r>
              <a:rPr lang="de-DE" sz="3200" dirty="0" smtClean="0">
                <a:solidFill>
                  <a:srgbClr val="FF0000"/>
                </a:solidFill>
              </a:rPr>
              <a:t> </a:t>
            </a:r>
            <a:r>
              <a:rPr lang="de-DE" sz="3200" b="1" dirty="0" smtClean="0">
                <a:solidFill>
                  <a:srgbClr val="FF0000"/>
                </a:solidFill>
              </a:rPr>
              <a:t>a</a:t>
            </a:r>
            <a:r>
              <a:rPr lang="de-DE" sz="3200" baseline="-25000" dirty="0" smtClean="0">
                <a:solidFill>
                  <a:srgbClr val="FF0000"/>
                </a:solidFill>
              </a:rPr>
              <a:t>z</a:t>
            </a:r>
          </a:p>
          <a:p>
            <a:pPr lvl="1">
              <a:lnSpc>
                <a:spcPct val="90000"/>
              </a:lnSpc>
            </a:pPr>
            <a:r>
              <a:rPr lang="de-DE" sz="3200" dirty="0" smtClean="0">
                <a:solidFill>
                  <a:srgbClr val="FF0000"/>
                </a:solidFill>
              </a:rPr>
              <a:t>d</a:t>
            </a:r>
            <a:r>
              <a:rPr lang="de-DE" sz="3200" b="1" dirty="0" smtClean="0">
                <a:solidFill>
                  <a:srgbClr val="FF0000"/>
                </a:solidFill>
                <a:latin typeface="French Script MT" pitchFamily="66" charset="0"/>
              </a:rPr>
              <a:t>l </a:t>
            </a:r>
            <a:r>
              <a:rPr lang="de-DE" sz="3200" dirty="0" smtClean="0">
                <a:solidFill>
                  <a:srgbClr val="FF0000"/>
                </a:solidFill>
              </a:rPr>
              <a:t>= </a:t>
            </a:r>
            <a:r>
              <a:rPr lang="de-DE" sz="3200" i="1" dirty="0" smtClean="0">
                <a:solidFill>
                  <a:srgbClr val="FF0000"/>
                </a:solidFill>
              </a:rPr>
              <a:t>dx</a:t>
            </a:r>
            <a:r>
              <a:rPr lang="de-DE" sz="3200" dirty="0" smtClean="0">
                <a:solidFill>
                  <a:srgbClr val="FF0000"/>
                </a:solidFill>
              </a:rPr>
              <a:t> </a:t>
            </a:r>
            <a:r>
              <a:rPr lang="de-DE" sz="3200" b="1" dirty="0" smtClean="0">
                <a:solidFill>
                  <a:srgbClr val="FF0000"/>
                </a:solidFill>
              </a:rPr>
              <a:t>a</a:t>
            </a:r>
            <a:r>
              <a:rPr lang="de-DE" sz="3200" baseline="-25000" dirty="0" smtClean="0">
                <a:solidFill>
                  <a:srgbClr val="FF0000"/>
                </a:solidFill>
              </a:rPr>
              <a:t>x</a:t>
            </a:r>
            <a:r>
              <a:rPr lang="de-DE" sz="3200" dirty="0" smtClean="0">
                <a:solidFill>
                  <a:srgbClr val="FF0000"/>
                </a:solidFill>
              </a:rPr>
              <a:t> + </a:t>
            </a:r>
            <a:r>
              <a:rPr lang="de-DE" sz="3200" i="1" dirty="0" smtClean="0">
                <a:solidFill>
                  <a:srgbClr val="FF0000"/>
                </a:solidFill>
              </a:rPr>
              <a:t>dy</a:t>
            </a:r>
            <a:r>
              <a:rPr lang="de-DE" sz="3200" dirty="0" smtClean="0">
                <a:solidFill>
                  <a:srgbClr val="FF0000"/>
                </a:solidFill>
              </a:rPr>
              <a:t> </a:t>
            </a:r>
            <a:r>
              <a:rPr lang="de-DE" sz="3200" b="1" dirty="0" smtClean="0">
                <a:solidFill>
                  <a:srgbClr val="FF0000"/>
                </a:solidFill>
              </a:rPr>
              <a:t>a</a:t>
            </a:r>
            <a:r>
              <a:rPr lang="de-DE" sz="3200" baseline="-25000" dirty="0" smtClean="0">
                <a:solidFill>
                  <a:srgbClr val="FF0000"/>
                </a:solidFill>
              </a:rPr>
              <a:t>y</a:t>
            </a:r>
            <a:r>
              <a:rPr lang="de-DE" sz="3200" dirty="0" smtClean="0">
                <a:solidFill>
                  <a:srgbClr val="FF0000"/>
                </a:solidFill>
              </a:rPr>
              <a:t> + </a:t>
            </a:r>
            <a:r>
              <a:rPr lang="de-DE" sz="3200" i="1" dirty="0" smtClean="0">
                <a:solidFill>
                  <a:srgbClr val="FF0000"/>
                </a:solidFill>
              </a:rPr>
              <a:t>dz</a:t>
            </a:r>
            <a:r>
              <a:rPr lang="de-DE" sz="3200" dirty="0" smtClean="0">
                <a:solidFill>
                  <a:srgbClr val="FF0000"/>
                </a:solidFill>
              </a:rPr>
              <a:t> </a:t>
            </a:r>
            <a:r>
              <a:rPr lang="de-DE" sz="3200" b="1" dirty="0" smtClean="0">
                <a:solidFill>
                  <a:srgbClr val="FF0000"/>
                </a:solidFill>
              </a:rPr>
              <a:t>a</a:t>
            </a:r>
            <a:r>
              <a:rPr lang="de-DE" sz="3200" baseline="-25000" dirty="0" smtClean="0">
                <a:solidFill>
                  <a:srgbClr val="FF0000"/>
                </a:solidFill>
              </a:rPr>
              <a:t>z</a:t>
            </a:r>
          </a:p>
          <a:p>
            <a:pPr lvl="1">
              <a:lnSpc>
                <a:spcPct val="90000"/>
              </a:lnSpc>
              <a:buNone/>
            </a:pPr>
            <a:endParaRPr lang="de-DE" baseline="-25000" dirty="0" smtClean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</a:pPr>
            <a:endParaRPr lang="de-DE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71600" y="3657599"/>
          <a:ext cx="7467600" cy="2782047"/>
        </p:xfrm>
        <a:graphic>
          <a:graphicData uri="http://schemas.openxmlformats.org/presentationml/2006/ole">
            <p:oleObj spid="_x0000_s161794" name="Equation" r:id="rId3" imgW="3238200" imgH="1206360" progId="Equation.3">
              <p:embed/>
            </p:oleObj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173736"/>
            <a:ext cx="8001000" cy="1121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Integral Garis untuk Besaran Vektor </a:t>
            </a:r>
            <a:br>
              <a:rPr kumimoji="0" lang="de-DE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de-DE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pada sistem koordinat (2)</a:t>
            </a: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11839</TotalTime>
  <Words>641</Words>
  <Application>Microsoft Office PowerPoint</Application>
  <PresentationFormat>On-screen Show (4:3)</PresentationFormat>
  <Paragraphs>82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Equation</vt:lpstr>
      <vt:lpstr>Integrasi pada Vektor</vt:lpstr>
      <vt:lpstr>Integral garis (1) - Besaran skalar</vt:lpstr>
      <vt:lpstr>Integral garis (2) – Besaran vektor</vt:lpstr>
      <vt:lpstr>Integral garis (3) - Besaran vektor</vt:lpstr>
      <vt:lpstr>Integral garis (4) - Besaran vektor</vt:lpstr>
      <vt:lpstr>Integral garis (5) - Besaran vektor</vt:lpstr>
      <vt:lpstr>Integral garis (6) - Besaran vektor</vt:lpstr>
      <vt:lpstr>Integral Garis untuk Besaran Vektor  pada sistem koordinat (1)</vt:lpstr>
      <vt:lpstr>Slide 9</vt:lpstr>
      <vt:lpstr>Slide 10</vt:lpstr>
      <vt:lpstr>Slide 11</vt:lpstr>
      <vt:lpstr>Integrasi Luas untuk Besaran Vektor (1)</vt:lpstr>
      <vt:lpstr>Integrasi Luas untuk Besaran Vektor (2)</vt:lpstr>
      <vt:lpstr>Integrasi luas untuk besaran vektor (3)</vt:lpstr>
      <vt:lpstr>Integrasi luas untuk besaran vektor (4)</vt:lpstr>
      <vt:lpstr>Integrasi luas untuk besaran vektor (5)</vt:lpstr>
      <vt:lpstr>Integrasi luas untuk besaran vektor (6)</vt:lpstr>
      <vt:lpstr>Integrasi luas untuk besaran vektor (7)</vt:lpstr>
      <vt:lpstr>Integrasi luas untuk besaran vektor (8)</vt:lpstr>
      <vt:lpstr>Slide 20</vt:lpstr>
      <vt:lpstr>Slide 21</vt:lpstr>
      <vt:lpstr>Integrasi luas untuk besaran vektor (11)</vt:lpstr>
    </vt:vector>
  </TitlesOfParts>
  <Company>AUW RUB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1</dc:title>
  <dc:creator>Chairunnisa</dc:creator>
  <cp:lastModifiedBy>user</cp:lastModifiedBy>
  <cp:revision>130</cp:revision>
  <dcterms:created xsi:type="dcterms:W3CDTF">2007-08-22T16:20:46Z</dcterms:created>
  <dcterms:modified xsi:type="dcterms:W3CDTF">2015-02-16T09:57:37Z</dcterms:modified>
</cp:coreProperties>
</file>