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0" r:id="rId14"/>
    <p:sldId id="271" r:id="rId15"/>
    <p:sldId id="278" r:id="rId16"/>
    <p:sldId id="279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6" d="100"/>
          <a:sy n="26" d="100"/>
        </p:scale>
        <p:origin x="-169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60125-D7E0-470B-BA30-5B510A40DAF7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1ED2-21DD-41E9-B126-6CB8D2733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85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1ED2-21DD-41E9-B126-6CB8D27339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1ED2-21DD-41E9-B126-6CB8D27339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810" y="785794"/>
            <a:ext cx="6381776" cy="107157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Pendahuluan </a:t>
            </a:r>
            <a:br>
              <a:rPr lang="en-US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Sistem Komunikasi Optik</a:t>
            </a:r>
            <a:endParaRPr lang="en-US" cap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D:\Documents and Settings\Administrator\Desktop\SKSO\logo-FTE-1-1024x1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428992" cy="6395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786246" y="1357298"/>
            <a:ext cx="2173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Afief Dias Pambudi</a:t>
            </a:r>
          </a:p>
          <a:p>
            <a:r>
              <a:rPr lang="en-US" sz="1400" smtClean="0"/>
              <a:t>Gedung O.201</a:t>
            </a:r>
          </a:p>
          <a:p>
            <a:r>
              <a:rPr lang="en-US" sz="1400" smtClean="0"/>
              <a:t>085648769970</a:t>
            </a:r>
          </a:p>
          <a:p>
            <a:r>
              <a:rPr lang="en-US" sz="1400" smtClean="0"/>
              <a:t>afb@telkomuniversity.ac.id</a:t>
            </a:r>
            <a:endParaRPr lang="en-US" sz="1400"/>
          </a:p>
        </p:txBody>
      </p:sp>
      <p:pic>
        <p:nvPicPr>
          <p:cNvPr id="2052" name="Picture 4" descr="D:\Documents and Settings\Administrator\Desktop\SKSO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6" y="2000240"/>
            <a:ext cx="2857500" cy="1600200"/>
          </a:xfrm>
          <a:prstGeom prst="rect">
            <a:avLst/>
          </a:prstGeom>
          <a:noFill/>
        </p:spPr>
      </p:pic>
      <p:pic>
        <p:nvPicPr>
          <p:cNvPr id="2054" name="Picture 6" descr="D:\Documents and Settings\Administrator\Desktop\SKSO\earth-with-cabl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000240"/>
            <a:ext cx="6096000" cy="3038475"/>
          </a:xfrm>
          <a:prstGeom prst="rect">
            <a:avLst/>
          </a:prstGeom>
          <a:noFill/>
        </p:spPr>
      </p:pic>
      <p:pic>
        <p:nvPicPr>
          <p:cNvPr id="2055" name="Picture 7" descr="D:\Documents and Settings\Administrator\Desktop\SKSO\Launching the inter island cable from Toco while the Cable Ship Intrepid waits offshore to begin laying the cable on the sea floor between Tobago and Trini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857628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600" y="685800"/>
            <a:ext cx="7697972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91" y="829400"/>
            <a:ext cx="7477609" cy="473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19200" y="5726668"/>
            <a:ext cx="60198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“Overview Backbone Transport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TELKOM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28902" y="621508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Updated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99" y="714356"/>
            <a:ext cx="8654781" cy="416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63196" y="5214950"/>
            <a:ext cx="4302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n w="11430"/>
                <a:solidFill>
                  <a:srgbClr val="FF0000"/>
                </a:solidFill>
              </a:rPr>
              <a:t>Diagram Blok Sistem Komunikasi Optik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5728"/>
            <a:ext cx="8110566" cy="5962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smtClean="0"/>
              <a:t>Penjelasan </a:t>
            </a:r>
            <a:r>
              <a:rPr lang="en-US" b="1" smtClean="0"/>
              <a:t>Diagram Blok: </a:t>
            </a:r>
            <a:endParaRPr lang="en-US" b="1" smtClean="0"/>
          </a:p>
          <a:p>
            <a:r>
              <a:rPr lang="en-US" sz="2400" b="1" smtClean="0"/>
              <a:t>Optical source</a:t>
            </a:r>
          </a:p>
          <a:p>
            <a:pPr lvl="1"/>
            <a:r>
              <a:rPr lang="en-US" sz="2400" b="1" smtClean="0"/>
              <a:t>Semiconductor laser or LED</a:t>
            </a:r>
          </a:p>
          <a:p>
            <a:r>
              <a:rPr lang="en-US" sz="2400" b="1" smtClean="0"/>
              <a:t>Modulator</a:t>
            </a:r>
          </a:p>
          <a:p>
            <a:pPr lvl="1"/>
            <a:r>
              <a:rPr lang="en-US" sz="2400" b="1" smtClean="0"/>
              <a:t>Analog or digital</a:t>
            </a:r>
          </a:p>
          <a:p>
            <a:pPr lvl="1"/>
            <a:r>
              <a:rPr lang="en-US" sz="2400" b="1" smtClean="0"/>
              <a:t>Direct modulated source or external modulator</a:t>
            </a:r>
          </a:p>
          <a:p>
            <a:r>
              <a:rPr lang="en-US" sz="2400" b="1" smtClean="0"/>
              <a:t>Set of connectors or permanent fiber splice</a:t>
            </a:r>
          </a:p>
          <a:p>
            <a:pPr lvl="1"/>
            <a:r>
              <a:rPr lang="en-US" sz="2400" b="1" smtClean="0"/>
              <a:t>Join fiber lengths</a:t>
            </a:r>
          </a:p>
          <a:p>
            <a:r>
              <a:rPr lang="en-US" sz="2400" b="1" smtClean="0"/>
              <a:t>Repeater</a:t>
            </a:r>
          </a:p>
          <a:p>
            <a:pPr lvl="1"/>
            <a:r>
              <a:rPr lang="en-US" sz="2400" b="1" smtClean="0"/>
              <a:t>Electronically detect and regenerate signal</a:t>
            </a:r>
          </a:p>
          <a:p>
            <a:r>
              <a:rPr lang="en-US" sz="2400" b="1" smtClean="0"/>
              <a:t>Optical amplifier</a:t>
            </a:r>
          </a:p>
          <a:p>
            <a:pPr lvl="1"/>
            <a:r>
              <a:rPr lang="en-US" sz="2400" b="1" smtClean="0"/>
              <a:t>Amplify signal power</a:t>
            </a:r>
          </a:p>
          <a:p>
            <a:r>
              <a:rPr lang="en-US" sz="2400" b="1" smtClean="0"/>
              <a:t>Optical receiver (detector, preamp, logic circuits)</a:t>
            </a:r>
          </a:p>
          <a:p>
            <a:pPr lvl="1"/>
            <a:r>
              <a:rPr lang="en-US" sz="2400" b="1" smtClean="0"/>
              <a:t>Recover transmitted signal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63401" cy="5605482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9" y="1163957"/>
            <a:ext cx="4137657" cy="31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4348189"/>
            <a:ext cx="4344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Optik adalah gelombang elektromagnetik dengan frekuensi yang tinggi </a:t>
            </a:r>
          </a:p>
          <a:p>
            <a:pPr algn="ctr"/>
            <a:r>
              <a:rPr lang="en-US" smtClean="0"/>
              <a:t>[ordenya 10</a:t>
            </a:r>
            <a:r>
              <a:rPr lang="en-US" baseline="30000" smtClean="0"/>
              <a:t>14 </a:t>
            </a:r>
            <a:r>
              <a:rPr lang="en-US" smtClean="0"/>
              <a:t>Hz]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0506" y="397790"/>
            <a:ext cx="3110584" cy="6103044"/>
          </a:xfrm>
          <a:prstGeom prst="rect">
            <a:avLst/>
          </a:prstGeom>
          <a:ln w="1270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2911" y="571480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mtClean="0">
                <a:ln w="11430"/>
              </a:rPr>
              <a:t>Spektrum Frekuensi Optik</a:t>
            </a:r>
            <a:endParaRPr lang="en-US" sz="20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4290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smtClean="0"/>
              <a:t>Window Optik – range frekuensi optik dimana</a:t>
            </a:r>
          </a:p>
          <a:p>
            <a:pPr>
              <a:buNone/>
            </a:pPr>
            <a:r>
              <a:rPr lang="en-US" sz="2800" smtClean="0"/>
              <a:t>	redaman serat optik paling  rendah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range frekuensi ini yang digunakan sebagai carrier:</a:t>
            </a:r>
          </a:p>
          <a:p>
            <a:pPr lvl="1"/>
            <a:r>
              <a:rPr lang="en-US" sz="2400" smtClean="0"/>
              <a:t>Window Pertama</a:t>
            </a:r>
          </a:p>
          <a:p>
            <a:pPr lvl="2"/>
            <a:r>
              <a:rPr lang="en-US" sz="2000" smtClean="0"/>
              <a:t>800 - 900 nm</a:t>
            </a:r>
          </a:p>
          <a:p>
            <a:pPr lvl="1"/>
            <a:r>
              <a:rPr lang="en-US" sz="2400" smtClean="0"/>
              <a:t>Window Kedua</a:t>
            </a:r>
          </a:p>
          <a:p>
            <a:pPr lvl="2"/>
            <a:r>
              <a:rPr lang="en-US" sz="2000" smtClean="0"/>
              <a:t>1300 nm</a:t>
            </a:r>
          </a:p>
          <a:p>
            <a:pPr lvl="1"/>
            <a:r>
              <a:rPr lang="en-US" sz="2400" smtClean="0"/>
              <a:t>Window Ketiga</a:t>
            </a:r>
          </a:p>
          <a:p>
            <a:pPr lvl="2"/>
            <a:r>
              <a:rPr lang="en-US" sz="2000" smtClean="0"/>
              <a:t>1550 nm</a:t>
            </a:r>
            <a:endParaRPr lang="en-US" sz="20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5072098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49547" cy="5929354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242048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End</a:t>
            </a:r>
            <a:endParaRPr lang="en-US" sz="6000" cap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Silabus</a:t>
            </a:r>
            <a:endParaRPr lang="en-US" cap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Pendahuluan </a:t>
            </a:r>
          </a:p>
          <a:p>
            <a:r>
              <a:rPr lang="en-US" smtClean="0">
                <a:solidFill>
                  <a:srgbClr val="FF0000"/>
                </a:solidFill>
              </a:rPr>
              <a:t>Propagasi Cahaya dengan Gelombang Elektromagnetik </a:t>
            </a:r>
          </a:p>
          <a:p>
            <a:r>
              <a:rPr lang="en-US" smtClean="0">
                <a:solidFill>
                  <a:srgbClr val="FF0000"/>
                </a:solidFill>
              </a:rPr>
              <a:t>Karakteristik dan Jenis-Jenis Serat Optik  </a:t>
            </a:r>
          </a:p>
          <a:p>
            <a:r>
              <a:rPr lang="en-US" smtClean="0">
                <a:solidFill>
                  <a:srgbClr val="FF0000"/>
                </a:solidFill>
              </a:rPr>
              <a:t>Material &amp; fabrikasi Serat Optik</a:t>
            </a:r>
          </a:p>
          <a:p>
            <a:r>
              <a:rPr lang="en-US" smtClean="0">
                <a:solidFill>
                  <a:srgbClr val="FF0000"/>
                </a:solidFill>
              </a:rPr>
              <a:t>Komponen Sumber Optik </a:t>
            </a:r>
          </a:p>
          <a:p>
            <a:r>
              <a:rPr lang="en-US" smtClean="0">
                <a:solidFill>
                  <a:srgbClr val="FF0000"/>
                </a:solidFill>
              </a:rPr>
              <a:t>Kopel Daya Optik </a:t>
            </a:r>
          </a:p>
          <a:p>
            <a:r>
              <a:rPr lang="en-US" smtClean="0">
                <a:solidFill>
                  <a:srgbClr val="FF0000"/>
                </a:solidFill>
              </a:rPr>
              <a:t>Komponen Fotodetektor </a:t>
            </a:r>
          </a:p>
          <a:p>
            <a:r>
              <a:rPr lang="en-US" smtClean="0"/>
              <a:t>Karakteristik Tx dan Rx Optik </a:t>
            </a:r>
          </a:p>
          <a:p>
            <a:r>
              <a:rPr lang="en-US" smtClean="0"/>
              <a:t>Konsep Modulasi Optik </a:t>
            </a:r>
          </a:p>
          <a:p>
            <a:r>
              <a:rPr lang="en-US" smtClean="0"/>
              <a:t>Perencanaan Link Point to Point Digital </a:t>
            </a:r>
          </a:p>
          <a:p>
            <a:r>
              <a:rPr lang="en-US" smtClean="0"/>
              <a:t>Jaringan Akses Pelanggan </a:t>
            </a:r>
          </a:p>
          <a:p>
            <a:r>
              <a:rPr lang="en-US" smtClean="0"/>
              <a:t>Siskom Optik Koheren </a:t>
            </a:r>
          </a:p>
          <a:p>
            <a:r>
              <a:rPr lang="en-US" smtClean="0"/>
              <a:t>Penguat Optik dan Teknik MUX Optik</a:t>
            </a:r>
          </a:p>
          <a:p>
            <a:r>
              <a:rPr lang="en-US" smtClean="0"/>
              <a:t>Pengenalan Jaringan Optik dan Fiberless Optik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REFERENSI</a:t>
            </a:r>
            <a:endParaRPr lang="en-US" cap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Keiser, Gerd; Optical Fiber Communications, Mc Graw-Hill International</a:t>
            </a:r>
          </a:p>
          <a:p>
            <a:r>
              <a:rPr lang="en-US" smtClean="0"/>
              <a:t>Photonic, Optical Fiber Communication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cap="none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Konsep Siskom Optik</a:t>
            </a:r>
            <a:endParaRPr lang="en-US" cap="none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303801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Komunikasi </a:t>
            </a:r>
            <a:r>
              <a:rPr lang="en-US" b="1" smtClean="0">
                <a:solidFill>
                  <a:srgbClr val="00B0F0"/>
                </a:solidFill>
              </a:rPr>
              <a:t>gerakan tangan</a:t>
            </a:r>
            <a:r>
              <a:rPr lang="en-US" smtClean="0"/>
              <a:t>: </a:t>
            </a:r>
          </a:p>
          <a:p>
            <a:pPr algn="ctr"/>
            <a:r>
              <a:rPr lang="en-US" smtClean="0"/>
              <a:t>mata sbg </a:t>
            </a:r>
            <a:r>
              <a:rPr lang="nb-NO" smtClean="0"/>
              <a:t>detektor &amp; </a:t>
            </a:r>
          </a:p>
          <a:p>
            <a:pPr algn="ctr"/>
            <a:r>
              <a:rPr lang="nb-NO" smtClean="0"/>
              <a:t>otak sbg prosesor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2173069"/>
            <a:ext cx="20954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mtClean="0"/>
              <a:t>Komunikasi dengan </a:t>
            </a:r>
          </a:p>
          <a:p>
            <a:r>
              <a:rPr lang="en-US" smtClean="0"/>
              <a:t>menggunakan </a:t>
            </a:r>
            <a:r>
              <a:rPr lang="en-US" b="1" smtClean="0">
                <a:solidFill>
                  <a:srgbClr val="FF0000"/>
                </a:solidFill>
              </a:rPr>
              <a:t>asap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429000"/>
            <a:ext cx="4648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Lampu</a:t>
            </a:r>
            <a:r>
              <a:rPr lang="en-US" smtClean="0">
                <a:solidFill>
                  <a:schemeClr val="tx1"/>
                </a:solidFill>
              </a:rPr>
              <a:t>: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smtClean="0"/>
              <a:t>mengedip-kedipkan </a:t>
            </a:r>
          </a:p>
          <a:p>
            <a:pPr algn="ctr"/>
            <a:r>
              <a:rPr lang="en-US" smtClean="0"/>
              <a:t>sesuai informasi yang dikirim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521875"/>
            <a:ext cx="5238768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/>
              <a:t>1880, Graham Bell menemukan sistem</a:t>
            </a:r>
          </a:p>
          <a:p>
            <a:pPr algn="ctr"/>
            <a:r>
              <a:rPr lang="en-US" smtClean="0"/>
              <a:t>komunikasi cahaya disebut </a:t>
            </a:r>
            <a:r>
              <a:rPr lang="en-US" b="1" smtClean="0">
                <a:solidFill>
                  <a:srgbClr val="00B0F0"/>
                </a:solidFill>
              </a:rPr>
              <a:t>photophone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</a:t>
            </a:r>
            <a:endParaRPr lang="en-US" smtClean="0"/>
          </a:p>
          <a:p>
            <a:pPr algn="ctr"/>
            <a:r>
              <a:rPr lang="en-US" smtClean="0"/>
              <a:t>menggunakan cahaya matahari yang terpantul</a:t>
            </a:r>
          </a:p>
          <a:p>
            <a:pPr algn="ctr"/>
            <a:r>
              <a:rPr lang="it-IT" smtClean="0"/>
              <a:t>dari sebuah cermin tipis termodulasi voice. Di</a:t>
            </a:r>
          </a:p>
          <a:p>
            <a:pPr algn="ctr"/>
            <a:r>
              <a:rPr lang="fi-FI" smtClean="0"/>
              <a:t>penerima cahaya matahari termodulasi itu jatuh</a:t>
            </a:r>
          </a:p>
          <a:p>
            <a:pPr algn="ctr"/>
            <a:r>
              <a:rPr lang="en-US" smtClean="0"/>
              <a:t>pada cell selenium photoconducting yang</a:t>
            </a:r>
          </a:p>
          <a:p>
            <a:pPr algn="ctr"/>
            <a:r>
              <a:rPr lang="en-US" smtClean="0"/>
              <a:t>langsung mengubahnya menjadi arus listrik</a:t>
            </a:r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3962400" y="2362200"/>
            <a:ext cx="9144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endCxn id="6" idx="3"/>
          </p:cNvCxnSpPr>
          <p:nvPr/>
        </p:nvCxnSpPr>
        <p:spPr>
          <a:xfrm rot="5400000">
            <a:off x="6277317" y="2790483"/>
            <a:ext cx="1161366" cy="7620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4114800" y="4114800"/>
            <a:ext cx="838200" cy="609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5812" y="1447800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mtClean="0">
                <a:ln w="11430"/>
              </a:rPr>
              <a:t>Sejarah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22591"/>
            <a:ext cx="4114800" cy="303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14400"/>
            <a:ext cx="3733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99609" y="4038600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Ilustrasi photophone </a:t>
            </a:r>
            <a:r>
              <a:rPr lang="en-US" b="1" smtClean="0">
                <a:solidFill>
                  <a:srgbClr val="FF0000"/>
                </a:solidFill>
              </a:rPr>
              <a:t>transmitter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4689" y="457200"/>
            <a:ext cx="29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Ilustrasi photophone </a:t>
            </a:r>
            <a:r>
              <a:rPr lang="en-US" b="1" smtClean="0">
                <a:solidFill>
                  <a:srgbClr val="0070C0"/>
                </a:solidFill>
              </a:rPr>
              <a:t>receiver</a:t>
            </a:r>
            <a:endParaRPr 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5886"/>
            <a:ext cx="7239000" cy="528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90800" y="58674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ln w="11430"/>
              </a:rPr>
              <a:t>Perkembangan SKSO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49" y="1143000"/>
            <a:ext cx="6849751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43200" y="5802868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“Evolusi generasi-4 SKSO”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27821"/>
            <a:ext cx="6096000" cy="382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51816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/>
              <a:t>Peningkatan kapasitas gel cahaya, </a:t>
            </a:r>
          </a:p>
          <a:p>
            <a:pPr algn="ctr"/>
            <a:r>
              <a:rPr lang="en-US" b="1" smtClean="0"/>
              <a:t>perubahan kemiringan setelah digunakan WDM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istrator\Desktop\SKSO\asiansubmarinec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47275"/>
            <a:ext cx="8159776" cy="565355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285728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smtClean="0"/>
              <a:t>Submarine cable map</a:t>
            </a:r>
            <a:endParaRPr 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715140" y="6488692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Updated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271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Pendahuluan  Sistem Komunikasi Optik</vt:lpstr>
      <vt:lpstr>Silabus</vt:lpstr>
      <vt:lpstr>REFERENSI</vt:lpstr>
      <vt:lpstr>1. Konsep Siskom Optik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SKSO</dc:title>
  <dc:creator/>
  <cp:lastModifiedBy>user</cp:lastModifiedBy>
  <cp:revision>54</cp:revision>
  <dcterms:created xsi:type="dcterms:W3CDTF">2006-08-16T00:00:00Z</dcterms:created>
  <dcterms:modified xsi:type="dcterms:W3CDTF">2015-01-23T00:42:55Z</dcterms:modified>
</cp:coreProperties>
</file>