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79" r:id="rId3"/>
    <p:sldId id="257" r:id="rId4"/>
    <p:sldId id="258" r:id="rId5"/>
    <p:sldId id="259" r:id="rId6"/>
    <p:sldId id="260" r:id="rId7"/>
    <p:sldId id="265" r:id="rId8"/>
    <p:sldId id="266" r:id="rId9"/>
    <p:sldId id="261" r:id="rId10"/>
    <p:sldId id="267" r:id="rId11"/>
    <p:sldId id="262" r:id="rId12"/>
    <p:sldId id="263" r:id="rId13"/>
    <p:sldId id="264" r:id="rId14"/>
    <p:sldId id="278" r:id="rId15"/>
    <p:sldId id="268" r:id="rId16"/>
    <p:sldId id="269" r:id="rId17"/>
    <p:sldId id="270" r:id="rId18"/>
    <p:sldId id="271" r:id="rId19"/>
    <p:sldId id="272" r:id="rId20"/>
    <p:sldId id="273" r:id="rId21"/>
    <p:sldId id="274" r:id="rId22"/>
    <p:sldId id="275"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88777" autoAdjust="0"/>
  </p:normalViewPr>
  <p:slideViewPr>
    <p:cSldViewPr>
      <p:cViewPr>
        <p:scale>
          <a:sx n="73" d="100"/>
          <a:sy n="73" d="100"/>
        </p:scale>
        <p:origin x="-1296" y="-18"/>
      </p:cViewPr>
      <p:guideLst>
        <p:guide orient="horz" pos="2160"/>
        <p:guide pos="2880"/>
      </p:guideLst>
    </p:cSldViewPr>
  </p:slideViewPr>
  <p:outlineViewPr>
    <p:cViewPr>
      <p:scale>
        <a:sx n="33" d="100"/>
        <a:sy n="33" d="100"/>
      </p:scale>
      <p:origin x="0" y="1531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478BA7-23C6-44AD-82E1-94350BEBA359}" type="datetimeFigureOut">
              <a:rPr lang="en-US" smtClean="0"/>
              <a:pPr/>
              <a:t>2/10/2015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EAA9AE-D8B8-4B3C-8665-6AE9030A3FA6}" type="slidenum">
              <a:rPr lang="en-US" smtClean="0"/>
              <a:pPr/>
              <a:t>‹#›</a:t>
            </a:fld>
            <a:endParaRPr lang="en-US"/>
          </a:p>
        </p:txBody>
      </p:sp>
    </p:spTree>
    <p:extLst>
      <p:ext uri="{BB962C8B-B14F-4D97-AF65-F5344CB8AC3E}">
        <p14:creationId xmlns:p14="http://schemas.microsoft.com/office/powerpoint/2010/main" xmlns="" val="2912270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Fusi</a:t>
            </a:r>
            <a:r>
              <a:rPr lang="en-US" dirty="0" smtClean="0"/>
              <a:t>:</a:t>
            </a:r>
          </a:p>
          <a:p>
            <a:r>
              <a:rPr lang="en-US" dirty="0" smtClean="0"/>
              <a:t>- </a:t>
            </a:r>
            <a:r>
              <a:rPr lang="en-US" dirty="0" err="1" smtClean="0"/>
              <a:t>fusi</a:t>
            </a:r>
            <a:r>
              <a:rPr lang="en-US" dirty="0" smtClean="0"/>
              <a:t> </a:t>
            </a:r>
            <a:r>
              <a:rPr lang="en-US" dirty="0" err="1" smtClean="0"/>
              <a:t>terjadi</a:t>
            </a:r>
            <a:r>
              <a:rPr lang="en-US" dirty="0" smtClean="0"/>
              <a:t> </a:t>
            </a:r>
            <a:r>
              <a:rPr lang="en-US" dirty="0" err="1" smtClean="0"/>
              <a:t>ketika</a:t>
            </a:r>
            <a:r>
              <a:rPr lang="en-US" dirty="0" smtClean="0"/>
              <a:t> </a:t>
            </a:r>
            <a:r>
              <a:rPr lang="en-US" dirty="0" err="1" smtClean="0"/>
              <a:t>dua</a:t>
            </a:r>
            <a:r>
              <a:rPr lang="en-US" dirty="0" smtClean="0"/>
              <a:t> atom </a:t>
            </a:r>
            <a:r>
              <a:rPr lang="en-US" dirty="0" err="1" smtClean="0"/>
              <a:t>ringan</a:t>
            </a:r>
            <a:r>
              <a:rPr lang="en-US" dirty="0" smtClean="0"/>
              <a:t> </a:t>
            </a:r>
            <a:r>
              <a:rPr lang="en-US" dirty="0" err="1" smtClean="0"/>
              <a:t>menyatu</a:t>
            </a:r>
            <a:r>
              <a:rPr lang="en-US" dirty="0" smtClean="0"/>
              <a:t> </a:t>
            </a:r>
            <a:r>
              <a:rPr lang="en-US" dirty="0" err="1" smtClean="0"/>
              <a:t>bersama-sama</a:t>
            </a:r>
            <a:r>
              <a:rPr lang="en-US" dirty="0" smtClean="0"/>
              <a:t> </a:t>
            </a:r>
            <a:r>
              <a:rPr lang="en-US" dirty="0" err="1" smtClean="0"/>
              <a:t>untuk</a:t>
            </a:r>
            <a:r>
              <a:rPr lang="en-US" dirty="0" smtClean="0"/>
              <a:t> </a:t>
            </a:r>
            <a:r>
              <a:rPr lang="en-US" dirty="0" err="1" smtClean="0"/>
              <a:t>membuat</a:t>
            </a:r>
            <a:r>
              <a:rPr lang="en-US" dirty="0" smtClean="0"/>
              <a:t> </a:t>
            </a:r>
            <a:r>
              <a:rPr lang="en-US" dirty="0" err="1" smtClean="0"/>
              <a:t>sesuatu</a:t>
            </a:r>
            <a:r>
              <a:rPr lang="en-US" dirty="0" smtClean="0"/>
              <a:t> yang </a:t>
            </a:r>
            <a:r>
              <a:rPr lang="en-US" dirty="0" err="1" smtClean="0"/>
              <a:t>lebih</a:t>
            </a:r>
            <a:r>
              <a:rPr lang="en-US" dirty="0" smtClean="0"/>
              <a:t> </a:t>
            </a:r>
            <a:r>
              <a:rPr lang="en-US" dirty="0" err="1" smtClean="0"/>
              <a:t>berat</a:t>
            </a:r>
            <a:r>
              <a:rPr lang="en-US" dirty="0" smtClean="0"/>
              <a:t> </a:t>
            </a:r>
            <a:r>
              <a:rPr lang="en-US" dirty="0" err="1" smtClean="0"/>
              <a:t>sekali</a:t>
            </a:r>
            <a:r>
              <a:rPr lang="en-US" dirty="0" smtClean="0"/>
              <a:t>.</a:t>
            </a:r>
          </a:p>
          <a:p>
            <a:r>
              <a:rPr lang="en-US" dirty="0" smtClean="0"/>
              <a:t>- </a:t>
            </a:r>
            <a:r>
              <a:rPr lang="en-US" dirty="0" err="1" smtClean="0"/>
              <a:t>Fusi</a:t>
            </a:r>
            <a:r>
              <a:rPr lang="en-US" dirty="0" smtClean="0"/>
              <a:t> </a:t>
            </a:r>
            <a:r>
              <a:rPr lang="en-US" dirty="0" err="1" smtClean="0"/>
              <a:t>bergabung</a:t>
            </a:r>
            <a:r>
              <a:rPr lang="en-US" dirty="0" smtClean="0"/>
              <a:t> </a:t>
            </a:r>
            <a:r>
              <a:rPr lang="en-US" dirty="0" err="1" smtClean="0"/>
              <a:t>inti</a:t>
            </a:r>
            <a:r>
              <a:rPr lang="en-US" dirty="0" smtClean="0"/>
              <a:t> atom </a:t>
            </a:r>
            <a:r>
              <a:rPr lang="en-US" dirty="0" err="1" smtClean="0"/>
              <a:t>bersama-sama</a:t>
            </a:r>
            <a:r>
              <a:rPr lang="en-US" dirty="0" smtClean="0"/>
              <a:t>. </a:t>
            </a:r>
          </a:p>
          <a:p>
            <a:pPr>
              <a:buFontTx/>
              <a:buChar char="-"/>
            </a:pPr>
            <a:r>
              <a:rPr lang="en-US" dirty="0" err="1" smtClean="0"/>
              <a:t>Unsur</a:t>
            </a:r>
            <a:r>
              <a:rPr lang="en-US" dirty="0" smtClean="0"/>
              <a:t> yang </a:t>
            </a:r>
            <a:r>
              <a:rPr lang="en-US" dirty="0" err="1" smtClean="0"/>
              <a:t>terbentuk</a:t>
            </a:r>
            <a:r>
              <a:rPr lang="en-US" dirty="0" smtClean="0"/>
              <a:t> </a:t>
            </a:r>
            <a:r>
              <a:rPr lang="en-US" dirty="0" err="1" smtClean="0"/>
              <a:t>memiliki</a:t>
            </a:r>
            <a:r>
              <a:rPr lang="en-US" dirty="0" smtClean="0"/>
              <a:t> neutron </a:t>
            </a:r>
            <a:r>
              <a:rPr lang="en-US" dirty="0" err="1" smtClean="0"/>
              <a:t>lebih</a:t>
            </a:r>
            <a:r>
              <a:rPr lang="en-US" dirty="0" smtClean="0"/>
              <a:t> </a:t>
            </a:r>
            <a:r>
              <a:rPr lang="en-US" dirty="0" err="1" smtClean="0"/>
              <a:t>banyak</a:t>
            </a:r>
            <a:r>
              <a:rPr lang="en-US" dirty="0" smtClean="0"/>
              <a:t> </a:t>
            </a:r>
            <a:r>
              <a:rPr lang="en-US" dirty="0" err="1" smtClean="0"/>
              <a:t>atau</a:t>
            </a:r>
            <a:r>
              <a:rPr lang="en-US" dirty="0" smtClean="0"/>
              <a:t> proton </a:t>
            </a:r>
            <a:r>
              <a:rPr lang="en-US" dirty="0" err="1" smtClean="0"/>
              <a:t>lebih</a:t>
            </a:r>
            <a:r>
              <a:rPr lang="en-US" dirty="0" smtClean="0"/>
              <a:t> </a:t>
            </a:r>
            <a:r>
              <a:rPr lang="en-US" dirty="0" err="1" smtClean="0"/>
              <a:t>dibandingkan</a:t>
            </a:r>
            <a:r>
              <a:rPr lang="en-US" dirty="0" smtClean="0"/>
              <a:t> </a:t>
            </a:r>
            <a:r>
              <a:rPr lang="en-US" dirty="0" err="1" smtClean="0"/>
              <a:t>dengan</a:t>
            </a:r>
            <a:r>
              <a:rPr lang="en-US" dirty="0" smtClean="0"/>
              <a:t> </a:t>
            </a:r>
            <a:r>
              <a:rPr lang="en-US" dirty="0" err="1" smtClean="0"/>
              <a:t>bahan</a:t>
            </a:r>
            <a:r>
              <a:rPr lang="en-US" dirty="0" smtClean="0"/>
              <a:t> </a:t>
            </a:r>
            <a:r>
              <a:rPr lang="en-US" dirty="0" err="1" smtClean="0"/>
              <a:t>awalnya</a:t>
            </a:r>
            <a:r>
              <a:rPr lang="en-US" dirty="0" smtClean="0"/>
              <a:t>.</a:t>
            </a:r>
          </a:p>
          <a:p>
            <a:pPr>
              <a:buFontTx/>
              <a:buChar char="-"/>
            </a:pPr>
            <a:r>
              <a:rPr lang="en-US" dirty="0" err="1" smtClean="0"/>
              <a:t>Ini</a:t>
            </a:r>
            <a:r>
              <a:rPr lang="en-US" dirty="0" smtClean="0"/>
              <a:t> </a:t>
            </a:r>
            <a:r>
              <a:rPr lang="en-US" dirty="0" err="1" smtClean="0"/>
              <a:t>adalah</a:t>
            </a:r>
            <a:r>
              <a:rPr lang="en-US" dirty="0" smtClean="0"/>
              <a:t> </a:t>
            </a:r>
            <a:r>
              <a:rPr lang="en-US" dirty="0" err="1" smtClean="0"/>
              <a:t>proses</a:t>
            </a:r>
            <a:r>
              <a:rPr lang="en-US" dirty="0" smtClean="0"/>
              <a:t> </a:t>
            </a:r>
            <a:r>
              <a:rPr lang="en-US" dirty="0" err="1" smtClean="0"/>
              <a:t>di</a:t>
            </a:r>
            <a:r>
              <a:rPr lang="en-US" dirty="0" smtClean="0"/>
              <a:t> </a:t>
            </a:r>
            <a:r>
              <a:rPr lang="en-US" dirty="0" err="1" smtClean="0"/>
              <a:t>mana</a:t>
            </a:r>
            <a:r>
              <a:rPr lang="en-US" dirty="0" smtClean="0"/>
              <a:t> </a:t>
            </a:r>
            <a:r>
              <a:rPr lang="en-US" dirty="0" err="1" smtClean="0"/>
              <a:t>dua</a:t>
            </a:r>
            <a:r>
              <a:rPr lang="en-US" dirty="0" smtClean="0"/>
              <a:t> </a:t>
            </a:r>
            <a:r>
              <a:rPr lang="en-US" dirty="0" err="1" smtClean="0"/>
              <a:t>inti</a:t>
            </a:r>
            <a:r>
              <a:rPr lang="en-US" dirty="0" smtClean="0"/>
              <a:t> </a:t>
            </a:r>
            <a:r>
              <a:rPr lang="en-US" dirty="0" err="1" smtClean="0"/>
              <a:t>ringan</a:t>
            </a:r>
            <a:r>
              <a:rPr lang="en-US" dirty="0" smtClean="0"/>
              <a:t> </a:t>
            </a:r>
            <a:r>
              <a:rPr lang="en-US" dirty="0" err="1" smtClean="0"/>
              <a:t>menggabungkan</a:t>
            </a:r>
            <a:r>
              <a:rPr lang="en-US" dirty="0" smtClean="0"/>
              <a:t> </a:t>
            </a:r>
            <a:r>
              <a:rPr lang="en-US" dirty="0" err="1" smtClean="0"/>
              <a:t>bersama-sama</a:t>
            </a:r>
            <a:r>
              <a:rPr lang="en-US" dirty="0" smtClean="0"/>
              <a:t> </a:t>
            </a:r>
            <a:r>
              <a:rPr lang="en-US" dirty="0" err="1" smtClean="0"/>
              <a:t>melepaskan</a:t>
            </a:r>
            <a:r>
              <a:rPr lang="en-US" dirty="0" smtClean="0"/>
              <a:t> </a:t>
            </a:r>
            <a:r>
              <a:rPr lang="en-US" dirty="0" err="1" smtClean="0"/>
              <a:t>sejumlah</a:t>
            </a:r>
            <a:r>
              <a:rPr lang="en-US" dirty="0" smtClean="0"/>
              <a:t> </a:t>
            </a:r>
            <a:r>
              <a:rPr lang="en-US" dirty="0" err="1" smtClean="0"/>
              <a:t>besar</a:t>
            </a:r>
            <a:r>
              <a:rPr lang="en-US" dirty="0" smtClean="0"/>
              <a:t> </a:t>
            </a:r>
            <a:r>
              <a:rPr lang="en-US" dirty="0" err="1" smtClean="0"/>
              <a:t>energi</a:t>
            </a:r>
            <a:r>
              <a:rPr lang="en-US" dirty="0" smtClean="0"/>
              <a:t>.</a:t>
            </a:r>
          </a:p>
          <a:p>
            <a:pPr>
              <a:buFontTx/>
              <a:buChar char="-"/>
            </a:pPr>
            <a:endParaRPr lang="en-US" dirty="0" smtClean="0"/>
          </a:p>
          <a:p>
            <a:pPr>
              <a:buFontTx/>
              <a:buChar char="-"/>
            </a:pPr>
            <a:endParaRPr lang="en-US" dirty="0"/>
          </a:p>
        </p:txBody>
      </p:sp>
      <p:sp>
        <p:nvSpPr>
          <p:cNvPr id="4" name="Slide Number Placeholder 3"/>
          <p:cNvSpPr>
            <a:spLocks noGrp="1"/>
          </p:cNvSpPr>
          <p:nvPr>
            <p:ph type="sldNum" sz="quarter" idx="10"/>
          </p:nvPr>
        </p:nvSpPr>
        <p:spPr/>
        <p:txBody>
          <a:bodyPr/>
          <a:lstStyle/>
          <a:p>
            <a:fld id="{29EAA9AE-D8B8-4B3C-8665-6AE9030A3FA6}"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Devitrification</a:t>
            </a:r>
            <a:r>
              <a:rPr lang="en-US" dirty="0" smtClean="0"/>
              <a:t> occurs in glass art during the firing process of fused glass whereby the surface of the glass develops a whitish scum, crazing, or wrinkles instead of a smooth glossy shine, as the molecules in the glass change their structure into that of crystalline solids. While this condition is normally undesired in glass art, it is possible to use </a:t>
            </a:r>
            <a:r>
              <a:rPr lang="en-US" dirty="0" err="1" smtClean="0"/>
              <a:t>devitrification</a:t>
            </a:r>
            <a:r>
              <a:rPr lang="en-US" dirty="0" smtClean="0"/>
              <a:t> as a deliberate artistic technique.</a:t>
            </a:r>
          </a:p>
          <a:p>
            <a:endParaRPr lang="en-US" dirty="0"/>
          </a:p>
        </p:txBody>
      </p:sp>
      <p:sp>
        <p:nvSpPr>
          <p:cNvPr id="4" name="Slide Number Placeholder 3"/>
          <p:cNvSpPr>
            <a:spLocks noGrp="1"/>
          </p:cNvSpPr>
          <p:nvPr>
            <p:ph type="sldNum" sz="quarter" idx="10"/>
          </p:nvPr>
        </p:nvSpPr>
        <p:spPr/>
        <p:txBody>
          <a:bodyPr/>
          <a:lstStyle/>
          <a:p>
            <a:fld id="{29EAA9AE-D8B8-4B3C-8665-6AE9030A3FA6}" type="slidenum">
              <a:rPr lang="en-US" smtClean="0"/>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Sintering</a:t>
            </a:r>
            <a:r>
              <a:rPr lang="en-US" dirty="0" smtClean="0"/>
              <a:t> is the process of compacting and forming a solid mass of material by heat and/or pressure without melting it to the point of liquefaction.</a:t>
            </a:r>
            <a:endParaRPr lang="en-US" dirty="0"/>
          </a:p>
        </p:txBody>
      </p:sp>
      <p:sp>
        <p:nvSpPr>
          <p:cNvPr id="4" name="Slide Number Placeholder 3"/>
          <p:cNvSpPr>
            <a:spLocks noGrp="1"/>
          </p:cNvSpPr>
          <p:nvPr>
            <p:ph type="sldNum" sz="quarter" idx="10"/>
          </p:nvPr>
        </p:nvSpPr>
        <p:spPr/>
        <p:txBody>
          <a:bodyPr/>
          <a:lstStyle/>
          <a:p>
            <a:fld id="{29EAA9AE-D8B8-4B3C-8665-6AE9030A3FA6}"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117475"/>
            <a:ext cx="9142413" cy="6738938"/>
            <a:chOff x="0" y="74"/>
            <a:chExt cx="5759" cy="4245"/>
          </a:xfrm>
        </p:grpSpPr>
        <p:sp>
          <p:nvSpPr>
            <p:cNvPr id="5" name="Rectangle 3"/>
            <p:cNvSpPr>
              <a:spLocks noChangeArrowheads="1"/>
            </p:cNvSpPr>
            <p:nvPr/>
          </p:nvSpPr>
          <p:spPr bwMode="invGray">
            <a:xfrm>
              <a:off x="432" y="4113"/>
              <a:ext cx="2208" cy="206"/>
            </a:xfrm>
            <a:prstGeom prst="rect">
              <a:avLst/>
            </a:prstGeom>
            <a:solidFill>
              <a:schemeClr val="hlink"/>
            </a:solidFill>
            <a:ln w="9525">
              <a:noFill/>
              <a:miter lim="800000"/>
              <a:headEnd/>
              <a:tailEnd/>
            </a:ln>
          </p:spPr>
          <p:txBody>
            <a:bodyPr/>
            <a:lstStyle/>
            <a:p>
              <a:endParaRPr lang="en-US"/>
            </a:p>
          </p:txBody>
        </p:sp>
        <p:sp>
          <p:nvSpPr>
            <p:cNvPr id="6" name="Rectangle 4"/>
            <p:cNvSpPr>
              <a:spLocks noChangeArrowheads="1"/>
            </p:cNvSpPr>
            <p:nvPr/>
          </p:nvSpPr>
          <p:spPr bwMode="invGray">
            <a:xfrm>
              <a:off x="432" y="1536"/>
              <a:ext cx="5327" cy="480"/>
            </a:xfrm>
            <a:prstGeom prst="rect">
              <a:avLst/>
            </a:prstGeom>
            <a:solidFill>
              <a:schemeClr val="hlink"/>
            </a:solidFill>
            <a:ln w="9525">
              <a:noFill/>
              <a:miter lim="800000"/>
              <a:headEnd/>
              <a:tailEnd/>
            </a:ln>
          </p:spPr>
          <p:txBody>
            <a:bodyPr/>
            <a:lstStyle/>
            <a:p>
              <a:endParaRPr lang="en-US"/>
            </a:p>
          </p:txBody>
        </p:sp>
        <p:sp>
          <p:nvSpPr>
            <p:cNvPr id="7" name="Oval 5"/>
            <p:cNvSpPr>
              <a:spLocks noChangeArrowheads="1"/>
            </p:cNvSpPr>
            <p:nvPr/>
          </p:nvSpPr>
          <p:spPr bwMode="invGray">
            <a:xfrm>
              <a:off x="555" y="74"/>
              <a:ext cx="42" cy="42"/>
            </a:xfrm>
            <a:prstGeom prst="ellipse">
              <a:avLst/>
            </a:prstGeom>
            <a:solidFill>
              <a:schemeClr val="tx2"/>
            </a:solidFill>
            <a:ln w="9525">
              <a:noFill/>
              <a:round/>
              <a:headEnd/>
              <a:tailEnd/>
            </a:ln>
          </p:spPr>
          <p:txBody>
            <a:bodyPr/>
            <a:lstStyle/>
            <a:p>
              <a:endParaRPr lang="en-US"/>
            </a:p>
          </p:txBody>
        </p:sp>
        <p:sp>
          <p:nvSpPr>
            <p:cNvPr id="8" name="Oval 6"/>
            <p:cNvSpPr>
              <a:spLocks noChangeArrowheads="1"/>
            </p:cNvSpPr>
            <p:nvPr/>
          </p:nvSpPr>
          <p:spPr bwMode="invGray">
            <a:xfrm>
              <a:off x="555" y="219"/>
              <a:ext cx="42" cy="41"/>
            </a:xfrm>
            <a:prstGeom prst="ellipse">
              <a:avLst/>
            </a:prstGeom>
            <a:solidFill>
              <a:schemeClr val="tx2"/>
            </a:solidFill>
            <a:ln w="9525">
              <a:noFill/>
              <a:round/>
              <a:headEnd/>
              <a:tailEnd/>
            </a:ln>
          </p:spPr>
          <p:txBody>
            <a:bodyPr/>
            <a:lstStyle/>
            <a:p>
              <a:endParaRPr lang="en-US"/>
            </a:p>
          </p:txBody>
        </p:sp>
        <p:sp>
          <p:nvSpPr>
            <p:cNvPr id="9" name="Oval 7"/>
            <p:cNvSpPr>
              <a:spLocks noChangeArrowheads="1"/>
            </p:cNvSpPr>
            <p:nvPr/>
          </p:nvSpPr>
          <p:spPr bwMode="invGray">
            <a:xfrm>
              <a:off x="555" y="362"/>
              <a:ext cx="42" cy="41"/>
            </a:xfrm>
            <a:prstGeom prst="ellipse">
              <a:avLst/>
            </a:prstGeom>
            <a:solidFill>
              <a:schemeClr val="tx2"/>
            </a:solidFill>
            <a:ln w="9525">
              <a:noFill/>
              <a:round/>
              <a:headEnd/>
              <a:tailEnd/>
            </a:ln>
          </p:spPr>
          <p:txBody>
            <a:bodyPr/>
            <a:lstStyle/>
            <a:p>
              <a:endParaRPr lang="en-US"/>
            </a:p>
          </p:txBody>
        </p:sp>
        <p:sp>
          <p:nvSpPr>
            <p:cNvPr id="10" name="Oval 8"/>
            <p:cNvSpPr>
              <a:spLocks noChangeArrowheads="1"/>
            </p:cNvSpPr>
            <p:nvPr/>
          </p:nvSpPr>
          <p:spPr bwMode="invGray">
            <a:xfrm>
              <a:off x="555" y="651"/>
              <a:ext cx="42" cy="41"/>
            </a:xfrm>
            <a:prstGeom prst="ellipse">
              <a:avLst/>
            </a:prstGeom>
            <a:solidFill>
              <a:schemeClr val="tx2"/>
            </a:solidFill>
            <a:ln w="9525">
              <a:noFill/>
              <a:round/>
              <a:headEnd/>
              <a:tailEnd/>
            </a:ln>
          </p:spPr>
          <p:txBody>
            <a:bodyPr/>
            <a:lstStyle/>
            <a:p>
              <a:endParaRPr lang="en-US"/>
            </a:p>
          </p:txBody>
        </p:sp>
        <p:sp>
          <p:nvSpPr>
            <p:cNvPr id="11" name="Oval 9"/>
            <p:cNvSpPr>
              <a:spLocks noChangeArrowheads="1"/>
            </p:cNvSpPr>
            <p:nvPr/>
          </p:nvSpPr>
          <p:spPr bwMode="invGray">
            <a:xfrm>
              <a:off x="555" y="794"/>
              <a:ext cx="42" cy="42"/>
            </a:xfrm>
            <a:prstGeom prst="ellipse">
              <a:avLst/>
            </a:prstGeom>
            <a:solidFill>
              <a:schemeClr val="tx2"/>
            </a:solidFill>
            <a:ln w="9525">
              <a:noFill/>
              <a:round/>
              <a:headEnd/>
              <a:tailEnd/>
            </a:ln>
          </p:spPr>
          <p:txBody>
            <a:bodyPr/>
            <a:lstStyle/>
            <a:p>
              <a:endParaRPr lang="en-US"/>
            </a:p>
          </p:txBody>
        </p:sp>
        <p:sp>
          <p:nvSpPr>
            <p:cNvPr id="12" name="Oval 10"/>
            <p:cNvSpPr>
              <a:spLocks noChangeArrowheads="1"/>
            </p:cNvSpPr>
            <p:nvPr/>
          </p:nvSpPr>
          <p:spPr bwMode="invGray">
            <a:xfrm>
              <a:off x="555" y="939"/>
              <a:ext cx="42" cy="41"/>
            </a:xfrm>
            <a:prstGeom prst="ellipse">
              <a:avLst/>
            </a:prstGeom>
            <a:solidFill>
              <a:schemeClr val="tx2"/>
            </a:solidFill>
            <a:ln w="9525">
              <a:noFill/>
              <a:round/>
              <a:headEnd/>
              <a:tailEnd/>
            </a:ln>
          </p:spPr>
          <p:txBody>
            <a:bodyPr/>
            <a:lstStyle/>
            <a:p>
              <a:endParaRPr lang="en-US"/>
            </a:p>
          </p:txBody>
        </p:sp>
        <p:sp>
          <p:nvSpPr>
            <p:cNvPr id="13" name="Oval 11"/>
            <p:cNvSpPr>
              <a:spLocks noChangeArrowheads="1"/>
            </p:cNvSpPr>
            <p:nvPr/>
          </p:nvSpPr>
          <p:spPr bwMode="invGray">
            <a:xfrm>
              <a:off x="555" y="1082"/>
              <a:ext cx="42" cy="41"/>
            </a:xfrm>
            <a:prstGeom prst="ellipse">
              <a:avLst/>
            </a:prstGeom>
            <a:solidFill>
              <a:schemeClr val="tx2"/>
            </a:solidFill>
            <a:ln w="9525">
              <a:noFill/>
              <a:round/>
              <a:headEnd/>
              <a:tailEnd/>
            </a:ln>
          </p:spPr>
          <p:txBody>
            <a:bodyPr/>
            <a:lstStyle/>
            <a:p>
              <a:endParaRPr lang="en-US"/>
            </a:p>
          </p:txBody>
        </p:sp>
        <p:sp>
          <p:nvSpPr>
            <p:cNvPr id="14" name="Oval 12"/>
            <p:cNvSpPr>
              <a:spLocks noChangeArrowheads="1"/>
            </p:cNvSpPr>
            <p:nvPr/>
          </p:nvSpPr>
          <p:spPr bwMode="invGray">
            <a:xfrm>
              <a:off x="555" y="1227"/>
              <a:ext cx="42" cy="40"/>
            </a:xfrm>
            <a:prstGeom prst="ellipse">
              <a:avLst/>
            </a:prstGeom>
            <a:solidFill>
              <a:schemeClr val="tx2"/>
            </a:solidFill>
            <a:ln w="9525">
              <a:noFill/>
              <a:round/>
              <a:headEnd/>
              <a:tailEnd/>
            </a:ln>
          </p:spPr>
          <p:txBody>
            <a:bodyPr/>
            <a:lstStyle/>
            <a:p>
              <a:endParaRPr lang="en-US"/>
            </a:p>
          </p:txBody>
        </p:sp>
        <p:sp>
          <p:nvSpPr>
            <p:cNvPr id="15" name="Oval 13"/>
            <p:cNvSpPr>
              <a:spLocks noChangeArrowheads="1"/>
            </p:cNvSpPr>
            <p:nvPr/>
          </p:nvSpPr>
          <p:spPr bwMode="invGray">
            <a:xfrm>
              <a:off x="555" y="1371"/>
              <a:ext cx="42" cy="41"/>
            </a:xfrm>
            <a:prstGeom prst="ellipse">
              <a:avLst/>
            </a:prstGeom>
            <a:solidFill>
              <a:schemeClr val="tx2"/>
            </a:solidFill>
            <a:ln w="9525">
              <a:noFill/>
              <a:round/>
              <a:headEnd/>
              <a:tailEnd/>
            </a:ln>
          </p:spPr>
          <p:txBody>
            <a:bodyPr/>
            <a:lstStyle/>
            <a:p>
              <a:endParaRPr lang="en-US"/>
            </a:p>
          </p:txBody>
        </p:sp>
        <p:grpSp>
          <p:nvGrpSpPr>
            <p:cNvPr id="3" name="Group 14"/>
            <p:cNvGrpSpPr>
              <a:grpSpLocks/>
            </p:cNvGrpSpPr>
            <p:nvPr/>
          </p:nvGrpSpPr>
          <p:grpSpPr bwMode="auto">
            <a:xfrm>
              <a:off x="2859" y="4202"/>
              <a:ext cx="2729" cy="41"/>
              <a:chOff x="2859" y="4202"/>
              <a:chExt cx="2729" cy="41"/>
            </a:xfrm>
          </p:grpSpPr>
          <p:sp>
            <p:nvSpPr>
              <p:cNvPr id="22" name="Oval 15"/>
              <p:cNvSpPr>
                <a:spLocks noChangeArrowheads="1"/>
              </p:cNvSpPr>
              <p:nvPr/>
            </p:nvSpPr>
            <p:spPr bwMode="invGray">
              <a:xfrm>
                <a:off x="2859" y="4202"/>
                <a:ext cx="42" cy="41"/>
              </a:xfrm>
              <a:prstGeom prst="ellipse">
                <a:avLst/>
              </a:prstGeom>
              <a:solidFill>
                <a:schemeClr val="tx2"/>
              </a:solidFill>
              <a:ln w="9525">
                <a:noFill/>
                <a:round/>
                <a:headEnd/>
                <a:tailEnd/>
              </a:ln>
            </p:spPr>
            <p:txBody>
              <a:bodyPr/>
              <a:lstStyle/>
              <a:p>
                <a:endParaRPr lang="en-US"/>
              </a:p>
            </p:txBody>
          </p:sp>
          <p:sp>
            <p:nvSpPr>
              <p:cNvPr id="23" name="Oval 16"/>
              <p:cNvSpPr>
                <a:spLocks noChangeArrowheads="1"/>
              </p:cNvSpPr>
              <p:nvPr/>
            </p:nvSpPr>
            <p:spPr bwMode="invGray">
              <a:xfrm>
                <a:off x="3243" y="4202"/>
                <a:ext cx="42" cy="41"/>
              </a:xfrm>
              <a:prstGeom prst="ellipse">
                <a:avLst/>
              </a:prstGeom>
              <a:solidFill>
                <a:schemeClr val="tx2"/>
              </a:solidFill>
              <a:ln w="9525">
                <a:noFill/>
                <a:round/>
                <a:headEnd/>
                <a:tailEnd/>
              </a:ln>
            </p:spPr>
            <p:txBody>
              <a:bodyPr/>
              <a:lstStyle/>
              <a:p>
                <a:endParaRPr lang="en-US"/>
              </a:p>
            </p:txBody>
          </p:sp>
          <p:sp>
            <p:nvSpPr>
              <p:cNvPr id="24" name="Oval 17"/>
              <p:cNvSpPr>
                <a:spLocks noChangeArrowheads="1"/>
              </p:cNvSpPr>
              <p:nvPr/>
            </p:nvSpPr>
            <p:spPr bwMode="invGray">
              <a:xfrm>
                <a:off x="3627" y="4202"/>
                <a:ext cx="41" cy="41"/>
              </a:xfrm>
              <a:prstGeom prst="ellipse">
                <a:avLst/>
              </a:prstGeom>
              <a:solidFill>
                <a:schemeClr val="tx2"/>
              </a:solidFill>
              <a:ln w="9525">
                <a:noFill/>
                <a:round/>
                <a:headEnd/>
                <a:tailEnd/>
              </a:ln>
            </p:spPr>
            <p:txBody>
              <a:bodyPr/>
              <a:lstStyle/>
              <a:p>
                <a:endParaRPr lang="en-US"/>
              </a:p>
            </p:txBody>
          </p:sp>
          <p:sp>
            <p:nvSpPr>
              <p:cNvPr id="25" name="Oval 18"/>
              <p:cNvSpPr>
                <a:spLocks noChangeArrowheads="1"/>
              </p:cNvSpPr>
              <p:nvPr/>
            </p:nvSpPr>
            <p:spPr bwMode="invGray">
              <a:xfrm>
                <a:off x="4011" y="4202"/>
                <a:ext cx="41" cy="41"/>
              </a:xfrm>
              <a:prstGeom prst="ellipse">
                <a:avLst/>
              </a:prstGeom>
              <a:solidFill>
                <a:schemeClr val="tx2"/>
              </a:solidFill>
              <a:ln w="9525">
                <a:noFill/>
                <a:round/>
                <a:headEnd/>
                <a:tailEnd/>
              </a:ln>
            </p:spPr>
            <p:txBody>
              <a:bodyPr/>
              <a:lstStyle/>
              <a:p>
                <a:endParaRPr lang="en-US"/>
              </a:p>
            </p:txBody>
          </p:sp>
          <p:sp>
            <p:nvSpPr>
              <p:cNvPr id="26" name="Oval 19"/>
              <p:cNvSpPr>
                <a:spLocks noChangeArrowheads="1"/>
              </p:cNvSpPr>
              <p:nvPr/>
            </p:nvSpPr>
            <p:spPr bwMode="invGray">
              <a:xfrm>
                <a:off x="4395" y="4202"/>
                <a:ext cx="42" cy="41"/>
              </a:xfrm>
              <a:prstGeom prst="ellipse">
                <a:avLst/>
              </a:prstGeom>
              <a:solidFill>
                <a:schemeClr val="tx2"/>
              </a:solidFill>
              <a:ln w="9525">
                <a:noFill/>
                <a:round/>
                <a:headEnd/>
                <a:tailEnd/>
              </a:ln>
            </p:spPr>
            <p:txBody>
              <a:bodyPr/>
              <a:lstStyle/>
              <a:p>
                <a:endParaRPr lang="en-US"/>
              </a:p>
            </p:txBody>
          </p:sp>
          <p:sp>
            <p:nvSpPr>
              <p:cNvPr id="27" name="Oval 20"/>
              <p:cNvSpPr>
                <a:spLocks noChangeArrowheads="1"/>
              </p:cNvSpPr>
              <p:nvPr/>
            </p:nvSpPr>
            <p:spPr bwMode="invGray">
              <a:xfrm>
                <a:off x="4779" y="4202"/>
                <a:ext cx="42" cy="41"/>
              </a:xfrm>
              <a:prstGeom prst="ellipse">
                <a:avLst/>
              </a:prstGeom>
              <a:solidFill>
                <a:schemeClr val="tx2"/>
              </a:solidFill>
              <a:ln w="9525">
                <a:noFill/>
                <a:round/>
                <a:headEnd/>
                <a:tailEnd/>
              </a:ln>
            </p:spPr>
            <p:txBody>
              <a:bodyPr/>
              <a:lstStyle/>
              <a:p>
                <a:endParaRPr lang="en-US"/>
              </a:p>
            </p:txBody>
          </p:sp>
          <p:sp>
            <p:nvSpPr>
              <p:cNvPr id="28" name="Oval 21"/>
              <p:cNvSpPr>
                <a:spLocks noChangeArrowheads="1"/>
              </p:cNvSpPr>
              <p:nvPr/>
            </p:nvSpPr>
            <p:spPr bwMode="invGray">
              <a:xfrm>
                <a:off x="5163" y="4202"/>
                <a:ext cx="42" cy="41"/>
              </a:xfrm>
              <a:prstGeom prst="ellipse">
                <a:avLst/>
              </a:prstGeom>
              <a:solidFill>
                <a:schemeClr val="tx2"/>
              </a:solidFill>
              <a:ln w="9525">
                <a:noFill/>
                <a:round/>
                <a:headEnd/>
                <a:tailEnd/>
              </a:ln>
            </p:spPr>
            <p:txBody>
              <a:bodyPr/>
              <a:lstStyle/>
              <a:p>
                <a:endParaRPr lang="en-US"/>
              </a:p>
            </p:txBody>
          </p:sp>
          <p:sp>
            <p:nvSpPr>
              <p:cNvPr id="29" name="Oval 22"/>
              <p:cNvSpPr>
                <a:spLocks noChangeArrowheads="1"/>
              </p:cNvSpPr>
              <p:nvPr/>
            </p:nvSpPr>
            <p:spPr bwMode="invGray">
              <a:xfrm>
                <a:off x="5547" y="4202"/>
                <a:ext cx="41" cy="41"/>
              </a:xfrm>
              <a:prstGeom prst="ellipse">
                <a:avLst/>
              </a:prstGeom>
              <a:solidFill>
                <a:schemeClr val="tx2"/>
              </a:solidFill>
              <a:ln w="9525">
                <a:noFill/>
                <a:round/>
                <a:headEnd/>
                <a:tailEnd/>
              </a:ln>
            </p:spPr>
            <p:txBody>
              <a:bodyPr/>
              <a:lstStyle/>
              <a:p>
                <a:endParaRPr lang="en-US"/>
              </a:p>
            </p:txBody>
          </p:sp>
        </p:grpSp>
        <p:sp>
          <p:nvSpPr>
            <p:cNvPr id="17" name="Oval 23"/>
            <p:cNvSpPr>
              <a:spLocks noChangeArrowheads="1"/>
            </p:cNvSpPr>
            <p:nvPr/>
          </p:nvSpPr>
          <p:spPr bwMode="invGray">
            <a:xfrm>
              <a:off x="555" y="507"/>
              <a:ext cx="42" cy="40"/>
            </a:xfrm>
            <a:prstGeom prst="ellipse">
              <a:avLst/>
            </a:prstGeom>
            <a:solidFill>
              <a:schemeClr val="tx2"/>
            </a:solidFill>
            <a:ln w="9525">
              <a:noFill/>
              <a:round/>
              <a:headEnd/>
              <a:tailEnd/>
            </a:ln>
          </p:spPr>
          <p:txBody>
            <a:bodyPr/>
            <a:lstStyle/>
            <a:p>
              <a:endParaRPr lang="en-US"/>
            </a:p>
          </p:txBody>
        </p:sp>
        <p:grpSp>
          <p:nvGrpSpPr>
            <p:cNvPr id="4" name="Group 24"/>
            <p:cNvGrpSpPr>
              <a:grpSpLocks/>
            </p:cNvGrpSpPr>
            <p:nvPr/>
          </p:nvGrpSpPr>
          <p:grpSpPr bwMode="auto">
            <a:xfrm>
              <a:off x="0" y="2327"/>
              <a:ext cx="1203" cy="1203"/>
              <a:chOff x="0" y="2327"/>
              <a:chExt cx="1203" cy="1203"/>
            </a:xfrm>
          </p:grpSpPr>
          <p:sp>
            <p:nvSpPr>
              <p:cNvPr id="19" name="Freeform 25"/>
              <p:cNvSpPr>
                <a:spLocks/>
              </p:cNvSpPr>
              <p:nvPr/>
            </p:nvSpPr>
            <p:spPr bwMode="invGray">
              <a:xfrm>
                <a:off x="0" y="2394"/>
                <a:ext cx="443" cy="1033"/>
              </a:xfrm>
              <a:custGeom>
                <a:avLst/>
                <a:gdLst>
                  <a:gd name="T0" fmla="*/ 290 w 443"/>
                  <a:gd name="T1" fmla="*/ 1016 h 1033"/>
                  <a:gd name="T2" fmla="*/ 316 w 443"/>
                  <a:gd name="T3" fmla="*/ 974 h 1033"/>
                  <a:gd name="T4" fmla="*/ 354 w 443"/>
                  <a:gd name="T5" fmla="*/ 920 h 1033"/>
                  <a:gd name="T6" fmla="*/ 384 w 443"/>
                  <a:gd name="T7" fmla="*/ 884 h 1033"/>
                  <a:gd name="T8" fmla="*/ 381 w 443"/>
                  <a:gd name="T9" fmla="*/ 832 h 1033"/>
                  <a:gd name="T10" fmla="*/ 370 w 443"/>
                  <a:gd name="T11" fmla="*/ 794 h 1033"/>
                  <a:gd name="T12" fmla="*/ 361 w 443"/>
                  <a:gd name="T13" fmla="*/ 760 h 1033"/>
                  <a:gd name="T14" fmla="*/ 361 w 443"/>
                  <a:gd name="T15" fmla="*/ 734 h 1033"/>
                  <a:gd name="T16" fmla="*/ 359 w 443"/>
                  <a:gd name="T17" fmla="*/ 707 h 1033"/>
                  <a:gd name="T18" fmla="*/ 373 w 443"/>
                  <a:gd name="T19" fmla="*/ 691 h 1033"/>
                  <a:gd name="T20" fmla="*/ 391 w 443"/>
                  <a:gd name="T21" fmla="*/ 686 h 1033"/>
                  <a:gd name="T22" fmla="*/ 395 w 443"/>
                  <a:gd name="T23" fmla="*/ 680 h 1033"/>
                  <a:gd name="T24" fmla="*/ 390 w 443"/>
                  <a:gd name="T25" fmla="*/ 671 h 1033"/>
                  <a:gd name="T26" fmla="*/ 386 w 443"/>
                  <a:gd name="T27" fmla="*/ 660 h 1033"/>
                  <a:gd name="T28" fmla="*/ 437 w 443"/>
                  <a:gd name="T29" fmla="*/ 635 h 1033"/>
                  <a:gd name="T30" fmla="*/ 442 w 443"/>
                  <a:gd name="T31" fmla="*/ 619 h 1033"/>
                  <a:gd name="T32" fmla="*/ 438 w 443"/>
                  <a:gd name="T33" fmla="*/ 604 h 1033"/>
                  <a:gd name="T34" fmla="*/ 400 w 443"/>
                  <a:gd name="T35" fmla="*/ 543 h 1033"/>
                  <a:gd name="T36" fmla="*/ 384 w 443"/>
                  <a:gd name="T37" fmla="*/ 474 h 1033"/>
                  <a:gd name="T38" fmla="*/ 354 w 443"/>
                  <a:gd name="T39" fmla="*/ 455 h 1033"/>
                  <a:gd name="T40" fmla="*/ 326 w 443"/>
                  <a:gd name="T41" fmla="*/ 433 h 1033"/>
                  <a:gd name="T42" fmla="*/ 312 w 443"/>
                  <a:gd name="T43" fmla="*/ 411 h 1033"/>
                  <a:gd name="T44" fmla="*/ 307 w 443"/>
                  <a:gd name="T45" fmla="*/ 391 h 1033"/>
                  <a:gd name="T46" fmla="*/ 290 w 443"/>
                  <a:gd name="T47" fmla="*/ 339 h 1033"/>
                  <a:gd name="T48" fmla="*/ 308 w 443"/>
                  <a:gd name="T49" fmla="*/ 289 h 1033"/>
                  <a:gd name="T50" fmla="*/ 298 w 443"/>
                  <a:gd name="T51" fmla="*/ 278 h 1033"/>
                  <a:gd name="T52" fmla="*/ 280 w 443"/>
                  <a:gd name="T53" fmla="*/ 307 h 1033"/>
                  <a:gd name="T54" fmla="*/ 269 w 443"/>
                  <a:gd name="T55" fmla="*/ 283 h 1033"/>
                  <a:gd name="T56" fmla="*/ 272 w 443"/>
                  <a:gd name="T57" fmla="*/ 224 h 1033"/>
                  <a:gd name="T58" fmla="*/ 280 w 443"/>
                  <a:gd name="T59" fmla="*/ 177 h 1033"/>
                  <a:gd name="T60" fmla="*/ 280 w 443"/>
                  <a:gd name="T61" fmla="*/ 146 h 1033"/>
                  <a:gd name="T62" fmla="*/ 281 w 443"/>
                  <a:gd name="T63" fmla="*/ 123 h 1033"/>
                  <a:gd name="T64" fmla="*/ 290 w 443"/>
                  <a:gd name="T65" fmla="*/ 104 h 1033"/>
                  <a:gd name="T66" fmla="*/ 296 w 443"/>
                  <a:gd name="T67" fmla="*/ 97 h 1033"/>
                  <a:gd name="T68" fmla="*/ 298 w 443"/>
                  <a:gd name="T69" fmla="*/ 94 h 1033"/>
                  <a:gd name="T70" fmla="*/ 301 w 443"/>
                  <a:gd name="T71" fmla="*/ 92 h 1033"/>
                  <a:gd name="T72" fmla="*/ 307 w 443"/>
                  <a:gd name="T73" fmla="*/ 83 h 1033"/>
                  <a:gd name="T74" fmla="*/ 317 w 443"/>
                  <a:gd name="T75" fmla="*/ 79 h 1033"/>
                  <a:gd name="T76" fmla="*/ 328 w 443"/>
                  <a:gd name="T77" fmla="*/ 77 h 1033"/>
                  <a:gd name="T78" fmla="*/ 337 w 443"/>
                  <a:gd name="T79" fmla="*/ 74 h 1033"/>
                  <a:gd name="T80" fmla="*/ 345 w 443"/>
                  <a:gd name="T81" fmla="*/ 67 h 1033"/>
                  <a:gd name="T82" fmla="*/ 337 w 443"/>
                  <a:gd name="T83" fmla="*/ 50 h 1033"/>
                  <a:gd name="T84" fmla="*/ 337 w 443"/>
                  <a:gd name="T85" fmla="*/ 47 h 1033"/>
                  <a:gd name="T86" fmla="*/ 337 w 443"/>
                  <a:gd name="T87" fmla="*/ 43 h 1033"/>
                  <a:gd name="T88" fmla="*/ 337 w 443"/>
                  <a:gd name="T89" fmla="*/ 41 h 1033"/>
                  <a:gd name="T90" fmla="*/ 334 w 443"/>
                  <a:gd name="T91" fmla="*/ 38 h 1033"/>
                  <a:gd name="T92" fmla="*/ 321 w 443"/>
                  <a:gd name="T93" fmla="*/ 21 h 1033"/>
                  <a:gd name="T94" fmla="*/ 316 w 443"/>
                  <a:gd name="T95" fmla="*/ 0 h 1033"/>
                  <a:gd name="T96" fmla="*/ 188 w 443"/>
                  <a:gd name="T97" fmla="*/ 94 h 1033"/>
                  <a:gd name="T98" fmla="*/ 88 w 443"/>
                  <a:gd name="T99" fmla="*/ 218 h 1033"/>
                  <a:gd name="T100" fmla="*/ 21 w 443"/>
                  <a:gd name="T101" fmla="*/ 366 h 1033"/>
                  <a:gd name="T102" fmla="*/ 0 w 443"/>
                  <a:gd name="T103" fmla="*/ 530 h 1033"/>
                  <a:gd name="T104" fmla="*/ 20 w 443"/>
                  <a:gd name="T105" fmla="*/ 680 h 1033"/>
                  <a:gd name="T106" fmla="*/ 74 w 443"/>
                  <a:gd name="T107" fmla="*/ 819 h 1033"/>
                  <a:gd name="T108" fmla="*/ 160 w 443"/>
                  <a:gd name="T109" fmla="*/ 938 h 1033"/>
                  <a:gd name="T110" fmla="*/ 272 w 443"/>
                  <a:gd name="T111" fmla="*/ 1032 h 103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43" h="1033">
                    <a:moveTo>
                      <a:pt x="272" y="1032"/>
                    </a:moveTo>
                    <a:lnTo>
                      <a:pt x="290" y="1016"/>
                    </a:lnTo>
                    <a:lnTo>
                      <a:pt x="301" y="992"/>
                    </a:lnTo>
                    <a:lnTo>
                      <a:pt x="316" y="974"/>
                    </a:lnTo>
                    <a:lnTo>
                      <a:pt x="328" y="955"/>
                    </a:lnTo>
                    <a:lnTo>
                      <a:pt x="354" y="920"/>
                    </a:lnTo>
                    <a:lnTo>
                      <a:pt x="373" y="904"/>
                    </a:lnTo>
                    <a:lnTo>
                      <a:pt x="384" y="884"/>
                    </a:lnTo>
                    <a:lnTo>
                      <a:pt x="390" y="848"/>
                    </a:lnTo>
                    <a:lnTo>
                      <a:pt x="381" y="832"/>
                    </a:lnTo>
                    <a:lnTo>
                      <a:pt x="375" y="812"/>
                    </a:lnTo>
                    <a:lnTo>
                      <a:pt x="370" y="794"/>
                    </a:lnTo>
                    <a:lnTo>
                      <a:pt x="361" y="774"/>
                    </a:lnTo>
                    <a:lnTo>
                      <a:pt x="361" y="760"/>
                    </a:lnTo>
                    <a:lnTo>
                      <a:pt x="361" y="747"/>
                    </a:lnTo>
                    <a:lnTo>
                      <a:pt x="361" y="734"/>
                    </a:lnTo>
                    <a:lnTo>
                      <a:pt x="359" y="722"/>
                    </a:lnTo>
                    <a:lnTo>
                      <a:pt x="359" y="707"/>
                    </a:lnTo>
                    <a:lnTo>
                      <a:pt x="364" y="698"/>
                    </a:lnTo>
                    <a:lnTo>
                      <a:pt x="373" y="691"/>
                    </a:lnTo>
                    <a:lnTo>
                      <a:pt x="390" y="686"/>
                    </a:lnTo>
                    <a:lnTo>
                      <a:pt x="391" y="686"/>
                    </a:lnTo>
                    <a:lnTo>
                      <a:pt x="395" y="682"/>
                    </a:lnTo>
                    <a:lnTo>
                      <a:pt x="395" y="680"/>
                    </a:lnTo>
                    <a:lnTo>
                      <a:pt x="395" y="677"/>
                    </a:lnTo>
                    <a:lnTo>
                      <a:pt x="390" y="671"/>
                    </a:lnTo>
                    <a:lnTo>
                      <a:pt x="386" y="666"/>
                    </a:lnTo>
                    <a:lnTo>
                      <a:pt x="386" y="660"/>
                    </a:lnTo>
                    <a:lnTo>
                      <a:pt x="395" y="655"/>
                    </a:lnTo>
                    <a:lnTo>
                      <a:pt x="437" y="635"/>
                    </a:lnTo>
                    <a:lnTo>
                      <a:pt x="442" y="626"/>
                    </a:lnTo>
                    <a:lnTo>
                      <a:pt x="442" y="619"/>
                    </a:lnTo>
                    <a:lnTo>
                      <a:pt x="442" y="613"/>
                    </a:lnTo>
                    <a:lnTo>
                      <a:pt x="438" y="604"/>
                    </a:lnTo>
                    <a:lnTo>
                      <a:pt x="417" y="577"/>
                    </a:lnTo>
                    <a:lnTo>
                      <a:pt x="400" y="543"/>
                    </a:lnTo>
                    <a:lnTo>
                      <a:pt x="391" y="511"/>
                    </a:lnTo>
                    <a:lnTo>
                      <a:pt x="384" y="474"/>
                    </a:lnTo>
                    <a:lnTo>
                      <a:pt x="368" y="465"/>
                    </a:lnTo>
                    <a:lnTo>
                      <a:pt x="354" y="455"/>
                    </a:lnTo>
                    <a:lnTo>
                      <a:pt x="339" y="444"/>
                    </a:lnTo>
                    <a:lnTo>
                      <a:pt x="326" y="433"/>
                    </a:lnTo>
                    <a:lnTo>
                      <a:pt x="317" y="422"/>
                    </a:lnTo>
                    <a:lnTo>
                      <a:pt x="312" y="411"/>
                    </a:lnTo>
                    <a:lnTo>
                      <a:pt x="308" y="402"/>
                    </a:lnTo>
                    <a:lnTo>
                      <a:pt x="307" y="391"/>
                    </a:lnTo>
                    <a:lnTo>
                      <a:pt x="285" y="363"/>
                    </a:lnTo>
                    <a:lnTo>
                      <a:pt x="290" y="339"/>
                    </a:lnTo>
                    <a:lnTo>
                      <a:pt x="301" y="314"/>
                    </a:lnTo>
                    <a:lnTo>
                      <a:pt x="308" y="289"/>
                    </a:lnTo>
                    <a:lnTo>
                      <a:pt x="308" y="267"/>
                    </a:lnTo>
                    <a:lnTo>
                      <a:pt x="298" y="278"/>
                    </a:lnTo>
                    <a:lnTo>
                      <a:pt x="287" y="294"/>
                    </a:lnTo>
                    <a:lnTo>
                      <a:pt x="280" y="307"/>
                    </a:lnTo>
                    <a:lnTo>
                      <a:pt x="272" y="314"/>
                    </a:lnTo>
                    <a:lnTo>
                      <a:pt x="269" y="283"/>
                    </a:lnTo>
                    <a:lnTo>
                      <a:pt x="271" y="254"/>
                    </a:lnTo>
                    <a:lnTo>
                      <a:pt x="272" y="224"/>
                    </a:lnTo>
                    <a:lnTo>
                      <a:pt x="272" y="195"/>
                    </a:lnTo>
                    <a:lnTo>
                      <a:pt x="280" y="177"/>
                    </a:lnTo>
                    <a:lnTo>
                      <a:pt x="280" y="164"/>
                    </a:lnTo>
                    <a:lnTo>
                      <a:pt x="280" y="146"/>
                    </a:lnTo>
                    <a:lnTo>
                      <a:pt x="281" y="133"/>
                    </a:lnTo>
                    <a:lnTo>
                      <a:pt x="281" y="123"/>
                    </a:lnTo>
                    <a:lnTo>
                      <a:pt x="285" y="113"/>
                    </a:lnTo>
                    <a:lnTo>
                      <a:pt x="290" y="104"/>
                    </a:lnTo>
                    <a:lnTo>
                      <a:pt x="296" y="97"/>
                    </a:lnTo>
                    <a:lnTo>
                      <a:pt x="298" y="94"/>
                    </a:lnTo>
                    <a:lnTo>
                      <a:pt x="301" y="92"/>
                    </a:lnTo>
                    <a:lnTo>
                      <a:pt x="303" y="86"/>
                    </a:lnTo>
                    <a:lnTo>
                      <a:pt x="307" y="83"/>
                    </a:lnTo>
                    <a:lnTo>
                      <a:pt x="308" y="83"/>
                    </a:lnTo>
                    <a:lnTo>
                      <a:pt x="317" y="79"/>
                    </a:lnTo>
                    <a:lnTo>
                      <a:pt x="323" y="77"/>
                    </a:lnTo>
                    <a:lnTo>
                      <a:pt x="328" y="77"/>
                    </a:lnTo>
                    <a:lnTo>
                      <a:pt x="334" y="74"/>
                    </a:lnTo>
                    <a:lnTo>
                      <a:pt x="337" y="74"/>
                    </a:lnTo>
                    <a:lnTo>
                      <a:pt x="339" y="72"/>
                    </a:lnTo>
                    <a:lnTo>
                      <a:pt x="345" y="67"/>
                    </a:lnTo>
                    <a:lnTo>
                      <a:pt x="345" y="63"/>
                    </a:lnTo>
                    <a:lnTo>
                      <a:pt x="337" y="50"/>
                    </a:lnTo>
                    <a:lnTo>
                      <a:pt x="337" y="47"/>
                    </a:lnTo>
                    <a:lnTo>
                      <a:pt x="337" y="43"/>
                    </a:lnTo>
                    <a:lnTo>
                      <a:pt x="337" y="41"/>
                    </a:lnTo>
                    <a:lnTo>
                      <a:pt x="334" y="41"/>
                    </a:lnTo>
                    <a:lnTo>
                      <a:pt x="334" y="38"/>
                    </a:lnTo>
                    <a:lnTo>
                      <a:pt x="328" y="30"/>
                    </a:lnTo>
                    <a:lnTo>
                      <a:pt x="321" y="21"/>
                    </a:lnTo>
                    <a:lnTo>
                      <a:pt x="317" y="11"/>
                    </a:lnTo>
                    <a:lnTo>
                      <a:pt x="316" y="0"/>
                    </a:lnTo>
                    <a:lnTo>
                      <a:pt x="249" y="41"/>
                    </a:lnTo>
                    <a:lnTo>
                      <a:pt x="188" y="94"/>
                    </a:lnTo>
                    <a:lnTo>
                      <a:pt x="133" y="151"/>
                    </a:lnTo>
                    <a:lnTo>
                      <a:pt x="88" y="218"/>
                    </a:lnTo>
                    <a:lnTo>
                      <a:pt x="50" y="289"/>
                    </a:lnTo>
                    <a:lnTo>
                      <a:pt x="21" y="366"/>
                    </a:lnTo>
                    <a:lnTo>
                      <a:pt x="5" y="446"/>
                    </a:lnTo>
                    <a:lnTo>
                      <a:pt x="0" y="530"/>
                    </a:lnTo>
                    <a:lnTo>
                      <a:pt x="5" y="608"/>
                    </a:lnTo>
                    <a:lnTo>
                      <a:pt x="20" y="680"/>
                    </a:lnTo>
                    <a:lnTo>
                      <a:pt x="45" y="751"/>
                    </a:lnTo>
                    <a:lnTo>
                      <a:pt x="74" y="819"/>
                    </a:lnTo>
                    <a:lnTo>
                      <a:pt x="114" y="879"/>
                    </a:lnTo>
                    <a:lnTo>
                      <a:pt x="160" y="938"/>
                    </a:lnTo>
                    <a:lnTo>
                      <a:pt x="215" y="987"/>
                    </a:lnTo>
                    <a:lnTo>
                      <a:pt x="272" y="1032"/>
                    </a:lnTo>
                  </a:path>
                </a:pathLst>
              </a:custGeom>
              <a:solidFill>
                <a:schemeClr val="folHlink"/>
              </a:solidFill>
              <a:ln w="9525">
                <a:noFill/>
                <a:round/>
                <a:headEnd type="none" w="sm" len="sm"/>
                <a:tailEnd type="none" w="sm" len="sm"/>
              </a:ln>
            </p:spPr>
            <p:txBody>
              <a:bodyPr/>
              <a:lstStyle/>
              <a:p>
                <a:endParaRPr lang="en-US"/>
              </a:p>
            </p:txBody>
          </p:sp>
          <p:sp>
            <p:nvSpPr>
              <p:cNvPr id="20" name="Freeform 26"/>
              <p:cNvSpPr>
                <a:spLocks/>
              </p:cNvSpPr>
              <p:nvPr/>
            </p:nvSpPr>
            <p:spPr bwMode="invGray">
              <a:xfrm>
                <a:off x="379" y="2327"/>
                <a:ext cx="824" cy="1203"/>
              </a:xfrm>
              <a:custGeom>
                <a:avLst/>
                <a:gdLst>
                  <a:gd name="T0" fmla="*/ 796 w 824"/>
                  <a:gd name="T1" fmla="*/ 688 h 1203"/>
                  <a:gd name="T2" fmla="*/ 756 w 824"/>
                  <a:gd name="T3" fmla="*/ 641 h 1203"/>
                  <a:gd name="T4" fmla="*/ 812 w 824"/>
                  <a:gd name="T5" fmla="*/ 615 h 1203"/>
                  <a:gd name="T6" fmla="*/ 814 w 824"/>
                  <a:gd name="T7" fmla="*/ 502 h 1203"/>
                  <a:gd name="T8" fmla="*/ 705 w 824"/>
                  <a:gd name="T9" fmla="*/ 247 h 1203"/>
                  <a:gd name="T10" fmla="*/ 651 w 824"/>
                  <a:gd name="T11" fmla="*/ 262 h 1203"/>
                  <a:gd name="T12" fmla="*/ 574 w 824"/>
                  <a:gd name="T13" fmla="*/ 289 h 1203"/>
                  <a:gd name="T14" fmla="*/ 536 w 824"/>
                  <a:gd name="T15" fmla="*/ 258 h 1203"/>
                  <a:gd name="T16" fmla="*/ 563 w 824"/>
                  <a:gd name="T17" fmla="*/ 170 h 1203"/>
                  <a:gd name="T18" fmla="*/ 532 w 824"/>
                  <a:gd name="T19" fmla="*/ 81 h 1203"/>
                  <a:gd name="T20" fmla="*/ 455 w 824"/>
                  <a:gd name="T21" fmla="*/ 56 h 1203"/>
                  <a:gd name="T22" fmla="*/ 484 w 824"/>
                  <a:gd name="T23" fmla="*/ 150 h 1203"/>
                  <a:gd name="T24" fmla="*/ 465 w 824"/>
                  <a:gd name="T25" fmla="*/ 190 h 1203"/>
                  <a:gd name="T26" fmla="*/ 442 w 824"/>
                  <a:gd name="T27" fmla="*/ 200 h 1203"/>
                  <a:gd name="T28" fmla="*/ 419 w 824"/>
                  <a:gd name="T29" fmla="*/ 164 h 1203"/>
                  <a:gd name="T30" fmla="*/ 381 w 824"/>
                  <a:gd name="T31" fmla="*/ 108 h 1203"/>
                  <a:gd name="T32" fmla="*/ 406 w 824"/>
                  <a:gd name="T33" fmla="*/ 108 h 1203"/>
                  <a:gd name="T34" fmla="*/ 424 w 824"/>
                  <a:gd name="T35" fmla="*/ 72 h 1203"/>
                  <a:gd name="T36" fmla="*/ 325 w 824"/>
                  <a:gd name="T37" fmla="*/ 0 h 1203"/>
                  <a:gd name="T38" fmla="*/ 281 w 824"/>
                  <a:gd name="T39" fmla="*/ 27 h 1203"/>
                  <a:gd name="T40" fmla="*/ 240 w 824"/>
                  <a:gd name="T41" fmla="*/ 72 h 1203"/>
                  <a:gd name="T42" fmla="*/ 209 w 824"/>
                  <a:gd name="T43" fmla="*/ 114 h 1203"/>
                  <a:gd name="T44" fmla="*/ 209 w 824"/>
                  <a:gd name="T45" fmla="*/ 150 h 1203"/>
                  <a:gd name="T46" fmla="*/ 240 w 824"/>
                  <a:gd name="T47" fmla="*/ 164 h 1203"/>
                  <a:gd name="T48" fmla="*/ 209 w 824"/>
                  <a:gd name="T49" fmla="*/ 222 h 1203"/>
                  <a:gd name="T50" fmla="*/ 213 w 824"/>
                  <a:gd name="T51" fmla="*/ 242 h 1203"/>
                  <a:gd name="T52" fmla="*/ 267 w 824"/>
                  <a:gd name="T53" fmla="*/ 222 h 1203"/>
                  <a:gd name="T54" fmla="*/ 303 w 824"/>
                  <a:gd name="T55" fmla="*/ 170 h 1203"/>
                  <a:gd name="T56" fmla="*/ 354 w 824"/>
                  <a:gd name="T57" fmla="*/ 231 h 1203"/>
                  <a:gd name="T58" fmla="*/ 372 w 824"/>
                  <a:gd name="T59" fmla="*/ 291 h 1203"/>
                  <a:gd name="T60" fmla="*/ 348 w 824"/>
                  <a:gd name="T61" fmla="*/ 294 h 1203"/>
                  <a:gd name="T62" fmla="*/ 298 w 824"/>
                  <a:gd name="T63" fmla="*/ 309 h 1203"/>
                  <a:gd name="T64" fmla="*/ 323 w 824"/>
                  <a:gd name="T65" fmla="*/ 330 h 1203"/>
                  <a:gd name="T66" fmla="*/ 260 w 824"/>
                  <a:gd name="T67" fmla="*/ 339 h 1203"/>
                  <a:gd name="T68" fmla="*/ 189 w 824"/>
                  <a:gd name="T69" fmla="*/ 411 h 1203"/>
                  <a:gd name="T70" fmla="*/ 184 w 824"/>
                  <a:gd name="T71" fmla="*/ 469 h 1203"/>
                  <a:gd name="T72" fmla="*/ 148 w 824"/>
                  <a:gd name="T73" fmla="*/ 435 h 1203"/>
                  <a:gd name="T74" fmla="*/ 83 w 824"/>
                  <a:gd name="T75" fmla="*/ 402 h 1203"/>
                  <a:gd name="T76" fmla="*/ 0 w 824"/>
                  <a:gd name="T77" fmla="*/ 455 h 1203"/>
                  <a:gd name="T78" fmla="*/ 54 w 824"/>
                  <a:gd name="T79" fmla="*/ 496 h 1203"/>
                  <a:gd name="T80" fmla="*/ 74 w 824"/>
                  <a:gd name="T81" fmla="*/ 485 h 1203"/>
                  <a:gd name="T82" fmla="*/ 54 w 824"/>
                  <a:gd name="T83" fmla="*/ 608 h 1203"/>
                  <a:gd name="T84" fmla="*/ 132 w 824"/>
                  <a:gd name="T85" fmla="*/ 641 h 1203"/>
                  <a:gd name="T86" fmla="*/ 195 w 824"/>
                  <a:gd name="T87" fmla="*/ 661 h 1203"/>
                  <a:gd name="T88" fmla="*/ 249 w 824"/>
                  <a:gd name="T89" fmla="*/ 744 h 1203"/>
                  <a:gd name="T90" fmla="*/ 334 w 824"/>
                  <a:gd name="T91" fmla="*/ 886 h 1203"/>
                  <a:gd name="T92" fmla="*/ 391 w 824"/>
                  <a:gd name="T93" fmla="*/ 1007 h 1203"/>
                  <a:gd name="T94" fmla="*/ 292 w 824"/>
                  <a:gd name="T95" fmla="*/ 1052 h 1203"/>
                  <a:gd name="T96" fmla="*/ 182 w 824"/>
                  <a:gd name="T97" fmla="*/ 1105 h 1203"/>
                  <a:gd name="T98" fmla="*/ 68 w 824"/>
                  <a:gd name="T99" fmla="*/ 1180 h 1203"/>
                  <a:gd name="T100" fmla="*/ 200 w 824"/>
                  <a:gd name="T101" fmla="*/ 1202 h 1203"/>
                  <a:gd name="T102" fmla="*/ 417 w 824"/>
                  <a:gd name="T103" fmla="*/ 1168 h 1203"/>
                  <a:gd name="T104" fmla="*/ 613 w 824"/>
                  <a:gd name="T105" fmla="*/ 1052 h 1203"/>
                  <a:gd name="T106" fmla="*/ 610 w 824"/>
                  <a:gd name="T107" fmla="*/ 929 h 1203"/>
                  <a:gd name="T108" fmla="*/ 543 w 824"/>
                  <a:gd name="T109" fmla="*/ 888 h 1203"/>
                  <a:gd name="T110" fmla="*/ 567 w 824"/>
                  <a:gd name="T111" fmla="*/ 791 h 1203"/>
                  <a:gd name="T112" fmla="*/ 655 w 824"/>
                  <a:gd name="T113" fmla="*/ 738 h 1203"/>
                  <a:gd name="T114" fmla="*/ 725 w 824"/>
                  <a:gd name="T115" fmla="*/ 713 h 1203"/>
                  <a:gd name="T116" fmla="*/ 792 w 824"/>
                  <a:gd name="T117" fmla="*/ 729 h 120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24" h="1203">
                    <a:moveTo>
                      <a:pt x="803" y="736"/>
                    </a:moveTo>
                    <a:lnTo>
                      <a:pt x="807" y="724"/>
                    </a:lnTo>
                    <a:lnTo>
                      <a:pt x="808" y="713"/>
                    </a:lnTo>
                    <a:lnTo>
                      <a:pt x="812" y="702"/>
                    </a:lnTo>
                    <a:lnTo>
                      <a:pt x="814" y="691"/>
                    </a:lnTo>
                    <a:lnTo>
                      <a:pt x="803" y="691"/>
                    </a:lnTo>
                    <a:lnTo>
                      <a:pt x="796" y="688"/>
                    </a:lnTo>
                    <a:lnTo>
                      <a:pt x="783" y="686"/>
                    </a:lnTo>
                    <a:lnTo>
                      <a:pt x="776" y="680"/>
                    </a:lnTo>
                    <a:lnTo>
                      <a:pt x="770" y="675"/>
                    </a:lnTo>
                    <a:lnTo>
                      <a:pt x="767" y="666"/>
                    </a:lnTo>
                    <a:lnTo>
                      <a:pt x="761" y="661"/>
                    </a:lnTo>
                    <a:lnTo>
                      <a:pt x="760" y="655"/>
                    </a:lnTo>
                    <a:lnTo>
                      <a:pt x="756" y="641"/>
                    </a:lnTo>
                    <a:lnTo>
                      <a:pt x="756" y="624"/>
                    </a:lnTo>
                    <a:lnTo>
                      <a:pt x="760" y="610"/>
                    </a:lnTo>
                    <a:lnTo>
                      <a:pt x="767" y="599"/>
                    </a:lnTo>
                    <a:lnTo>
                      <a:pt x="781" y="597"/>
                    </a:lnTo>
                    <a:lnTo>
                      <a:pt x="792" y="599"/>
                    </a:lnTo>
                    <a:lnTo>
                      <a:pt x="803" y="608"/>
                    </a:lnTo>
                    <a:lnTo>
                      <a:pt x="812" y="615"/>
                    </a:lnTo>
                    <a:lnTo>
                      <a:pt x="819" y="628"/>
                    </a:lnTo>
                    <a:lnTo>
                      <a:pt x="823" y="619"/>
                    </a:lnTo>
                    <a:lnTo>
                      <a:pt x="823" y="610"/>
                    </a:lnTo>
                    <a:lnTo>
                      <a:pt x="823" y="605"/>
                    </a:lnTo>
                    <a:lnTo>
                      <a:pt x="823" y="597"/>
                    </a:lnTo>
                    <a:lnTo>
                      <a:pt x="819" y="549"/>
                    </a:lnTo>
                    <a:lnTo>
                      <a:pt x="814" y="502"/>
                    </a:lnTo>
                    <a:lnTo>
                      <a:pt x="807" y="455"/>
                    </a:lnTo>
                    <a:lnTo>
                      <a:pt x="792" y="411"/>
                    </a:lnTo>
                    <a:lnTo>
                      <a:pt x="776" y="366"/>
                    </a:lnTo>
                    <a:lnTo>
                      <a:pt x="756" y="325"/>
                    </a:lnTo>
                    <a:lnTo>
                      <a:pt x="734" y="285"/>
                    </a:lnTo>
                    <a:lnTo>
                      <a:pt x="709" y="247"/>
                    </a:lnTo>
                    <a:lnTo>
                      <a:pt x="705" y="247"/>
                    </a:lnTo>
                    <a:lnTo>
                      <a:pt x="702" y="244"/>
                    </a:lnTo>
                    <a:lnTo>
                      <a:pt x="698" y="244"/>
                    </a:lnTo>
                    <a:lnTo>
                      <a:pt x="693" y="242"/>
                    </a:lnTo>
                    <a:lnTo>
                      <a:pt x="677" y="253"/>
                    </a:lnTo>
                    <a:lnTo>
                      <a:pt x="668" y="254"/>
                    </a:lnTo>
                    <a:lnTo>
                      <a:pt x="660" y="258"/>
                    </a:lnTo>
                    <a:lnTo>
                      <a:pt x="651" y="262"/>
                    </a:lnTo>
                    <a:lnTo>
                      <a:pt x="642" y="264"/>
                    </a:lnTo>
                    <a:lnTo>
                      <a:pt x="631" y="267"/>
                    </a:lnTo>
                    <a:lnTo>
                      <a:pt x="619" y="273"/>
                    </a:lnTo>
                    <a:lnTo>
                      <a:pt x="606" y="278"/>
                    </a:lnTo>
                    <a:lnTo>
                      <a:pt x="594" y="283"/>
                    </a:lnTo>
                    <a:lnTo>
                      <a:pt x="583" y="285"/>
                    </a:lnTo>
                    <a:lnTo>
                      <a:pt x="574" y="289"/>
                    </a:lnTo>
                    <a:lnTo>
                      <a:pt x="567" y="291"/>
                    </a:lnTo>
                    <a:lnTo>
                      <a:pt x="557" y="289"/>
                    </a:lnTo>
                    <a:lnTo>
                      <a:pt x="554" y="285"/>
                    </a:lnTo>
                    <a:lnTo>
                      <a:pt x="548" y="280"/>
                    </a:lnTo>
                    <a:lnTo>
                      <a:pt x="547" y="278"/>
                    </a:lnTo>
                    <a:lnTo>
                      <a:pt x="543" y="273"/>
                    </a:lnTo>
                    <a:lnTo>
                      <a:pt x="536" y="258"/>
                    </a:lnTo>
                    <a:lnTo>
                      <a:pt x="532" y="244"/>
                    </a:lnTo>
                    <a:lnTo>
                      <a:pt x="532" y="231"/>
                    </a:lnTo>
                    <a:lnTo>
                      <a:pt x="530" y="217"/>
                    </a:lnTo>
                    <a:lnTo>
                      <a:pt x="532" y="202"/>
                    </a:lnTo>
                    <a:lnTo>
                      <a:pt x="541" y="190"/>
                    </a:lnTo>
                    <a:lnTo>
                      <a:pt x="552" y="177"/>
                    </a:lnTo>
                    <a:lnTo>
                      <a:pt x="563" y="170"/>
                    </a:lnTo>
                    <a:lnTo>
                      <a:pt x="574" y="159"/>
                    </a:lnTo>
                    <a:lnTo>
                      <a:pt x="583" y="146"/>
                    </a:lnTo>
                    <a:lnTo>
                      <a:pt x="588" y="134"/>
                    </a:lnTo>
                    <a:lnTo>
                      <a:pt x="588" y="119"/>
                    </a:lnTo>
                    <a:lnTo>
                      <a:pt x="568" y="105"/>
                    </a:lnTo>
                    <a:lnTo>
                      <a:pt x="552" y="92"/>
                    </a:lnTo>
                    <a:lnTo>
                      <a:pt x="532" y="81"/>
                    </a:lnTo>
                    <a:lnTo>
                      <a:pt x="512" y="70"/>
                    </a:lnTo>
                    <a:lnTo>
                      <a:pt x="491" y="58"/>
                    </a:lnTo>
                    <a:lnTo>
                      <a:pt x="471" y="47"/>
                    </a:lnTo>
                    <a:lnTo>
                      <a:pt x="449" y="38"/>
                    </a:lnTo>
                    <a:lnTo>
                      <a:pt x="428" y="31"/>
                    </a:lnTo>
                    <a:lnTo>
                      <a:pt x="442" y="45"/>
                    </a:lnTo>
                    <a:lnTo>
                      <a:pt x="455" y="56"/>
                    </a:lnTo>
                    <a:lnTo>
                      <a:pt x="465" y="63"/>
                    </a:lnTo>
                    <a:lnTo>
                      <a:pt x="484" y="74"/>
                    </a:lnTo>
                    <a:lnTo>
                      <a:pt x="485" y="88"/>
                    </a:lnTo>
                    <a:lnTo>
                      <a:pt x="484" y="105"/>
                    </a:lnTo>
                    <a:lnTo>
                      <a:pt x="478" y="123"/>
                    </a:lnTo>
                    <a:lnTo>
                      <a:pt x="478" y="135"/>
                    </a:lnTo>
                    <a:lnTo>
                      <a:pt x="484" y="150"/>
                    </a:lnTo>
                    <a:lnTo>
                      <a:pt x="484" y="155"/>
                    </a:lnTo>
                    <a:lnTo>
                      <a:pt x="480" y="161"/>
                    </a:lnTo>
                    <a:lnTo>
                      <a:pt x="474" y="166"/>
                    </a:lnTo>
                    <a:lnTo>
                      <a:pt x="469" y="170"/>
                    </a:lnTo>
                    <a:lnTo>
                      <a:pt x="465" y="175"/>
                    </a:lnTo>
                    <a:lnTo>
                      <a:pt x="465" y="180"/>
                    </a:lnTo>
                    <a:lnTo>
                      <a:pt x="465" y="190"/>
                    </a:lnTo>
                    <a:lnTo>
                      <a:pt x="464" y="195"/>
                    </a:lnTo>
                    <a:lnTo>
                      <a:pt x="460" y="197"/>
                    </a:lnTo>
                    <a:lnTo>
                      <a:pt x="458" y="200"/>
                    </a:lnTo>
                    <a:lnTo>
                      <a:pt x="455" y="200"/>
                    </a:lnTo>
                    <a:lnTo>
                      <a:pt x="453" y="200"/>
                    </a:lnTo>
                    <a:lnTo>
                      <a:pt x="447" y="197"/>
                    </a:lnTo>
                    <a:lnTo>
                      <a:pt x="442" y="200"/>
                    </a:lnTo>
                    <a:lnTo>
                      <a:pt x="433" y="202"/>
                    </a:lnTo>
                    <a:lnTo>
                      <a:pt x="428" y="202"/>
                    </a:lnTo>
                    <a:lnTo>
                      <a:pt x="424" y="200"/>
                    </a:lnTo>
                    <a:lnTo>
                      <a:pt x="424" y="197"/>
                    </a:lnTo>
                    <a:lnTo>
                      <a:pt x="422" y="195"/>
                    </a:lnTo>
                    <a:lnTo>
                      <a:pt x="419" y="164"/>
                    </a:lnTo>
                    <a:lnTo>
                      <a:pt x="411" y="159"/>
                    </a:lnTo>
                    <a:lnTo>
                      <a:pt x="406" y="150"/>
                    </a:lnTo>
                    <a:lnTo>
                      <a:pt x="397" y="141"/>
                    </a:lnTo>
                    <a:lnTo>
                      <a:pt x="390" y="134"/>
                    </a:lnTo>
                    <a:lnTo>
                      <a:pt x="386" y="125"/>
                    </a:lnTo>
                    <a:lnTo>
                      <a:pt x="384" y="117"/>
                    </a:lnTo>
                    <a:lnTo>
                      <a:pt x="381" y="108"/>
                    </a:lnTo>
                    <a:lnTo>
                      <a:pt x="384" y="103"/>
                    </a:lnTo>
                    <a:lnTo>
                      <a:pt x="386" y="99"/>
                    </a:lnTo>
                    <a:lnTo>
                      <a:pt x="390" y="99"/>
                    </a:lnTo>
                    <a:lnTo>
                      <a:pt x="390" y="97"/>
                    </a:lnTo>
                    <a:lnTo>
                      <a:pt x="391" y="97"/>
                    </a:lnTo>
                    <a:lnTo>
                      <a:pt x="397" y="103"/>
                    </a:lnTo>
                    <a:lnTo>
                      <a:pt x="406" y="108"/>
                    </a:lnTo>
                    <a:lnTo>
                      <a:pt x="413" y="110"/>
                    </a:lnTo>
                    <a:lnTo>
                      <a:pt x="422" y="110"/>
                    </a:lnTo>
                    <a:lnTo>
                      <a:pt x="424" y="110"/>
                    </a:lnTo>
                    <a:lnTo>
                      <a:pt x="424" y="108"/>
                    </a:lnTo>
                    <a:lnTo>
                      <a:pt x="424" y="72"/>
                    </a:lnTo>
                    <a:lnTo>
                      <a:pt x="411" y="56"/>
                    </a:lnTo>
                    <a:lnTo>
                      <a:pt x="395" y="42"/>
                    </a:lnTo>
                    <a:lnTo>
                      <a:pt x="377" y="27"/>
                    </a:lnTo>
                    <a:lnTo>
                      <a:pt x="364" y="9"/>
                    </a:lnTo>
                    <a:lnTo>
                      <a:pt x="350" y="5"/>
                    </a:lnTo>
                    <a:lnTo>
                      <a:pt x="339" y="2"/>
                    </a:lnTo>
                    <a:lnTo>
                      <a:pt x="325" y="0"/>
                    </a:lnTo>
                    <a:lnTo>
                      <a:pt x="312" y="0"/>
                    </a:lnTo>
                    <a:lnTo>
                      <a:pt x="308" y="0"/>
                    </a:lnTo>
                    <a:lnTo>
                      <a:pt x="308" y="2"/>
                    </a:lnTo>
                    <a:lnTo>
                      <a:pt x="308" y="5"/>
                    </a:lnTo>
                    <a:lnTo>
                      <a:pt x="307" y="9"/>
                    </a:lnTo>
                    <a:lnTo>
                      <a:pt x="289" y="14"/>
                    </a:lnTo>
                    <a:lnTo>
                      <a:pt x="281" y="27"/>
                    </a:lnTo>
                    <a:lnTo>
                      <a:pt x="276" y="42"/>
                    </a:lnTo>
                    <a:lnTo>
                      <a:pt x="265" y="56"/>
                    </a:lnTo>
                    <a:lnTo>
                      <a:pt x="260" y="56"/>
                    </a:lnTo>
                    <a:lnTo>
                      <a:pt x="256" y="56"/>
                    </a:lnTo>
                    <a:lnTo>
                      <a:pt x="251" y="56"/>
                    </a:lnTo>
                    <a:lnTo>
                      <a:pt x="249" y="58"/>
                    </a:lnTo>
                    <a:lnTo>
                      <a:pt x="240" y="72"/>
                    </a:lnTo>
                    <a:lnTo>
                      <a:pt x="231" y="87"/>
                    </a:lnTo>
                    <a:lnTo>
                      <a:pt x="224" y="99"/>
                    </a:lnTo>
                    <a:lnTo>
                      <a:pt x="213" y="110"/>
                    </a:lnTo>
                    <a:lnTo>
                      <a:pt x="209" y="110"/>
                    </a:lnTo>
                    <a:lnTo>
                      <a:pt x="209" y="114"/>
                    </a:lnTo>
                    <a:lnTo>
                      <a:pt x="184" y="139"/>
                    </a:lnTo>
                    <a:lnTo>
                      <a:pt x="184" y="141"/>
                    </a:lnTo>
                    <a:lnTo>
                      <a:pt x="195" y="146"/>
                    </a:lnTo>
                    <a:lnTo>
                      <a:pt x="209" y="150"/>
                    </a:lnTo>
                    <a:lnTo>
                      <a:pt x="224" y="153"/>
                    </a:lnTo>
                    <a:lnTo>
                      <a:pt x="234" y="153"/>
                    </a:lnTo>
                    <a:lnTo>
                      <a:pt x="236" y="155"/>
                    </a:lnTo>
                    <a:lnTo>
                      <a:pt x="240" y="155"/>
                    </a:lnTo>
                    <a:lnTo>
                      <a:pt x="240" y="159"/>
                    </a:lnTo>
                    <a:lnTo>
                      <a:pt x="242" y="161"/>
                    </a:lnTo>
                    <a:lnTo>
                      <a:pt x="240" y="164"/>
                    </a:lnTo>
                    <a:lnTo>
                      <a:pt x="234" y="166"/>
                    </a:lnTo>
                    <a:lnTo>
                      <a:pt x="231" y="170"/>
                    </a:lnTo>
                    <a:lnTo>
                      <a:pt x="225" y="171"/>
                    </a:lnTo>
                    <a:lnTo>
                      <a:pt x="220" y="180"/>
                    </a:lnTo>
                    <a:lnTo>
                      <a:pt x="215" y="195"/>
                    </a:lnTo>
                    <a:lnTo>
                      <a:pt x="209" y="208"/>
                    </a:lnTo>
                    <a:lnTo>
                      <a:pt x="209" y="222"/>
                    </a:lnTo>
                    <a:lnTo>
                      <a:pt x="213" y="227"/>
                    </a:lnTo>
                    <a:lnTo>
                      <a:pt x="215" y="227"/>
                    </a:lnTo>
                    <a:lnTo>
                      <a:pt x="213" y="231"/>
                    </a:lnTo>
                    <a:lnTo>
                      <a:pt x="209" y="238"/>
                    </a:lnTo>
                    <a:lnTo>
                      <a:pt x="213" y="242"/>
                    </a:lnTo>
                    <a:lnTo>
                      <a:pt x="215" y="244"/>
                    </a:lnTo>
                    <a:lnTo>
                      <a:pt x="231" y="233"/>
                    </a:lnTo>
                    <a:lnTo>
                      <a:pt x="260" y="231"/>
                    </a:lnTo>
                    <a:lnTo>
                      <a:pt x="260" y="227"/>
                    </a:lnTo>
                    <a:lnTo>
                      <a:pt x="262" y="226"/>
                    </a:lnTo>
                    <a:lnTo>
                      <a:pt x="265" y="226"/>
                    </a:lnTo>
                    <a:lnTo>
                      <a:pt x="267" y="222"/>
                    </a:lnTo>
                    <a:lnTo>
                      <a:pt x="267" y="200"/>
                    </a:lnTo>
                    <a:lnTo>
                      <a:pt x="289" y="155"/>
                    </a:lnTo>
                    <a:lnTo>
                      <a:pt x="292" y="155"/>
                    </a:lnTo>
                    <a:lnTo>
                      <a:pt x="303" y="170"/>
                    </a:lnTo>
                    <a:lnTo>
                      <a:pt x="312" y="180"/>
                    </a:lnTo>
                    <a:lnTo>
                      <a:pt x="323" y="195"/>
                    </a:lnTo>
                    <a:lnTo>
                      <a:pt x="336" y="206"/>
                    </a:lnTo>
                    <a:lnTo>
                      <a:pt x="343" y="211"/>
                    </a:lnTo>
                    <a:lnTo>
                      <a:pt x="345" y="217"/>
                    </a:lnTo>
                    <a:lnTo>
                      <a:pt x="350" y="226"/>
                    </a:lnTo>
                    <a:lnTo>
                      <a:pt x="354" y="231"/>
                    </a:lnTo>
                    <a:lnTo>
                      <a:pt x="354" y="244"/>
                    </a:lnTo>
                    <a:lnTo>
                      <a:pt x="354" y="258"/>
                    </a:lnTo>
                    <a:lnTo>
                      <a:pt x="359" y="273"/>
                    </a:lnTo>
                    <a:lnTo>
                      <a:pt x="364" y="283"/>
                    </a:lnTo>
                    <a:lnTo>
                      <a:pt x="366" y="285"/>
                    </a:lnTo>
                    <a:lnTo>
                      <a:pt x="370" y="289"/>
                    </a:lnTo>
                    <a:lnTo>
                      <a:pt x="372" y="291"/>
                    </a:lnTo>
                    <a:lnTo>
                      <a:pt x="375" y="294"/>
                    </a:lnTo>
                    <a:lnTo>
                      <a:pt x="375" y="298"/>
                    </a:lnTo>
                    <a:lnTo>
                      <a:pt x="372" y="300"/>
                    </a:lnTo>
                    <a:lnTo>
                      <a:pt x="372" y="305"/>
                    </a:lnTo>
                    <a:lnTo>
                      <a:pt x="370" y="309"/>
                    </a:lnTo>
                    <a:lnTo>
                      <a:pt x="359" y="305"/>
                    </a:lnTo>
                    <a:lnTo>
                      <a:pt x="348" y="294"/>
                    </a:lnTo>
                    <a:lnTo>
                      <a:pt x="336" y="285"/>
                    </a:lnTo>
                    <a:lnTo>
                      <a:pt x="323" y="283"/>
                    </a:lnTo>
                    <a:lnTo>
                      <a:pt x="314" y="289"/>
                    </a:lnTo>
                    <a:lnTo>
                      <a:pt x="308" y="294"/>
                    </a:lnTo>
                    <a:lnTo>
                      <a:pt x="299" y="300"/>
                    </a:lnTo>
                    <a:lnTo>
                      <a:pt x="296" y="305"/>
                    </a:lnTo>
                    <a:lnTo>
                      <a:pt x="298" y="309"/>
                    </a:lnTo>
                    <a:lnTo>
                      <a:pt x="299" y="310"/>
                    </a:lnTo>
                    <a:lnTo>
                      <a:pt x="299" y="314"/>
                    </a:lnTo>
                    <a:lnTo>
                      <a:pt x="303" y="314"/>
                    </a:lnTo>
                    <a:lnTo>
                      <a:pt x="312" y="314"/>
                    </a:lnTo>
                    <a:lnTo>
                      <a:pt x="317" y="316"/>
                    </a:lnTo>
                    <a:lnTo>
                      <a:pt x="319" y="321"/>
                    </a:lnTo>
                    <a:lnTo>
                      <a:pt x="323" y="330"/>
                    </a:lnTo>
                    <a:lnTo>
                      <a:pt x="319" y="334"/>
                    </a:lnTo>
                    <a:lnTo>
                      <a:pt x="317" y="339"/>
                    </a:lnTo>
                    <a:lnTo>
                      <a:pt x="260" y="327"/>
                    </a:lnTo>
                    <a:lnTo>
                      <a:pt x="260" y="334"/>
                    </a:lnTo>
                    <a:lnTo>
                      <a:pt x="260" y="339"/>
                    </a:lnTo>
                    <a:lnTo>
                      <a:pt x="260" y="345"/>
                    </a:lnTo>
                    <a:lnTo>
                      <a:pt x="256" y="347"/>
                    </a:lnTo>
                    <a:lnTo>
                      <a:pt x="251" y="356"/>
                    </a:lnTo>
                    <a:lnTo>
                      <a:pt x="249" y="357"/>
                    </a:lnTo>
                    <a:lnTo>
                      <a:pt x="242" y="366"/>
                    </a:lnTo>
                    <a:lnTo>
                      <a:pt x="225" y="393"/>
                    </a:lnTo>
                    <a:lnTo>
                      <a:pt x="189" y="411"/>
                    </a:lnTo>
                    <a:lnTo>
                      <a:pt x="188" y="413"/>
                    </a:lnTo>
                    <a:lnTo>
                      <a:pt x="184" y="419"/>
                    </a:lnTo>
                    <a:lnTo>
                      <a:pt x="184" y="424"/>
                    </a:lnTo>
                    <a:lnTo>
                      <a:pt x="184" y="430"/>
                    </a:lnTo>
                    <a:lnTo>
                      <a:pt x="184" y="439"/>
                    </a:lnTo>
                    <a:lnTo>
                      <a:pt x="184" y="453"/>
                    </a:lnTo>
                    <a:lnTo>
                      <a:pt x="184" y="469"/>
                    </a:lnTo>
                    <a:lnTo>
                      <a:pt x="184" y="478"/>
                    </a:lnTo>
                    <a:lnTo>
                      <a:pt x="173" y="478"/>
                    </a:lnTo>
                    <a:lnTo>
                      <a:pt x="164" y="475"/>
                    </a:lnTo>
                    <a:lnTo>
                      <a:pt x="157" y="469"/>
                    </a:lnTo>
                    <a:lnTo>
                      <a:pt x="151" y="464"/>
                    </a:lnTo>
                    <a:lnTo>
                      <a:pt x="151" y="449"/>
                    </a:lnTo>
                    <a:lnTo>
                      <a:pt x="148" y="435"/>
                    </a:lnTo>
                    <a:lnTo>
                      <a:pt x="141" y="424"/>
                    </a:lnTo>
                    <a:lnTo>
                      <a:pt x="130" y="413"/>
                    </a:lnTo>
                    <a:lnTo>
                      <a:pt x="117" y="417"/>
                    </a:lnTo>
                    <a:lnTo>
                      <a:pt x="110" y="417"/>
                    </a:lnTo>
                    <a:lnTo>
                      <a:pt x="101" y="413"/>
                    </a:lnTo>
                    <a:lnTo>
                      <a:pt x="94" y="408"/>
                    </a:lnTo>
                    <a:lnTo>
                      <a:pt x="83" y="402"/>
                    </a:lnTo>
                    <a:lnTo>
                      <a:pt x="72" y="397"/>
                    </a:lnTo>
                    <a:lnTo>
                      <a:pt x="59" y="393"/>
                    </a:lnTo>
                    <a:lnTo>
                      <a:pt x="49" y="392"/>
                    </a:lnTo>
                    <a:lnTo>
                      <a:pt x="38" y="402"/>
                    </a:lnTo>
                    <a:lnTo>
                      <a:pt x="21" y="424"/>
                    </a:lnTo>
                    <a:lnTo>
                      <a:pt x="5" y="448"/>
                    </a:lnTo>
                    <a:lnTo>
                      <a:pt x="0" y="455"/>
                    </a:lnTo>
                    <a:lnTo>
                      <a:pt x="21" y="475"/>
                    </a:lnTo>
                    <a:lnTo>
                      <a:pt x="25" y="516"/>
                    </a:lnTo>
                    <a:lnTo>
                      <a:pt x="29" y="516"/>
                    </a:lnTo>
                    <a:lnTo>
                      <a:pt x="38" y="513"/>
                    </a:lnTo>
                    <a:lnTo>
                      <a:pt x="43" y="511"/>
                    </a:lnTo>
                    <a:lnTo>
                      <a:pt x="49" y="505"/>
                    </a:lnTo>
                    <a:lnTo>
                      <a:pt x="54" y="496"/>
                    </a:lnTo>
                    <a:lnTo>
                      <a:pt x="58" y="491"/>
                    </a:lnTo>
                    <a:lnTo>
                      <a:pt x="63" y="485"/>
                    </a:lnTo>
                    <a:lnTo>
                      <a:pt x="72" y="480"/>
                    </a:lnTo>
                    <a:lnTo>
                      <a:pt x="74" y="480"/>
                    </a:lnTo>
                    <a:lnTo>
                      <a:pt x="74" y="484"/>
                    </a:lnTo>
                    <a:lnTo>
                      <a:pt x="74" y="485"/>
                    </a:lnTo>
                    <a:lnTo>
                      <a:pt x="63" y="538"/>
                    </a:lnTo>
                    <a:lnTo>
                      <a:pt x="79" y="556"/>
                    </a:lnTo>
                    <a:lnTo>
                      <a:pt x="77" y="567"/>
                    </a:lnTo>
                    <a:lnTo>
                      <a:pt x="68" y="574"/>
                    </a:lnTo>
                    <a:lnTo>
                      <a:pt x="59" y="583"/>
                    </a:lnTo>
                    <a:lnTo>
                      <a:pt x="54" y="597"/>
                    </a:lnTo>
                    <a:lnTo>
                      <a:pt x="54" y="608"/>
                    </a:lnTo>
                    <a:lnTo>
                      <a:pt x="63" y="619"/>
                    </a:lnTo>
                    <a:lnTo>
                      <a:pt x="74" y="630"/>
                    </a:lnTo>
                    <a:lnTo>
                      <a:pt x="88" y="641"/>
                    </a:lnTo>
                    <a:lnTo>
                      <a:pt x="101" y="646"/>
                    </a:lnTo>
                    <a:lnTo>
                      <a:pt x="114" y="646"/>
                    </a:lnTo>
                    <a:lnTo>
                      <a:pt x="124" y="644"/>
                    </a:lnTo>
                    <a:lnTo>
                      <a:pt x="132" y="641"/>
                    </a:lnTo>
                    <a:lnTo>
                      <a:pt x="141" y="635"/>
                    </a:lnTo>
                    <a:lnTo>
                      <a:pt x="148" y="635"/>
                    </a:lnTo>
                    <a:lnTo>
                      <a:pt x="153" y="639"/>
                    </a:lnTo>
                    <a:lnTo>
                      <a:pt x="160" y="641"/>
                    </a:lnTo>
                    <a:lnTo>
                      <a:pt x="168" y="644"/>
                    </a:lnTo>
                    <a:lnTo>
                      <a:pt x="184" y="652"/>
                    </a:lnTo>
                    <a:lnTo>
                      <a:pt x="195" y="661"/>
                    </a:lnTo>
                    <a:lnTo>
                      <a:pt x="209" y="670"/>
                    </a:lnTo>
                    <a:lnTo>
                      <a:pt x="220" y="677"/>
                    </a:lnTo>
                    <a:lnTo>
                      <a:pt x="225" y="691"/>
                    </a:lnTo>
                    <a:lnTo>
                      <a:pt x="229" y="706"/>
                    </a:lnTo>
                    <a:lnTo>
                      <a:pt x="231" y="722"/>
                    </a:lnTo>
                    <a:lnTo>
                      <a:pt x="234" y="738"/>
                    </a:lnTo>
                    <a:lnTo>
                      <a:pt x="249" y="744"/>
                    </a:lnTo>
                    <a:lnTo>
                      <a:pt x="262" y="749"/>
                    </a:lnTo>
                    <a:lnTo>
                      <a:pt x="276" y="758"/>
                    </a:lnTo>
                    <a:lnTo>
                      <a:pt x="287" y="772"/>
                    </a:lnTo>
                    <a:lnTo>
                      <a:pt x="298" y="800"/>
                    </a:lnTo>
                    <a:lnTo>
                      <a:pt x="308" y="830"/>
                    </a:lnTo>
                    <a:lnTo>
                      <a:pt x="319" y="861"/>
                    </a:lnTo>
                    <a:lnTo>
                      <a:pt x="334" y="886"/>
                    </a:lnTo>
                    <a:lnTo>
                      <a:pt x="350" y="904"/>
                    </a:lnTo>
                    <a:lnTo>
                      <a:pt x="366" y="924"/>
                    </a:lnTo>
                    <a:lnTo>
                      <a:pt x="381" y="944"/>
                    </a:lnTo>
                    <a:lnTo>
                      <a:pt x="395" y="966"/>
                    </a:lnTo>
                    <a:lnTo>
                      <a:pt x="397" y="980"/>
                    </a:lnTo>
                    <a:lnTo>
                      <a:pt x="397" y="993"/>
                    </a:lnTo>
                    <a:lnTo>
                      <a:pt x="391" y="1007"/>
                    </a:lnTo>
                    <a:lnTo>
                      <a:pt x="381" y="1018"/>
                    </a:lnTo>
                    <a:lnTo>
                      <a:pt x="364" y="1022"/>
                    </a:lnTo>
                    <a:lnTo>
                      <a:pt x="348" y="1027"/>
                    </a:lnTo>
                    <a:lnTo>
                      <a:pt x="334" y="1032"/>
                    </a:lnTo>
                    <a:lnTo>
                      <a:pt x="319" y="1038"/>
                    </a:lnTo>
                    <a:lnTo>
                      <a:pt x="307" y="1043"/>
                    </a:lnTo>
                    <a:lnTo>
                      <a:pt x="292" y="1052"/>
                    </a:lnTo>
                    <a:lnTo>
                      <a:pt x="278" y="1063"/>
                    </a:lnTo>
                    <a:lnTo>
                      <a:pt x="262" y="1074"/>
                    </a:lnTo>
                    <a:lnTo>
                      <a:pt x="249" y="1083"/>
                    </a:lnTo>
                    <a:lnTo>
                      <a:pt x="231" y="1090"/>
                    </a:lnTo>
                    <a:lnTo>
                      <a:pt x="215" y="1094"/>
                    </a:lnTo>
                    <a:lnTo>
                      <a:pt x="198" y="1099"/>
                    </a:lnTo>
                    <a:lnTo>
                      <a:pt x="182" y="1105"/>
                    </a:lnTo>
                    <a:lnTo>
                      <a:pt x="164" y="1110"/>
                    </a:lnTo>
                    <a:lnTo>
                      <a:pt x="151" y="1119"/>
                    </a:lnTo>
                    <a:lnTo>
                      <a:pt x="141" y="1132"/>
                    </a:lnTo>
                    <a:lnTo>
                      <a:pt x="124" y="1146"/>
                    </a:lnTo>
                    <a:lnTo>
                      <a:pt x="106" y="1160"/>
                    </a:lnTo>
                    <a:lnTo>
                      <a:pt x="88" y="1171"/>
                    </a:lnTo>
                    <a:lnTo>
                      <a:pt x="68" y="1180"/>
                    </a:lnTo>
                    <a:lnTo>
                      <a:pt x="88" y="1186"/>
                    </a:lnTo>
                    <a:lnTo>
                      <a:pt x="106" y="1188"/>
                    </a:lnTo>
                    <a:lnTo>
                      <a:pt x="124" y="1193"/>
                    </a:lnTo>
                    <a:lnTo>
                      <a:pt x="142" y="1197"/>
                    </a:lnTo>
                    <a:lnTo>
                      <a:pt x="162" y="1198"/>
                    </a:lnTo>
                    <a:lnTo>
                      <a:pt x="182" y="1198"/>
                    </a:lnTo>
                    <a:lnTo>
                      <a:pt x="200" y="1202"/>
                    </a:lnTo>
                    <a:lnTo>
                      <a:pt x="220" y="1202"/>
                    </a:lnTo>
                    <a:lnTo>
                      <a:pt x="252" y="1202"/>
                    </a:lnTo>
                    <a:lnTo>
                      <a:pt x="287" y="1198"/>
                    </a:lnTo>
                    <a:lnTo>
                      <a:pt x="319" y="1193"/>
                    </a:lnTo>
                    <a:lnTo>
                      <a:pt x="354" y="1186"/>
                    </a:lnTo>
                    <a:lnTo>
                      <a:pt x="386" y="1177"/>
                    </a:lnTo>
                    <a:lnTo>
                      <a:pt x="417" y="1168"/>
                    </a:lnTo>
                    <a:lnTo>
                      <a:pt x="447" y="1155"/>
                    </a:lnTo>
                    <a:lnTo>
                      <a:pt x="478" y="1141"/>
                    </a:lnTo>
                    <a:lnTo>
                      <a:pt x="505" y="1126"/>
                    </a:lnTo>
                    <a:lnTo>
                      <a:pt x="536" y="1110"/>
                    </a:lnTo>
                    <a:lnTo>
                      <a:pt x="559" y="1094"/>
                    </a:lnTo>
                    <a:lnTo>
                      <a:pt x="588" y="1074"/>
                    </a:lnTo>
                    <a:lnTo>
                      <a:pt x="613" y="1052"/>
                    </a:lnTo>
                    <a:lnTo>
                      <a:pt x="637" y="1029"/>
                    </a:lnTo>
                    <a:lnTo>
                      <a:pt x="660" y="1007"/>
                    </a:lnTo>
                    <a:lnTo>
                      <a:pt x="682" y="982"/>
                    </a:lnTo>
                    <a:lnTo>
                      <a:pt x="666" y="966"/>
                    </a:lnTo>
                    <a:lnTo>
                      <a:pt x="646" y="955"/>
                    </a:lnTo>
                    <a:lnTo>
                      <a:pt x="626" y="940"/>
                    </a:lnTo>
                    <a:lnTo>
                      <a:pt x="610" y="929"/>
                    </a:lnTo>
                    <a:lnTo>
                      <a:pt x="590" y="922"/>
                    </a:lnTo>
                    <a:lnTo>
                      <a:pt x="574" y="917"/>
                    </a:lnTo>
                    <a:lnTo>
                      <a:pt x="557" y="904"/>
                    </a:lnTo>
                    <a:lnTo>
                      <a:pt x="547" y="893"/>
                    </a:lnTo>
                    <a:lnTo>
                      <a:pt x="547" y="892"/>
                    </a:lnTo>
                    <a:lnTo>
                      <a:pt x="547" y="888"/>
                    </a:lnTo>
                    <a:lnTo>
                      <a:pt x="543" y="888"/>
                    </a:lnTo>
                    <a:lnTo>
                      <a:pt x="543" y="886"/>
                    </a:lnTo>
                    <a:lnTo>
                      <a:pt x="543" y="874"/>
                    </a:lnTo>
                    <a:lnTo>
                      <a:pt x="547" y="863"/>
                    </a:lnTo>
                    <a:lnTo>
                      <a:pt x="547" y="855"/>
                    </a:lnTo>
                    <a:lnTo>
                      <a:pt x="548" y="845"/>
                    </a:lnTo>
                    <a:lnTo>
                      <a:pt x="557" y="819"/>
                    </a:lnTo>
                    <a:lnTo>
                      <a:pt x="567" y="791"/>
                    </a:lnTo>
                    <a:lnTo>
                      <a:pt x="579" y="769"/>
                    </a:lnTo>
                    <a:lnTo>
                      <a:pt x="601" y="753"/>
                    </a:lnTo>
                    <a:lnTo>
                      <a:pt x="613" y="749"/>
                    </a:lnTo>
                    <a:lnTo>
                      <a:pt x="624" y="744"/>
                    </a:lnTo>
                    <a:lnTo>
                      <a:pt x="631" y="742"/>
                    </a:lnTo>
                    <a:lnTo>
                      <a:pt x="642" y="738"/>
                    </a:lnTo>
                    <a:lnTo>
                      <a:pt x="655" y="738"/>
                    </a:lnTo>
                    <a:lnTo>
                      <a:pt x="666" y="736"/>
                    </a:lnTo>
                    <a:lnTo>
                      <a:pt x="673" y="729"/>
                    </a:lnTo>
                    <a:lnTo>
                      <a:pt x="684" y="727"/>
                    </a:lnTo>
                    <a:lnTo>
                      <a:pt x="695" y="727"/>
                    </a:lnTo>
                    <a:lnTo>
                      <a:pt x="704" y="722"/>
                    </a:lnTo>
                    <a:lnTo>
                      <a:pt x="715" y="718"/>
                    </a:lnTo>
                    <a:lnTo>
                      <a:pt x="725" y="713"/>
                    </a:lnTo>
                    <a:lnTo>
                      <a:pt x="736" y="711"/>
                    </a:lnTo>
                    <a:lnTo>
                      <a:pt x="749" y="707"/>
                    </a:lnTo>
                    <a:lnTo>
                      <a:pt x="760" y="707"/>
                    </a:lnTo>
                    <a:lnTo>
                      <a:pt x="770" y="711"/>
                    </a:lnTo>
                    <a:lnTo>
                      <a:pt x="776" y="717"/>
                    </a:lnTo>
                    <a:lnTo>
                      <a:pt x="783" y="722"/>
                    </a:lnTo>
                    <a:lnTo>
                      <a:pt x="792" y="729"/>
                    </a:lnTo>
                    <a:lnTo>
                      <a:pt x="803" y="736"/>
                    </a:lnTo>
                  </a:path>
                </a:pathLst>
              </a:custGeom>
              <a:solidFill>
                <a:schemeClr val="folHlink"/>
              </a:solidFill>
              <a:ln w="9525">
                <a:noFill/>
                <a:round/>
                <a:headEnd type="none" w="sm" len="sm"/>
                <a:tailEnd type="none" w="sm" len="sm"/>
              </a:ln>
            </p:spPr>
            <p:txBody>
              <a:bodyPr/>
              <a:lstStyle/>
              <a:p>
                <a:endParaRPr lang="en-US"/>
              </a:p>
            </p:txBody>
          </p:sp>
          <p:sp>
            <p:nvSpPr>
              <p:cNvPr id="21" name="Freeform 27"/>
              <p:cNvSpPr>
                <a:spLocks/>
              </p:cNvSpPr>
              <p:nvPr/>
            </p:nvSpPr>
            <p:spPr bwMode="invGray">
              <a:xfrm>
                <a:off x="530" y="2834"/>
                <a:ext cx="63" cy="73"/>
              </a:xfrm>
              <a:custGeom>
                <a:avLst/>
                <a:gdLst>
                  <a:gd name="T0" fmla="*/ 42 w 63"/>
                  <a:gd name="T1" fmla="*/ 65 h 73"/>
                  <a:gd name="T2" fmla="*/ 58 w 63"/>
                  <a:gd name="T3" fmla="*/ 72 h 73"/>
                  <a:gd name="T4" fmla="*/ 62 w 63"/>
                  <a:gd name="T5" fmla="*/ 72 h 73"/>
                  <a:gd name="T6" fmla="*/ 62 w 63"/>
                  <a:gd name="T7" fmla="*/ 67 h 73"/>
                  <a:gd name="T8" fmla="*/ 58 w 63"/>
                  <a:gd name="T9" fmla="*/ 65 h 73"/>
                  <a:gd name="T10" fmla="*/ 58 w 63"/>
                  <a:gd name="T11" fmla="*/ 62 h 73"/>
                  <a:gd name="T12" fmla="*/ 44 w 63"/>
                  <a:gd name="T13" fmla="*/ 56 h 73"/>
                  <a:gd name="T14" fmla="*/ 37 w 63"/>
                  <a:gd name="T15" fmla="*/ 45 h 73"/>
                  <a:gd name="T16" fmla="*/ 31 w 63"/>
                  <a:gd name="T17" fmla="*/ 34 h 73"/>
                  <a:gd name="T18" fmla="*/ 26 w 63"/>
                  <a:gd name="T19" fmla="*/ 20 h 73"/>
                  <a:gd name="T20" fmla="*/ 9 w 63"/>
                  <a:gd name="T21" fmla="*/ 0 h 73"/>
                  <a:gd name="T22" fmla="*/ 6 w 63"/>
                  <a:gd name="T23" fmla="*/ 4 h 73"/>
                  <a:gd name="T24" fmla="*/ 2 w 63"/>
                  <a:gd name="T25" fmla="*/ 9 h 73"/>
                  <a:gd name="T26" fmla="*/ 0 w 63"/>
                  <a:gd name="T27" fmla="*/ 11 h 73"/>
                  <a:gd name="T28" fmla="*/ 0 w 63"/>
                  <a:gd name="T29" fmla="*/ 18 h 73"/>
                  <a:gd name="T30" fmla="*/ 0 w 63"/>
                  <a:gd name="T31" fmla="*/ 20 h 73"/>
                  <a:gd name="T32" fmla="*/ 0 w 63"/>
                  <a:gd name="T33" fmla="*/ 20 h 73"/>
                  <a:gd name="T34" fmla="*/ 0 w 63"/>
                  <a:gd name="T35" fmla="*/ 20 h 73"/>
                  <a:gd name="T36" fmla="*/ 0 w 63"/>
                  <a:gd name="T37" fmla="*/ 20 h 73"/>
                  <a:gd name="T38" fmla="*/ 9 w 63"/>
                  <a:gd name="T39" fmla="*/ 31 h 73"/>
                  <a:gd name="T40" fmla="*/ 20 w 63"/>
                  <a:gd name="T41" fmla="*/ 45 h 73"/>
                  <a:gd name="T42" fmla="*/ 31 w 63"/>
                  <a:gd name="T43" fmla="*/ 56 h 73"/>
                  <a:gd name="T44" fmla="*/ 42 w 63"/>
                  <a:gd name="T45" fmla="*/ 65 h 7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3" h="73">
                    <a:moveTo>
                      <a:pt x="42" y="65"/>
                    </a:moveTo>
                    <a:lnTo>
                      <a:pt x="58" y="72"/>
                    </a:lnTo>
                    <a:lnTo>
                      <a:pt x="62" y="72"/>
                    </a:lnTo>
                    <a:lnTo>
                      <a:pt x="62" y="67"/>
                    </a:lnTo>
                    <a:lnTo>
                      <a:pt x="58" y="65"/>
                    </a:lnTo>
                    <a:lnTo>
                      <a:pt x="58" y="62"/>
                    </a:lnTo>
                    <a:lnTo>
                      <a:pt x="44" y="56"/>
                    </a:lnTo>
                    <a:lnTo>
                      <a:pt x="37" y="45"/>
                    </a:lnTo>
                    <a:lnTo>
                      <a:pt x="31" y="34"/>
                    </a:lnTo>
                    <a:lnTo>
                      <a:pt x="26" y="20"/>
                    </a:lnTo>
                    <a:lnTo>
                      <a:pt x="9" y="0"/>
                    </a:lnTo>
                    <a:lnTo>
                      <a:pt x="6" y="4"/>
                    </a:lnTo>
                    <a:lnTo>
                      <a:pt x="2" y="9"/>
                    </a:lnTo>
                    <a:lnTo>
                      <a:pt x="0" y="11"/>
                    </a:lnTo>
                    <a:lnTo>
                      <a:pt x="0" y="18"/>
                    </a:lnTo>
                    <a:lnTo>
                      <a:pt x="0" y="20"/>
                    </a:lnTo>
                    <a:lnTo>
                      <a:pt x="9" y="31"/>
                    </a:lnTo>
                    <a:lnTo>
                      <a:pt x="20" y="45"/>
                    </a:lnTo>
                    <a:lnTo>
                      <a:pt x="31" y="56"/>
                    </a:lnTo>
                    <a:lnTo>
                      <a:pt x="42" y="65"/>
                    </a:lnTo>
                  </a:path>
                </a:pathLst>
              </a:custGeom>
              <a:solidFill>
                <a:schemeClr val="folHlink"/>
              </a:solidFill>
              <a:ln w="9525">
                <a:noFill/>
                <a:round/>
                <a:headEnd type="none" w="sm" len="sm"/>
                <a:tailEnd type="none" w="sm" len="sm"/>
              </a:ln>
            </p:spPr>
            <p:txBody>
              <a:bodyPr/>
              <a:lstStyle/>
              <a:p>
                <a:endParaRPr lang="en-US"/>
              </a:p>
            </p:txBody>
          </p:sp>
        </p:grpSp>
      </p:grpSp>
      <p:sp>
        <p:nvSpPr>
          <p:cNvPr id="17436" name="Rectangle 28"/>
          <p:cNvSpPr>
            <a:spLocks noGrp="1" noChangeArrowheads="1"/>
          </p:cNvSpPr>
          <p:nvPr>
            <p:ph type="ctrTitle" sz="quarter"/>
          </p:nvPr>
        </p:nvSpPr>
        <p:spPr>
          <a:xfrm>
            <a:off x="685800" y="2286000"/>
            <a:ext cx="7772400" cy="1143000"/>
          </a:xfrm>
        </p:spPr>
        <p:txBody>
          <a:bodyPr/>
          <a:lstStyle>
            <a:lvl1pPr>
              <a:defRPr/>
            </a:lvl1pPr>
          </a:lstStyle>
          <a:p>
            <a:r>
              <a:rPr lang="en-US" smtClean="0"/>
              <a:t>Click to edit Master title style</a:t>
            </a:r>
            <a:endParaRPr lang="en-US"/>
          </a:p>
        </p:txBody>
      </p:sp>
      <p:sp>
        <p:nvSpPr>
          <p:cNvPr id="17437" name="Rectangle 29"/>
          <p:cNvSpPr>
            <a:spLocks noGrp="1" noChangeArrowheads="1"/>
          </p:cNvSpPr>
          <p:nvPr>
            <p:ph type="subTitle" sz="quarter" idx="1"/>
          </p:nvPr>
        </p:nvSpPr>
        <p:spPr>
          <a:xfrm>
            <a:off x="2057400" y="4114800"/>
            <a:ext cx="6400800" cy="1752600"/>
          </a:xfrm>
        </p:spPr>
        <p:txBody>
          <a:bodyPr/>
          <a:lstStyle>
            <a:lvl1pPr marL="0" indent="0" algn="ctr">
              <a:buFontTx/>
              <a:buNone/>
              <a:defRPr/>
            </a:lvl1pPr>
          </a:lstStyle>
          <a:p>
            <a:r>
              <a:rPr lang="en-US" smtClean="0"/>
              <a:t>Click to edit Master subtitle style</a:t>
            </a:r>
            <a:endParaRPr lang="en-US"/>
          </a:p>
        </p:txBody>
      </p:sp>
      <p:sp>
        <p:nvSpPr>
          <p:cNvPr id="30" name="Rectangle 30"/>
          <p:cNvSpPr>
            <a:spLocks noGrp="1" noChangeArrowheads="1"/>
          </p:cNvSpPr>
          <p:nvPr>
            <p:ph type="dt" sz="quarter" idx="10"/>
          </p:nvPr>
        </p:nvSpPr>
        <p:spPr/>
        <p:txBody>
          <a:bodyPr/>
          <a:lstStyle>
            <a:lvl1pPr>
              <a:defRPr>
                <a:solidFill>
                  <a:srgbClr val="FFFFFF"/>
                </a:solidFill>
              </a:defRPr>
            </a:lvl1pPr>
          </a:lstStyle>
          <a:p>
            <a:fld id="{1D8BD707-D9CF-40AE-B4C6-C98DA3205C09}" type="datetimeFigureOut">
              <a:rPr lang="en-US" smtClean="0"/>
              <a:pPr/>
              <a:t>2/10/2015</a:t>
            </a:fld>
            <a:endParaRPr lang="en-US"/>
          </a:p>
        </p:txBody>
      </p:sp>
      <p:sp>
        <p:nvSpPr>
          <p:cNvPr id="31" name="Rectangle 31"/>
          <p:cNvSpPr>
            <a:spLocks noGrp="1" noChangeArrowheads="1"/>
          </p:cNvSpPr>
          <p:nvPr>
            <p:ph type="ftr" sz="quarter" idx="11"/>
          </p:nvPr>
        </p:nvSpPr>
        <p:spPr/>
        <p:txBody>
          <a:bodyPr/>
          <a:lstStyle>
            <a:lvl1pPr>
              <a:defRPr>
                <a:solidFill>
                  <a:srgbClr val="FFFFFF"/>
                </a:solidFill>
              </a:defRPr>
            </a:lvl1pPr>
          </a:lstStyle>
          <a:p>
            <a:endParaRPr lang="en-US"/>
          </a:p>
        </p:txBody>
      </p:sp>
      <p:sp>
        <p:nvSpPr>
          <p:cNvPr id="32" name="Rectangle 32"/>
          <p:cNvSpPr>
            <a:spLocks noGrp="1" noChangeArrowheads="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fld id="{1D8BD707-D9CF-40AE-B4C6-C98DA3205C09}" type="datetimeFigureOut">
              <a:rPr lang="en-US" smtClean="0"/>
              <a:pPr/>
              <a:t>2/10/2015</a:t>
            </a:fld>
            <a:endParaRPr lang="en-US"/>
          </a:p>
        </p:txBody>
      </p:sp>
      <p:sp>
        <p:nvSpPr>
          <p:cNvPr id="5" name="Rectangle 20"/>
          <p:cNvSpPr>
            <a:spLocks noGrp="1" noChangeArrowheads="1"/>
          </p:cNvSpPr>
          <p:nvPr>
            <p:ph type="ftr" sz="quarter" idx="11"/>
          </p:nvPr>
        </p:nvSpPr>
        <p:spPr>
          <a:ln/>
        </p:spPr>
        <p:txBody>
          <a:bodyPr/>
          <a:lstStyle>
            <a:lvl1pPr>
              <a:defRPr/>
            </a:lvl1pPr>
          </a:lstStyle>
          <a:p>
            <a:endParaRPr lang="en-US"/>
          </a:p>
        </p:txBody>
      </p:sp>
      <p:sp>
        <p:nvSpPr>
          <p:cNvPr id="6" name="Rectangle 21"/>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fld id="{1D8BD707-D9CF-40AE-B4C6-C98DA3205C09}" type="datetimeFigureOut">
              <a:rPr lang="en-US" smtClean="0"/>
              <a:pPr/>
              <a:t>2/10/2015</a:t>
            </a:fld>
            <a:endParaRPr lang="en-US"/>
          </a:p>
        </p:txBody>
      </p:sp>
      <p:sp>
        <p:nvSpPr>
          <p:cNvPr id="5" name="Rectangle 20"/>
          <p:cNvSpPr>
            <a:spLocks noGrp="1" noChangeArrowheads="1"/>
          </p:cNvSpPr>
          <p:nvPr>
            <p:ph type="ftr" sz="quarter" idx="11"/>
          </p:nvPr>
        </p:nvSpPr>
        <p:spPr>
          <a:ln/>
        </p:spPr>
        <p:txBody>
          <a:bodyPr/>
          <a:lstStyle>
            <a:lvl1pPr>
              <a:defRPr/>
            </a:lvl1pPr>
          </a:lstStyle>
          <a:p>
            <a:endParaRPr lang="en-US"/>
          </a:p>
        </p:txBody>
      </p:sp>
      <p:sp>
        <p:nvSpPr>
          <p:cNvPr id="6" name="Rectangle 21"/>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fld id="{1D8BD707-D9CF-40AE-B4C6-C98DA3205C09}" type="datetimeFigureOut">
              <a:rPr lang="en-US" smtClean="0"/>
              <a:pPr/>
              <a:t>2/10/2015</a:t>
            </a:fld>
            <a:endParaRPr lang="en-US"/>
          </a:p>
        </p:txBody>
      </p:sp>
      <p:sp>
        <p:nvSpPr>
          <p:cNvPr id="5" name="Rectangle 20"/>
          <p:cNvSpPr>
            <a:spLocks noGrp="1" noChangeArrowheads="1"/>
          </p:cNvSpPr>
          <p:nvPr>
            <p:ph type="ftr" sz="quarter" idx="11"/>
          </p:nvPr>
        </p:nvSpPr>
        <p:spPr>
          <a:ln/>
        </p:spPr>
        <p:txBody>
          <a:bodyPr/>
          <a:lstStyle>
            <a:lvl1pPr>
              <a:defRPr/>
            </a:lvl1pPr>
          </a:lstStyle>
          <a:p>
            <a:endParaRPr lang="en-US"/>
          </a:p>
        </p:txBody>
      </p:sp>
      <p:sp>
        <p:nvSpPr>
          <p:cNvPr id="6" name="Rectangle 21"/>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pic>
        <p:nvPicPr>
          <p:cNvPr id="8" name="Picture 2" descr="D:\Documents and Settings\Administrator\Desktop\Logo FTE.png"/>
          <p:cNvPicPr>
            <a:picLocks noChangeAspect="1" noChangeArrowheads="1"/>
          </p:cNvPicPr>
          <p:nvPr userDrawn="1"/>
        </p:nvPicPr>
        <p:blipFill>
          <a:blip r:embed="rId2" cstate="print"/>
          <a:srcRect/>
          <a:stretch>
            <a:fillRect/>
          </a:stretch>
        </p:blipFill>
        <p:spPr bwMode="auto">
          <a:xfrm>
            <a:off x="6206111" y="76200"/>
            <a:ext cx="2859692" cy="53340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fld id="{1D8BD707-D9CF-40AE-B4C6-C98DA3205C09}" type="datetimeFigureOut">
              <a:rPr lang="en-US" smtClean="0"/>
              <a:pPr/>
              <a:t>2/10/2015</a:t>
            </a:fld>
            <a:endParaRPr lang="en-US"/>
          </a:p>
        </p:txBody>
      </p:sp>
      <p:sp>
        <p:nvSpPr>
          <p:cNvPr id="5" name="Rectangle 20"/>
          <p:cNvSpPr>
            <a:spLocks noGrp="1" noChangeArrowheads="1"/>
          </p:cNvSpPr>
          <p:nvPr>
            <p:ph type="ftr" sz="quarter" idx="11"/>
          </p:nvPr>
        </p:nvSpPr>
        <p:spPr>
          <a:ln/>
        </p:spPr>
        <p:txBody>
          <a:bodyPr/>
          <a:lstStyle>
            <a:lvl1pPr>
              <a:defRPr/>
            </a:lvl1pPr>
          </a:lstStyle>
          <a:p>
            <a:endParaRPr lang="en-US"/>
          </a:p>
        </p:txBody>
      </p:sp>
      <p:sp>
        <p:nvSpPr>
          <p:cNvPr id="6" name="Rectangle 21"/>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fld id="{1D8BD707-D9CF-40AE-B4C6-C98DA3205C09}" type="datetimeFigureOut">
              <a:rPr lang="en-US" smtClean="0"/>
              <a:pPr/>
              <a:t>2/10/2015</a:t>
            </a:fld>
            <a:endParaRPr lang="en-US"/>
          </a:p>
        </p:txBody>
      </p:sp>
      <p:sp>
        <p:nvSpPr>
          <p:cNvPr id="6" name="Rectangle 20"/>
          <p:cNvSpPr>
            <a:spLocks noGrp="1" noChangeArrowheads="1"/>
          </p:cNvSpPr>
          <p:nvPr>
            <p:ph type="ftr" sz="quarter" idx="11"/>
          </p:nvPr>
        </p:nvSpPr>
        <p:spPr>
          <a:ln/>
        </p:spPr>
        <p:txBody>
          <a:bodyPr/>
          <a:lstStyle>
            <a:lvl1pPr>
              <a:defRPr/>
            </a:lvl1pPr>
          </a:lstStyle>
          <a:p>
            <a:endParaRPr lang="en-US"/>
          </a:p>
        </p:txBody>
      </p:sp>
      <p:sp>
        <p:nvSpPr>
          <p:cNvPr id="7" name="Rectangle 21"/>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fld id="{1D8BD707-D9CF-40AE-B4C6-C98DA3205C09}" type="datetimeFigureOut">
              <a:rPr lang="en-US" smtClean="0"/>
              <a:pPr/>
              <a:t>2/10/2015</a:t>
            </a:fld>
            <a:endParaRPr lang="en-US"/>
          </a:p>
        </p:txBody>
      </p:sp>
      <p:sp>
        <p:nvSpPr>
          <p:cNvPr id="8" name="Rectangle 20"/>
          <p:cNvSpPr>
            <a:spLocks noGrp="1" noChangeArrowheads="1"/>
          </p:cNvSpPr>
          <p:nvPr>
            <p:ph type="ftr" sz="quarter" idx="11"/>
          </p:nvPr>
        </p:nvSpPr>
        <p:spPr>
          <a:ln/>
        </p:spPr>
        <p:txBody>
          <a:bodyPr/>
          <a:lstStyle>
            <a:lvl1pPr>
              <a:defRPr/>
            </a:lvl1pPr>
          </a:lstStyle>
          <a:p>
            <a:endParaRPr lang="en-US"/>
          </a:p>
        </p:txBody>
      </p:sp>
      <p:sp>
        <p:nvSpPr>
          <p:cNvPr id="9" name="Rectangle 21"/>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fld id="{1D8BD707-D9CF-40AE-B4C6-C98DA3205C09}" type="datetimeFigureOut">
              <a:rPr lang="en-US" smtClean="0"/>
              <a:pPr/>
              <a:t>2/10/2015</a:t>
            </a:fld>
            <a:endParaRPr lang="en-US"/>
          </a:p>
        </p:txBody>
      </p:sp>
      <p:sp>
        <p:nvSpPr>
          <p:cNvPr id="4" name="Rectangle 20"/>
          <p:cNvSpPr>
            <a:spLocks noGrp="1" noChangeArrowheads="1"/>
          </p:cNvSpPr>
          <p:nvPr>
            <p:ph type="ftr" sz="quarter" idx="11"/>
          </p:nvPr>
        </p:nvSpPr>
        <p:spPr>
          <a:ln/>
        </p:spPr>
        <p:txBody>
          <a:bodyPr/>
          <a:lstStyle>
            <a:lvl1pPr>
              <a:defRPr/>
            </a:lvl1pPr>
          </a:lstStyle>
          <a:p>
            <a:endParaRPr lang="en-US"/>
          </a:p>
        </p:txBody>
      </p:sp>
      <p:sp>
        <p:nvSpPr>
          <p:cNvPr id="5" name="Rectangle 21"/>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fld id="{1D8BD707-D9CF-40AE-B4C6-C98DA3205C09}" type="datetimeFigureOut">
              <a:rPr lang="en-US" smtClean="0"/>
              <a:pPr/>
              <a:t>2/10/2015</a:t>
            </a:fld>
            <a:endParaRPr lang="en-US"/>
          </a:p>
        </p:txBody>
      </p:sp>
      <p:sp>
        <p:nvSpPr>
          <p:cNvPr id="3" name="Rectangle 20"/>
          <p:cNvSpPr>
            <a:spLocks noGrp="1" noChangeArrowheads="1"/>
          </p:cNvSpPr>
          <p:nvPr>
            <p:ph type="ftr" sz="quarter" idx="11"/>
          </p:nvPr>
        </p:nvSpPr>
        <p:spPr>
          <a:ln/>
        </p:spPr>
        <p:txBody>
          <a:bodyPr/>
          <a:lstStyle>
            <a:lvl1pPr>
              <a:defRPr/>
            </a:lvl1pPr>
          </a:lstStyle>
          <a:p>
            <a:endParaRPr lang="en-US"/>
          </a:p>
        </p:txBody>
      </p:sp>
      <p:sp>
        <p:nvSpPr>
          <p:cNvPr id="4" name="Rectangle 21"/>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fld id="{1D8BD707-D9CF-40AE-B4C6-C98DA3205C09}" type="datetimeFigureOut">
              <a:rPr lang="en-US" smtClean="0"/>
              <a:pPr/>
              <a:t>2/10/2015</a:t>
            </a:fld>
            <a:endParaRPr lang="en-US"/>
          </a:p>
        </p:txBody>
      </p:sp>
      <p:sp>
        <p:nvSpPr>
          <p:cNvPr id="6" name="Rectangle 20"/>
          <p:cNvSpPr>
            <a:spLocks noGrp="1" noChangeArrowheads="1"/>
          </p:cNvSpPr>
          <p:nvPr>
            <p:ph type="ftr" sz="quarter" idx="11"/>
          </p:nvPr>
        </p:nvSpPr>
        <p:spPr>
          <a:ln/>
        </p:spPr>
        <p:txBody>
          <a:bodyPr/>
          <a:lstStyle>
            <a:lvl1pPr>
              <a:defRPr/>
            </a:lvl1pPr>
          </a:lstStyle>
          <a:p>
            <a:endParaRPr lang="en-US"/>
          </a:p>
        </p:txBody>
      </p:sp>
      <p:sp>
        <p:nvSpPr>
          <p:cNvPr id="7" name="Rectangle 21"/>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fld id="{1D8BD707-D9CF-40AE-B4C6-C98DA3205C09}" type="datetimeFigureOut">
              <a:rPr lang="en-US" smtClean="0"/>
              <a:pPr/>
              <a:t>2/10/2015</a:t>
            </a:fld>
            <a:endParaRPr lang="en-US"/>
          </a:p>
        </p:txBody>
      </p:sp>
      <p:sp>
        <p:nvSpPr>
          <p:cNvPr id="6" name="Rectangle 20"/>
          <p:cNvSpPr>
            <a:spLocks noGrp="1" noChangeArrowheads="1"/>
          </p:cNvSpPr>
          <p:nvPr>
            <p:ph type="ftr" sz="quarter" idx="11"/>
          </p:nvPr>
        </p:nvSpPr>
        <p:spPr>
          <a:ln/>
        </p:spPr>
        <p:txBody>
          <a:bodyPr/>
          <a:lstStyle>
            <a:lvl1pPr>
              <a:defRPr/>
            </a:lvl1pPr>
          </a:lstStyle>
          <a:p>
            <a:endParaRPr lang="en-US"/>
          </a:p>
        </p:txBody>
      </p:sp>
      <p:sp>
        <p:nvSpPr>
          <p:cNvPr id="7" name="Rectangle 21"/>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685800" y="117475"/>
            <a:ext cx="8456613" cy="6738938"/>
            <a:chOff x="432" y="74"/>
            <a:chExt cx="5327" cy="4245"/>
          </a:xfrm>
        </p:grpSpPr>
        <p:sp>
          <p:nvSpPr>
            <p:cNvPr id="1032" name="Rectangle 3"/>
            <p:cNvSpPr>
              <a:spLocks noChangeArrowheads="1"/>
            </p:cNvSpPr>
            <p:nvPr/>
          </p:nvSpPr>
          <p:spPr bwMode="invGray">
            <a:xfrm>
              <a:off x="432" y="4176"/>
              <a:ext cx="2208" cy="143"/>
            </a:xfrm>
            <a:prstGeom prst="rect">
              <a:avLst/>
            </a:prstGeom>
            <a:solidFill>
              <a:schemeClr val="hlink"/>
            </a:solidFill>
            <a:ln w="9525">
              <a:noFill/>
              <a:miter lim="800000"/>
              <a:headEnd/>
              <a:tailEnd/>
            </a:ln>
          </p:spPr>
          <p:txBody>
            <a:bodyPr/>
            <a:lstStyle/>
            <a:p>
              <a:endParaRPr lang="en-US"/>
            </a:p>
          </p:txBody>
        </p:sp>
        <p:grpSp>
          <p:nvGrpSpPr>
            <p:cNvPr id="3" name="Group 4"/>
            <p:cNvGrpSpPr>
              <a:grpSpLocks/>
            </p:cNvGrpSpPr>
            <p:nvPr/>
          </p:nvGrpSpPr>
          <p:grpSpPr bwMode="auto">
            <a:xfrm>
              <a:off x="2859" y="4250"/>
              <a:ext cx="2729" cy="41"/>
              <a:chOff x="2859" y="4250"/>
              <a:chExt cx="2729" cy="41"/>
            </a:xfrm>
          </p:grpSpPr>
          <p:sp>
            <p:nvSpPr>
              <p:cNvPr id="1038" name="Oval 5"/>
              <p:cNvSpPr>
                <a:spLocks noChangeArrowheads="1"/>
              </p:cNvSpPr>
              <p:nvPr/>
            </p:nvSpPr>
            <p:spPr bwMode="invGray">
              <a:xfrm>
                <a:off x="2859" y="4250"/>
                <a:ext cx="42" cy="41"/>
              </a:xfrm>
              <a:prstGeom prst="ellipse">
                <a:avLst/>
              </a:prstGeom>
              <a:solidFill>
                <a:schemeClr val="tx2"/>
              </a:solidFill>
              <a:ln w="9525">
                <a:noFill/>
                <a:round/>
                <a:headEnd/>
                <a:tailEnd/>
              </a:ln>
            </p:spPr>
            <p:txBody>
              <a:bodyPr/>
              <a:lstStyle/>
              <a:p>
                <a:endParaRPr lang="en-US"/>
              </a:p>
            </p:txBody>
          </p:sp>
          <p:sp>
            <p:nvSpPr>
              <p:cNvPr id="1039" name="Oval 6"/>
              <p:cNvSpPr>
                <a:spLocks noChangeArrowheads="1"/>
              </p:cNvSpPr>
              <p:nvPr/>
            </p:nvSpPr>
            <p:spPr bwMode="invGray">
              <a:xfrm>
                <a:off x="3243" y="4250"/>
                <a:ext cx="42" cy="41"/>
              </a:xfrm>
              <a:prstGeom prst="ellipse">
                <a:avLst/>
              </a:prstGeom>
              <a:solidFill>
                <a:schemeClr val="tx2"/>
              </a:solidFill>
              <a:ln w="9525">
                <a:noFill/>
                <a:round/>
                <a:headEnd/>
                <a:tailEnd/>
              </a:ln>
            </p:spPr>
            <p:txBody>
              <a:bodyPr/>
              <a:lstStyle/>
              <a:p>
                <a:endParaRPr lang="en-US"/>
              </a:p>
            </p:txBody>
          </p:sp>
          <p:sp>
            <p:nvSpPr>
              <p:cNvPr id="1040" name="Oval 7"/>
              <p:cNvSpPr>
                <a:spLocks noChangeArrowheads="1"/>
              </p:cNvSpPr>
              <p:nvPr/>
            </p:nvSpPr>
            <p:spPr bwMode="invGray">
              <a:xfrm>
                <a:off x="3627" y="4250"/>
                <a:ext cx="41" cy="41"/>
              </a:xfrm>
              <a:prstGeom prst="ellipse">
                <a:avLst/>
              </a:prstGeom>
              <a:solidFill>
                <a:schemeClr val="tx2"/>
              </a:solidFill>
              <a:ln w="9525">
                <a:noFill/>
                <a:round/>
                <a:headEnd/>
                <a:tailEnd/>
              </a:ln>
            </p:spPr>
            <p:txBody>
              <a:bodyPr/>
              <a:lstStyle/>
              <a:p>
                <a:endParaRPr lang="en-US"/>
              </a:p>
            </p:txBody>
          </p:sp>
          <p:sp>
            <p:nvSpPr>
              <p:cNvPr id="1041" name="Oval 8"/>
              <p:cNvSpPr>
                <a:spLocks noChangeArrowheads="1"/>
              </p:cNvSpPr>
              <p:nvPr/>
            </p:nvSpPr>
            <p:spPr bwMode="invGray">
              <a:xfrm>
                <a:off x="4011" y="4250"/>
                <a:ext cx="41" cy="41"/>
              </a:xfrm>
              <a:prstGeom prst="ellipse">
                <a:avLst/>
              </a:prstGeom>
              <a:solidFill>
                <a:schemeClr val="tx2"/>
              </a:solidFill>
              <a:ln w="9525">
                <a:noFill/>
                <a:round/>
                <a:headEnd/>
                <a:tailEnd/>
              </a:ln>
            </p:spPr>
            <p:txBody>
              <a:bodyPr/>
              <a:lstStyle/>
              <a:p>
                <a:endParaRPr lang="en-US"/>
              </a:p>
            </p:txBody>
          </p:sp>
          <p:sp>
            <p:nvSpPr>
              <p:cNvPr id="1042" name="Oval 9"/>
              <p:cNvSpPr>
                <a:spLocks noChangeArrowheads="1"/>
              </p:cNvSpPr>
              <p:nvPr/>
            </p:nvSpPr>
            <p:spPr bwMode="invGray">
              <a:xfrm>
                <a:off x="4395" y="4250"/>
                <a:ext cx="42" cy="41"/>
              </a:xfrm>
              <a:prstGeom prst="ellipse">
                <a:avLst/>
              </a:prstGeom>
              <a:solidFill>
                <a:schemeClr val="tx2"/>
              </a:solidFill>
              <a:ln w="9525">
                <a:noFill/>
                <a:round/>
                <a:headEnd/>
                <a:tailEnd/>
              </a:ln>
            </p:spPr>
            <p:txBody>
              <a:bodyPr/>
              <a:lstStyle/>
              <a:p>
                <a:endParaRPr lang="en-US"/>
              </a:p>
            </p:txBody>
          </p:sp>
          <p:sp>
            <p:nvSpPr>
              <p:cNvPr id="1043" name="Oval 10"/>
              <p:cNvSpPr>
                <a:spLocks noChangeArrowheads="1"/>
              </p:cNvSpPr>
              <p:nvPr/>
            </p:nvSpPr>
            <p:spPr bwMode="invGray">
              <a:xfrm>
                <a:off x="4779" y="4250"/>
                <a:ext cx="42" cy="41"/>
              </a:xfrm>
              <a:prstGeom prst="ellipse">
                <a:avLst/>
              </a:prstGeom>
              <a:solidFill>
                <a:schemeClr val="tx2"/>
              </a:solidFill>
              <a:ln w="9525">
                <a:noFill/>
                <a:round/>
                <a:headEnd/>
                <a:tailEnd/>
              </a:ln>
            </p:spPr>
            <p:txBody>
              <a:bodyPr/>
              <a:lstStyle/>
              <a:p>
                <a:endParaRPr lang="en-US"/>
              </a:p>
            </p:txBody>
          </p:sp>
          <p:sp>
            <p:nvSpPr>
              <p:cNvPr id="1044" name="Oval 11"/>
              <p:cNvSpPr>
                <a:spLocks noChangeArrowheads="1"/>
              </p:cNvSpPr>
              <p:nvPr/>
            </p:nvSpPr>
            <p:spPr bwMode="invGray">
              <a:xfrm>
                <a:off x="5163" y="4250"/>
                <a:ext cx="42" cy="41"/>
              </a:xfrm>
              <a:prstGeom prst="ellipse">
                <a:avLst/>
              </a:prstGeom>
              <a:solidFill>
                <a:schemeClr val="tx2"/>
              </a:solidFill>
              <a:ln w="9525">
                <a:noFill/>
                <a:round/>
                <a:headEnd/>
                <a:tailEnd/>
              </a:ln>
            </p:spPr>
            <p:txBody>
              <a:bodyPr/>
              <a:lstStyle/>
              <a:p>
                <a:endParaRPr lang="en-US"/>
              </a:p>
            </p:txBody>
          </p:sp>
          <p:sp>
            <p:nvSpPr>
              <p:cNvPr id="1045" name="Oval 12"/>
              <p:cNvSpPr>
                <a:spLocks noChangeArrowheads="1"/>
              </p:cNvSpPr>
              <p:nvPr/>
            </p:nvSpPr>
            <p:spPr bwMode="invGray">
              <a:xfrm>
                <a:off x="5547" y="4250"/>
                <a:ext cx="41" cy="41"/>
              </a:xfrm>
              <a:prstGeom prst="ellipse">
                <a:avLst/>
              </a:prstGeom>
              <a:solidFill>
                <a:schemeClr val="tx2"/>
              </a:solidFill>
              <a:ln w="9525">
                <a:noFill/>
                <a:round/>
                <a:headEnd/>
                <a:tailEnd/>
              </a:ln>
            </p:spPr>
            <p:txBody>
              <a:bodyPr/>
              <a:lstStyle/>
              <a:p>
                <a:endParaRPr lang="en-US"/>
              </a:p>
            </p:txBody>
          </p:sp>
        </p:grpSp>
        <p:sp>
          <p:nvSpPr>
            <p:cNvPr id="1034" name="Rectangle 13"/>
            <p:cNvSpPr>
              <a:spLocks noChangeArrowheads="1"/>
            </p:cNvSpPr>
            <p:nvPr/>
          </p:nvSpPr>
          <p:spPr bwMode="invGray">
            <a:xfrm>
              <a:off x="480" y="480"/>
              <a:ext cx="5279" cy="480"/>
            </a:xfrm>
            <a:prstGeom prst="rect">
              <a:avLst/>
            </a:prstGeom>
            <a:solidFill>
              <a:schemeClr val="hlink"/>
            </a:solidFill>
            <a:ln w="9525">
              <a:noFill/>
              <a:miter lim="800000"/>
              <a:headEnd/>
              <a:tailEnd/>
            </a:ln>
          </p:spPr>
          <p:txBody>
            <a:bodyPr/>
            <a:lstStyle/>
            <a:p>
              <a:endParaRPr lang="en-US"/>
            </a:p>
          </p:txBody>
        </p:sp>
        <p:sp>
          <p:nvSpPr>
            <p:cNvPr id="1035" name="Oval 14"/>
            <p:cNvSpPr>
              <a:spLocks noChangeArrowheads="1"/>
            </p:cNvSpPr>
            <p:nvPr/>
          </p:nvSpPr>
          <p:spPr bwMode="invGray">
            <a:xfrm>
              <a:off x="507" y="74"/>
              <a:ext cx="42" cy="42"/>
            </a:xfrm>
            <a:prstGeom prst="ellipse">
              <a:avLst/>
            </a:prstGeom>
            <a:solidFill>
              <a:schemeClr val="tx2"/>
            </a:solidFill>
            <a:ln w="9525">
              <a:noFill/>
              <a:round/>
              <a:headEnd/>
              <a:tailEnd/>
            </a:ln>
          </p:spPr>
          <p:txBody>
            <a:bodyPr/>
            <a:lstStyle/>
            <a:p>
              <a:endParaRPr lang="en-US"/>
            </a:p>
          </p:txBody>
        </p:sp>
        <p:sp>
          <p:nvSpPr>
            <p:cNvPr id="1036" name="Oval 15"/>
            <p:cNvSpPr>
              <a:spLocks noChangeArrowheads="1"/>
            </p:cNvSpPr>
            <p:nvPr/>
          </p:nvSpPr>
          <p:spPr bwMode="invGray">
            <a:xfrm>
              <a:off x="507" y="219"/>
              <a:ext cx="42" cy="41"/>
            </a:xfrm>
            <a:prstGeom prst="ellipse">
              <a:avLst/>
            </a:prstGeom>
            <a:solidFill>
              <a:schemeClr val="tx2"/>
            </a:solidFill>
            <a:ln w="9525">
              <a:noFill/>
              <a:round/>
              <a:headEnd/>
              <a:tailEnd/>
            </a:ln>
          </p:spPr>
          <p:txBody>
            <a:bodyPr/>
            <a:lstStyle/>
            <a:p>
              <a:endParaRPr lang="en-US"/>
            </a:p>
          </p:txBody>
        </p:sp>
        <p:sp>
          <p:nvSpPr>
            <p:cNvPr id="1037" name="Oval 16"/>
            <p:cNvSpPr>
              <a:spLocks noChangeArrowheads="1"/>
            </p:cNvSpPr>
            <p:nvPr/>
          </p:nvSpPr>
          <p:spPr bwMode="invGray">
            <a:xfrm>
              <a:off x="507" y="362"/>
              <a:ext cx="42" cy="41"/>
            </a:xfrm>
            <a:prstGeom prst="ellipse">
              <a:avLst/>
            </a:prstGeom>
            <a:solidFill>
              <a:schemeClr val="tx2"/>
            </a:solidFill>
            <a:ln w="9525">
              <a:noFill/>
              <a:round/>
              <a:headEnd/>
              <a:tailEnd/>
            </a:ln>
          </p:spPr>
          <p:txBody>
            <a:bodyPr/>
            <a:lstStyle/>
            <a:p>
              <a:endParaRPr lang="en-US"/>
            </a:p>
          </p:txBody>
        </p:sp>
      </p:grpSp>
      <p:sp>
        <p:nvSpPr>
          <p:cNvPr id="1027" name="Rectangle 17"/>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8" name="Rectangle 18"/>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403" name="Rectangle 19"/>
          <p:cNvSpPr>
            <a:spLocks noGrp="1" noChangeArrowheads="1"/>
          </p:cNvSpPr>
          <p:nvPr>
            <p:ph type="dt" sz="half" idx="2"/>
          </p:nvPr>
        </p:nvSpPr>
        <p:spPr bwMode="auto">
          <a:xfrm>
            <a:off x="6858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50000"/>
              </a:spcBef>
              <a:defRPr sz="1400"/>
            </a:lvl1pPr>
          </a:lstStyle>
          <a:p>
            <a:fld id="{1D8BD707-D9CF-40AE-B4C6-C98DA3205C09}" type="datetimeFigureOut">
              <a:rPr lang="en-US" smtClean="0"/>
              <a:pPr/>
              <a:t>2/10/2015</a:t>
            </a:fld>
            <a:endParaRPr lang="en-US"/>
          </a:p>
        </p:txBody>
      </p:sp>
      <p:sp>
        <p:nvSpPr>
          <p:cNvPr id="16404" name="Rectangle 20"/>
          <p:cNvSpPr>
            <a:spLocks noGrp="1" noChangeArrowheads="1"/>
          </p:cNvSpPr>
          <p:nvPr>
            <p:ph type="ftr" sz="quarter" idx="3"/>
          </p:nvPr>
        </p:nvSpPr>
        <p:spPr bwMode="auto">
          <a:xfrm>
            <a:off x="3124200" y="62484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a:spcBef>
                <a:spcPct val="50000"/>
              </a:spcBef>
              <a:defRPr sz="1400"/>
            </a:lvl1pPr>
          </a:lstStyle>
          <a:p>
            <a:endParaRPr lang="en-US"/>
          </a:p>
        </p:txBody>
      </p:sp>
      <p:sp>
        <p:nvSpPr>
          <p:cNvPr id="16405" name="Rectangle 21"/>
          <p:cNvSpPr>
            <a:spLocks noGrp="1" noChangeArrowheads="1"/>
          </p:cNvSpPr>
          <p:nvPr>
            <p:ph type="sldNum" sz="quarter" idx="4"/>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50000"/>
              </a:spcBef>
              <a:defRPr sz="1400"/>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26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200">
          <a:solidFill>
            <a:schemeClr val="tx1"/>
          </a:solidFill>
          <a:latin typeface="+mn-lt"/>
        </a:defRPr>
      </a:lvl2pPr>
      <a:lvl3pPr marL="1143000" indent="-228600" algn="l" rtl="0" eaLnBrk="1" fontAlgn="base" hangingPunct="1">
        <a:spcBef>
          <a:spcPct val="20000"/>
        </a:spcBef>
        <a:spcAft>
          <a:spcPct val="0"/>
        </a:spcAft>
        <a:buChar char="•"/>
        <a:defRPr kumimoji="1">
          <a:solidFill>
            <a:schemeClr val="tx1"/>
          </a:solidFill>
          <a:latin typeface="+mn-lt"/>
        </a:defRPr>
      </a:lvl3pPr>
      <a:lvl4pPr marL="1600200" indent="-228600" algn="l" rtl="0" eaLnBrk="1" fontAlgn="base" hangingPunct="1">
        <a:spcBef>
          <a:spcPct val="20000"/>
        </a:spcBef>
        <a:spcAft>
          <a:spcPct val="0"/>
        </a:spcAft>
        <a:buChar char="–"/>
        <a:defRPr kumimoji="1" sz="1400">
          <a:solidFill>
            <a:schemeClr val="tx1"/>
          </a:solidFill>
          <a:latin typeface="+mn-lt"/>
        </a:defRPr>
      </a:lvl4pPr>
      <a:lvl5pPr marL="2057400" indent="-228600" algn="l" rtl="0" eaLnBrk="1" fontAlgn="base" hangingPunct="1">
        <a:spcBef>
          <a:spcPct val="20000"/>
        </a:spcBef>
        <a:spcAft>
          <a:spcPct val="0"/>
        </a:spcAft>
        <a:buChar char="•"/>
        <a:defRPr kumimoji="1" sz="1400">
          <a:solidFill>
            <a:schemeClr val="tx1"/>
          </a:solidFill>
          <a:latin typeface="+mn-lt"/>
        </a:defRPr>
      </a:lvl5pPr>
      <a:lvl6pPr marL="2514600" indent="-228600" algn="l" rtl="0" eaLnBrk="1" fontAlgn="base" hangingPunct="1">
        <a:spcBef>
          <a:spcPct val="20000"/>
        </a:spcBef>
        <a:spcAft>
          <a:spcPct val="0"/>
        </a:spcAft>
        <a:buChar char="•"/>
        <a:defRPr kumimoji="1" sz="1400">
          <a:solidFill>
            <a:schemeClr val="tx1"/>
          </a:solidFill>
          <a:latin typeface="+mn-lt"/>
        </a:defRPr>
      </a:lvl6pPr>
      <a:lvl7pPr marL="2971800" indent="-228600" algn="l" rtl="0" eaLnBrk="1" fontAlgn="base" hangingPunct="1">
        <a:spcBef>
          <a:spcPct val="20000"/>
        </a:spcBef>
        <a:spcAft>
          <a:spcPct val="0"/>
        </a:spcAft>
        <a:buChar char="•"/>
        <a:defRPr kumimoji="1" sz="1400">
          <a:solidFill>
            <a:schemeClr val="tx1"/>
          </a:solidFill>
          <a:latin typeface="+mn-lt"/>
        </a:defRPr>
      </a:lvl7pPr>
      <a:lvl8pPr marL="3429000" indent="-228600" algn="l" rtl="0" eaLnBrk="1" fontAlgn="base" hangingPunct="1">
        <a:spcBef>
          <a:spcPct val="20000"/>
        </a:spcBef>
        <a:spcAft>
          <a:spcPct val="0"/>
        </a:spcAft>
        <a:buChar char="•"/>
        <a:defRPr kumimoji="1" sz="1400">
          <a:solidFill>
            <a:schemeClr val="tx1"/>
          </a:solidFill>
          <a:latin typeface="+mn-lt"/>
        </a:defRPr>
      </a:lvl8pPr>
      <a:lvl9pPr marL="3886200" indent="-228600" algn="l" rtl="0" eaLnBrk="1" fontAlgn="base" hangingPunct="1">
        <a:spcBef>
          <a:spcPct val="20000"/>
        </a:spcBef>
        <a:spcAft>
          <a:spcPct val="0"/>
        </a:spcAft>
        <a:buChar char="•"/>
        <a:defRPr kumimoji="1"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smtClean="0"/>
              <a:t>Material &amp; Fabrikasi Serat Optik</a:t>
            </a:r>
            <a:endParaRPr lang="en-US"/>
          </a:p>
        </p:txBody>
      </p:sp>
      <p:pic>
        <p:nvPicPr>
          <p:cNvPr id="5" name="Picture 4" descr="index1.jpg"/>
          <p:cNvPicPr>
            <a:picLocks noChangeAspect="1"/>
          </p:cNvPicPr>
          <p:nvPr/>
        </p:nvPicPr>
        <p:blipFill>
          <a:blip r:embed="rId2"/>
          <a:stretch>
            <a:fillRect/>
          </a:stretch>
        </p:blipFill>
        <p:spPr>
          <a:xfrm>
            <a:off x="2209800" y="3581400"/>
            <a:ext cx="2286000" cy="2000250"/>
          </a:xfrm>
          <a:prstGeom prst="rect">
            <a:avLst/>
          </a:prstGeom>
          <a:ln>
            <a:noFill/>
          </a:ln>
          <a:effectLst>
            <a:outerShdw blurRad="190500" algn="tl" rotWithShape="0">
              <a:srgbClr val="000000">
                <a:alpha val="70000"/>
              </a:srgbClr>
            </a:outerShdw>
          </a:effectLst>
        </p:spPr>
      </p:pic>
      <p:pic>
        <p:nvPicPr>
          <p:cNvPr id="8" name="Picture 7" descr="fiber-optic-fiber.jpg"/>
          <p:cNvPicPr>
            <a:picLocks noChangeAspect="1"/>
          </p:cNvPicPr>
          <p:nvPr/>
        </p:nvPicPr>
        <p:blipFill>
          <a:blip r:embed="rId3"/>
          <a:stretch>
            <a:fillRect/>
          </a:stretch>
        </p:blipFill>
        <p:spPr>
          <a:xfrm>
            <a:off x="4648200" y="3581400"/>
            <a:ext cx="2590800" cy="1981200"/>
          </a:xfrm>
          <a:prstGeom prst="rect">
            <a:avLst/>
          </a:prstGeom>
          <a:ln>
            <a:noFill/>
          </a:ln>
          <a:effectLst>
            <a:outerShdw blurRad="190500" algn="tl" rotWithShape="0">
              <a:srgbClr val="000000">
                <a:alpha val="70000"/>
              </a:srgbClr>
            </a:outerShdw>
          </a:effectLst>
        </p:spPr>
      </p:pic>
      <p:pic>
        <p:nvPicPr>
          <p:cNvPr id="9" name="Picture 8" descr="fiber2.jpg"/>
          <p:cNvPicPr>
            <a:picLocks noChangeAspect="1"/>
          </p:cNvPicPr>
          <p:nvPr/>
        </p:nvPicPr>
        <p:blipFill>
          <a:blip r:embed="rId4"/>
          <a:stretch>
            <a:fillRect/>
          </a:stretch>
        </p:blipFill>
        <p:spPr>
          <a:xfrm>
            <a:off x="7412631" y="3581401"/>
            <a:ext cx="1578969" cy="1981200"/>
          </a:xfrm>
          <a:prstGeom prst="rect">
            <a:avLst/>
          </a:prstGeom>
          <a:ln>
            <a:noFill/>
          </a:ln>
          <a:effectLst>
            <a:outerShdw blurRad="190500" algn="tl" rotWithShape="0">
              <a:srgbClr val="000000">
                <a:alpha val="70000"/>
              </a:srgbClr>
            </a:outerShdw>
          </a:effectLst>
        </p:spPr>
      </p:pic>
      <p:pic>
        <p:nvPicPr>
          <p:cNvPr id="1026" name="Picture 2" descr="D:\Documents and Settings\Administrator\Desktop\Logo FTE.png"/>
          <p:cNvPicPr>
            <a:picLocks noChangeAspect="1" noChangeArrowheads="1"/>
          </p:cNvPicPr>
          <p:nvPr/>
        </p:nvPicPr>
        <p:blipFill>
          <a:blip r:embed="rId5" cstate="print"/>
          <a:srcRect/>
          <a:stretch>
            <a:fillRect/>
          </a:stretch>
        </p:blipFill>
        <p:spPr bwMode="auto">
          <a:xfrm>
            <a:off x="1066800" y="1632570"/>
            <a:ext cx="3503203" cy="65343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52600"/>
            <a:ext cx="7772400" cy="4114800"/>
          </a:xfrm>
        </p:spPr>
        <p:txBody>
          <a:bodyPr/>
          <a:lstStyle/>
          <a:p>
            <a:r>
              <a:rPr lang="en-US" sz="2000" dirty="0" err="1" smtClean="0"/>
              <a:t>Keuntungan</a:t>
            </a:r>
            <a:r>
              <a:rPr lang="en-US" sz="2000" dirty="0" smtClean="0"/>
              <a:t>, </a:t>
            </a:r>
            <a:r>
              <a:rPr lang="en-US" sz="2000" dirty="0" err="1" smtClean="0"/>
              <a:t>memiliki</a:t>
            </a:r>
            <a:r>
              <a:rPr lang="en-US" sz="2000" dirty="0" smtClean="0"/>
              <a:t> </a:t>
            </a:r>
            <a:r>
              <a:rPr lang="en-US" sz="2000" dirty="0" err="1" smtClean="0"/>
              <a:t>redaman</a:t>
            </a:r>
            <a:r>
              <a:rPr lang="en-US" sz="2000" dirty="0" smtClean="0"/>
              <a:t> yang </a:t>
            </a:r>
            <a:r>
              <a:rPr lang="en-US" sz="2000" dirty="0" err="1" smtClean="0"/>
              <a:t>rendah</a:t>
            </a:r>
            <a:r>
              <a:rPr lang="en-US" sz="2000" dirty="0" smtClean="0"/>
              <a:t> 0,01 – 0,001 dB/km</a:t>
            </a:r>
          </a:p>
          <a:p>
            <a:r>
              <a:rPr lang="en-US" sz="2000" dirty="0" err="1" smtClean="0"/>
              <a:t>Kerugian</a:t>
            </a:r>
            <a:r>
              <a:rPr lang="en-US" sz="2000" dirty="0" smtClean="0"/>
              <a:t>, </a:t>
            </a:r>
            <a:r>
              <a:rPr lang="en-US" sz="2000" dirty="0" err="1" smtClean="0"/>
              <a:t>dalam</a:t>
            </a:r>
            <a:r>
              <a:rPr lang="en-US" sz="2000" dirty="0" smtClean="0"/>
              <a:t> </a:t>
            </a:r>
            <a:r>
              <a:rPr lang="en-US" sz="2000" dirty="0" err="1" smtClean="0"/>
              <a:t>fabrikasi</a:t>
            </a:r>
            <a:r>
              <a:rPr lang="en-US" sz="2000" dirty="0" smtClean="0"/>
              <a:t> </a:t>
            </a:r>
            <a:r>
              <a:rPr lang="en-US" sz="2000" dirty="0" err="1" smtClean="0"/>
              <a:t>sulit</a:t>
            </a:r>
            <a:r>
              <a:rPr lang="en-US" sz="2000" dirty="0" smtClean="0"/>
              <a:t> </a:t>
            </a:r>
            <a:r>
              <a:rPr lang="en-US" sz="2000" dirty="0" err="1" smtClean="0"/>
              <a:t>untuk</a:t>
            </a:r>
            <a:r>
              <a:rPr lang="en-US" sz="2000" dirty="0" smtClean="0"/>
              <a:t> </a:t>
            </a:r>
            <a:r>
              <a:rPr lang="en-US" sz="2000" dirty="0" err="1" smtClean="0"/>
              <a:t>dibuat</a:t>
            </a:r>
            <a:r>
              <a:rPr lang="en-US" sz="2000" dirty="0" smtClean="0"/>
              <a:t> </a:t>
            </a:r>
            <a:r>
              <a:rPr lang="en-US" sz="2000" dirty="0" err="1" smtClean="0"/>
              <a:t>panjang</a:t>
            </a:r>
            <a:r>
              <a:rPr lang="en-US" sz="2000" dirty="0" smtClean="0"/>
              <a:t> </a:t>
            </a:r>
            <a:r>
              <a:rPr lang="en-US" sz="2000" dirty="0" err="1" smtClean="0"/>
              <a:t>karena</a:t>
            </a:r>
            <a:r>
              <a:rPr lang="en-US" sz="2000" dirty="0" smtClean="0"/>
              <a:t>:</a:t>
            </a:r>
          </a:p>
          <a:p>
            <a:pPr lvl="1"/>
            <a:r>
              <a:rPr lang="en-US" sz="2000" dirty="0" smtClean="0"/>
              <a:t>Material </a:t>
            </a:r>
            <a:r>
              <a:rPr lang="en-US" sz="2000" dirty="0" err="1" smtClean="0"/>
              <a:t>harus</a:t>
            </a:r>
            <a:r>
              <a:rPr lang="en-US" sz="2000" dirty="0" smtClean="0"/>
              <a:t> </a:t>
            </a:r>
            <a:r>
              <a:rPr lang="en-US" sz="2000" dirty="0" err="1" smtClean="0"/>
              <a:t>sangat</a:t>
            </a:r>
            <a:r>
              <a:rPr lang="en-US" sz="2000" dirty="0" smtClean="0"/>
              <a:t> </a:t>
            </a:r>
            <a:r>
              <a:rPr lang="en-US" sz="2000" dirty="0" err="1" smtClean="0"/>
              <a:t>murni</a:t>
            </a:r>
            <a:r>
              <a:rPr lang="en-US" sz="2000" dirty="0" smtClean="0"/>
              <a:t> </a:t>
            </a:r>
            <a:r>
              <a:rPr lang="en-US" sz="2000" dirty="0" err="1" smtClean="0"/>
              <a:t>untuk</a:t>
            </a:r>
            <a:r>
              <a:rPr lang="en-US" sz="2000" dirty="0" smtClean="0"/>
              <a:t> </a:t>
            </a:r>
            <a:r>
              <a:rPr lang="en-US" sz="2000" dirty="0" err="1" smtClean="0"/>
              <a:t>bisa</a:t>
            </a:r>
            <a:r>
              <a:rPr lang="en-US" sz="2000" dirty="0" smtClean="0"/>
              <a:t> </a:t>
            </a:r>
            <a:r>
              <a:rPr lang="en-US" sz="2000" dirty="0" err="1" smtClean="0"/>
              <a:t>mendapatkan</a:t>
            </a:r>
            <a:r>
              <a:rPr lang="en-US" sz="2000" dirty="0" smtClean="0"/>
              <a:t> low loss level</a:t>
            </a:r>
          </a:p>
          <a:p>
            <a:pPr lvl="1"/>
            <a:r>
              <a:rPr lang="en-US" sz="2000" dirty="0" smtClean="0"/>
              <a:t>Fluoride glass </a:t>
            </a:r>
            <a:r>
              <a:rPr lang="en-US" sz="2000" dirty="0" err="1" smtClean="0"/>
              <a:t>sangat</a:t>
            </a:r>
            <a:r>
              <a:rPr lang="en-US" sz="2000" dirty="0" smtClean="0"/>
              <a:t> </a:t>
            </a:r>
            <a:r>
              <a:rPr lang="en-US" sz="2000" dirty="0" err="1" smtClean="0"/>
              <a:t>mudah</a:t>
            </a:r>
            <a:r>
              <a:rPr lang="en-US" sz="2000" dirty="0" smtClean="0"/>
              <a:t> </a:t>
            </a:r>
            <a:r>
              <a:rPr lang="en-US" sz="2000" dirty="0" err="1" smtClean="0"/>
              <a:t>mengalami</a:t>
            </a:r>
            <a:r>
              <a:rPr lang="en-US" sz="2000" dirty="0" smtClean="0"/>
              <a:t> </a:t>
            </a:r>
            <a:r>
              <a:rPr lang="en-US" i="1" dirty="0" err="1" smtClean="0"/>
              <a:t>devitrification</a:t>
            </a:r>
            <a:r>
              <a:rPr lang="en-US" sz="2000" dirty="0" smtClean="0"/>
              <a:t> yang </a:t>
            </a:r>
            <a:r>
              <a:rPr lang="en-US" sz="2000" dirty="0" err="1" smtClean="0"/>
              <a:t>bisa</a:t>
            </a:r>
            <a:r>
              <a:rPr lang="en-US" sz="2000" dirty="0" smtClean="0"/>
              <a:t> </a:t>
            </a:r>
            <a:r>
              <a:rPr lang="en-US" sz="2000" dirty="0" err="1" smtClean="0"/>
              <a:t>menyebabkan</a:t>
            </a:r>
            <a:r>
              <a:rPr lang="en-US" sz="2000" dirty="0" smtClean="0"/>
              <a:t> </a:t>
            </a:r>
            <a:r>
              <a:rPr lang="en-US" sz="2000" dirty="0" err="1" smtClean="0"/>
              <a:t>efek</a:t>
            </a:r>
            <a:r>
              <a:rPr lang="en-US" sz="2000" dirty="0" smtClean="0"/>
              <a:t> </a:t>
            </a:r>
            <a:r>
              <a:rPr lang="en-US" sz="2000" i="1" dirty="0" smtClean="0"/>
              <a:t>scattering losses</a:t>
            </a:r>
          </a:p>
          <a:p>
            <a:pPr>
              <a:buNone/>
            </a:pPr>
            <a:endParaRPr lang="en-US" sz="2800" dirty="0" smtClean="0"/>
          </a:p>
          <a:p>
            <a:endParaRPr lang="en-US" dirty="0"/>
          </a:p>
        </p:txBody>
      </p:sp>
      <p:pic>
        <p:nvPicPr>
          <p:cNvPr id="4" name="Picture 2"/>
          <p:cNvPicPr>
            <a:picLocks noChangeAspect="1" noChangeArrowheads="1"/>
          </p:cNvPicPr>
          <p:nvPr/>
        </p:nvPicPr>
        <p:blipFill>
          <a:blip r:embed="rId3"/>
          <a:srcRect/>
          <a:stretch>
            <a:fillRect/>
          </a:stretch>
        </p:blipFill>
        <p:spPr bwMode="auto">
          <a:xfrm>
            <a:off x="2590800" y="4114800"/>
            <a:ext cx="3962400" cy="2204571"/>
          </a:xfrm>
          <a:prstGeom prst="rect">
            <a:avLst/>
          </a:prstGeom>
          <a:ln>
            <a:noFill/>
          </a:ln>
          <a:effectLst>
            <a:outerShdw blurRad="190500" algn="tl" rotWithShape="0">
              <a:srgbClr val="000000">
                <a:alpha val="70000"/>
              </a:srgbClr>
            </a:outerShdw>
          </a:effectLst>
        </p:spPr>
      </p:pic>
      <p:sp>
        <p:nvSpPr>
          <p:cNvPr id="5" name="Rectangle 4"/>
          <p:cNvSpPr/>
          <p:nvPr/>
        </p:nvSpPr>
        <p:spPr>
          <a:xfrm>
            <a:off x="2971800" y="3733800"/>
            <a:ext cx="3200400" cy="369332"/>
          </a:xfrm>
          <a:prstGeom prst="rect">
            <a:avLst/>
          </a:prstGeom>
        </p:spPr>
        <p:txBody>
          <a:bodyPr wrap="square">
            <a:spAutoFit/>
          </a:bodyPr>
          <a:lstStyle/>
          <a:p>
            <a:pPr algn="ctr"/>
            <a:r>
              <a:rPr lang="en-US" smtClean="0"/>
              <a:t>“Unsur pokok ZBLAN”</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t>
            </a:r>
            <a:r>
              <a:rPr lang="en-US" baseline="30000" smtClean="0">
                <a:solidFill>
                  <a:srgbClr val="FFC000"/>
                </a:solidFill>
              </a:rPr>
              <a:t>[c]</a:t>
            </a:r>
            <a:r>
              <a:rPr lang="en-US" smtClean="0"/>
              <a:t> </a:t>
            </a:r>
            <a:r>
              <a:rPr lang="en-US" i="1" u="sng" smtClean="0"/>
              <a:t>Active Glass Fiber</a:t>
            </a:r>
            <a:endParaRPr lang="en-US"/>
          </a:p>
        </p:txBody>
      </p:sp>
      <p:sp>
        <p:nvSpPr>
          <p:cNvPr id="3" name="Content Placeholder 2"/>
          <p:cNvSpPr>
            <a:spLocks noGrp="1"/>
          </p:cNvSpPr>
          <p:nvPr>
            <p:ph idx="1"/>
          </p:nvPr>
        </p:nvSpPr>
        <p:spPr>
          <a:xfrm>
            <a:off x="457200" y="1676400"/>
            <a:ext cx="8534400" cy="4114800"/>
          </a:xfrm>
        </p:spPr>
        <p:txBody>
          <a:bodyPr/>
          <a:lstStyle/>
          <a:p>
            <a:r>
              <a:rPr lang="en-US" sz="2400" dirty="0" err="1" smtClean="0"/>
              <a:t>Penambahan</a:t>
            </a:r>
            <a:r>
              <a:rPr lang="en-US" sz="2400" dirty="0" smtClean="0"/>
              <a:t> </a:t>
            </a:r>
            <a:r>
              <a:rPr lang="en-US" sz="2400" dirty="0" err="1" smtClean="0"/>
              <a:t>elemen</a:t>
            </a:r>
            <a:r>
              <a:rPr lang="en-US" sz="2400" dirty="0" smtClean="0"/>
              <a:t> yang </a:t>
            </a:r>
            <a:r>
              <a:rPr lang="en-US" sz="2400" dirty="0" err="1" smtClean="0"/>
              <a:t>sangat</a:t>
            </a:r>
            <a:r>
              <a:rPr lang="en-US" sz="2400" dirty="0" smtClean="0"/>
              <a:t> </a:t>
            </a:r>
            <a:r>
              <a:rPr lang="en-US" sz="2400" dirty="0" err="1" smtClean="0"/>
              <a:t>jarang</a:t>
            </a:r>
            <a:r>
              <a:rPr lang="en-US" sz="2400" dirty="0" smtClean="0"/>
              <a:t> </a:t>
            </a:r>
            <a:r>
              <a:rPr lang="en-US" sz="2400" dirty="0" err="1" smtClean="0"/>
              <a:t>di</a:t>
            </a:r>
            <a:r>
              <a:rPr lang="en-US" sz="2400" dirty="0" smtClean="0"/>
              <a:t> </a:t>
            </a:r>
            <a:r>
              <a:rPr lang="en-US" sz="2400" dirty="0" err="1" smtClean="0"/>
              <a:t>bumi</a:t>
            </a:r>
            <a:r>
              <a:rPr lang="en-US" sz="2400" dirty="0" smtClean="0"/>
              <a:t> </a:t>
            </a:r>
            <a:r>
              <a:rPr lang="en-US" sz="2400" dirty="0" err="1" smtClean="0"/>
              <a:t>yaitu</a:t>
            </a:r>
            <a:r>
              <a:rPr lang="en-US" sz="2400" dirty="0" smtClean="0"/>
              <a:t> atom </a:t>
            </a:r>
            <a:r>
              <a:rPr lang="en-US" sz="2400" dirty="0" err="1" smtClean="0"/>
              <a:t>nomor</a:t>
            </a:r>
            <a:r>
              <a:rPr lang="en-US" sz="2400" dirty="0" smtClean="0"/>
              <a:t> 57-71 </a:t>
            </a:r>
            <a:r>
              <a:rPr lang="en-US" sz="2400" dirty="0" err="1" smtClean="0"/>
              <a:t>kedalam</a:t>
            </a:r>
            <a:r>
              <a:rPr lang="en-US" sz="2400" dirty="0" smtClean="0"/>
              <a:t>  </a:t>
            </a:r>
            <a:r>
              <a:rPr lang="en-US" sz="2400" i="1" dirty="0" smtClean="0"/>
              <a:t>passive glass </a:t>
            </a:r>
            <a:r>
              <a:rPr lang="en-US" sz="2400" dirty="0" err="1" smtClean="0"/>
              <a:t>sehingga</a:t>
            </a:r>
            <a:r>
              <a:rPr lang="en-US" sz="2400" dirty="0" smtClean="0"/>
              <a:t> </a:t>
            </a:r>
            <a:r>
              <a:rPr lang="en-US" sz="2400" dirty="0" err="1" smtClean="0"/>
              <a:t>menghasilkan</a:t>
            </a:r>
            <a:r>
              <a:rPr lang="en-US" sz="2400" dirty="0" smtClean="0"/>
              <a:t> material </a:t>
            </a:r>
            <a:r>
              <a:rPr lang="en-US" sz="2400" dirty="0" err="1" smtClean="0"/>
              <a:t>serat</a:t>
            </a:r>
            <a:r>
              <a:rPr lang="en-US" sz="2400" dirty="0" smtClean="0"/>
              <a:t> </a:t>
            </a:r>
            <a:r>
              <a:rPr lang="en-US" sz="2400" dirty="0" err="1" smtClean="0"/>
              <a:t>optik</a:t>
            </a:r>
            <a:r>
              <a:rPr lang="en-US" sz="2400" dirty="0" smtClean="0"/>
              <a:t> </a:t>
            </a:r>
            <a:r>
              <a:rPr lang="en-US" sz="2400" dirty="0" err="1" smtClean="0"/>
              <a:t>dengan</a:t>
            </a:r>
            <a:r>
              <a:rPr lang="en-US" sz="2400" dirty="0" smtClean="0"/>
              <a:t> </a:t>
            </a:r>
            <a:r>
              <a:rPr lang="en-US" sz="2400" dirty="0" err="1" smtClean="0"/>
              <a:t>spesifikasi</a:t>
            </a:r>
            <a:r>
              <a:rPr lang="en-US" sz="2400" dirty="0" smtClean="0"/>
              <a:t> yang </a:t>
            </a:r>
            <a:r>
              <a:rPr lang="en-US" sz="2400" dirty="0" err="1" smtClean="0"/>
              <a:t>baru</a:t>
            </a:r>
            <a:r>
              <a:rPr lang="en-US" sz="2400" dirty="0" smtClean="0"/>
              <a:t> </a:t>
            </a:r>
            <a:r>
              <a:rPr lang="en-US" sz="2400" dirty="0" err="1" smtClean="0"/>
              <a:t>dan</a:t>
            </a:r>
            <a:r>
              <a:rPr lang="en-US" sz="2400" dirty="0" smtClean="0"/>
              <a:t> </a:t>
            </a:r>
            <a:r>
              <a:rPr lang="en-US" sz="2400" dirty="0" err="1" smtClean="0"/>
              <a:t>berbeda</a:t>
            </a:r>
            <a:endParaRPr lang="en-US" sz="2400" dirty="0" smtClean="0"/>
          </a:p>
          <a:p>
            <a:r>
              <a:rPr lang="en-US" sz="2400" dirty="0" err="1" smtClean="0"/>
              <a:t>Efek</a:t>
            </a:r>
            <a:r>
              <a:rPr lang="en-US" sz="2400" dirty="0" smtClean="0"/>
              <a:t> </a:t>
            </a:r>
            <a:r>
              <a:rPr lang="en-US" sz="2400" dirty="0" err="1" smtClean="0"/>
              <a:t>dari</a:t>
            </a:r>
            <a:r>
              <a:rPr lang="en-US" sz="2400" dirty="0" smtClean="0"/>
              <a:t> </a:t>
            </a:r>
            <a:r>
              <a:rPr lang="en-US" sz="2400" dirty="0" err="1" smtClean="0"/>
              <a:t>penambahan</a:t>
            </a:r>
            <a:r>
              <a:rPr lang="en-US" sz="2400" dirty="0" smtClean="0"/>
              <a:t> </a:t>
            </a:r>
            <a:r>
              <a:rPr lang="en-US" sz="2400" dirty="0" err="1" smtClean="0"/>
              <a:t>elemen</a:t>
            </a:r>
            <a:r>
              <a:rPr lang="en-US" sz="2400" dirty="0" smtClean="0"/>
              <a:t> </a:t>
            </a:r>
            <a:r>
              <a:rPr lang="en-US" sz="2400" dirty="0" err="1" smtClean="0"/>
              <a:t>tersebut</a:t>
            </a:r>
            <a:r>
              <a:rPr lang="en-US" sz="2400" dirty="0" smtClean="0"/>
              <a:t> </a:t>
            </a:r>
            <a:r>
              <a:rPr lang="en-US" sz="2400" dirty="0" err="1" smtClean="0"/>
              <a:t>adalah</a:t>
            </a:r>
            <a:r>
              <a:rPr lang="en-US" sz="2400" dirty="0" smtClean="0"/>
              <a:t> fiber </a:t>
            </a:r>
            <a:r>
              <a:rPr lang="en-US" sz="2400" dirty="0" err="1" smtClean="0"/>
              <a:t>bisa</a:t>
            </a:r>
            <a:r>
              <a:rPr lang="en-US" sz="2400" dirty="0" smtClean="0"/>
              <a:t> </a:t>
            </a:r>
            <a:r>
              <a:rPr lang="en-US" sz="2400" dirty="0" err="1" smtClean="0"/>
              <a:t>memiliki</a:t>
            </a:r>
            <a:r>
              <a:rPr lang="en-US" sz="2400" dirty="0" smtClean="0"/>
              <a:t> </a:t>
            </a:r>
            <a:r>
              <a:rPr lang="en-US" sz="2400" dirty="0" err="1" smtClean="0"/>
              <a:t>sifat</a:t>
            </a:r>
            <a:r>
              <a:rPr lang="en-US" sz="2400" dirty="0" smtClean="0"/>
              <a:t> </a:t>
            </a:r>
            <a:r>
              <a:rPr lang="en-US" sz="2400" i="1" dirty="0" smtClean="0"/>
              <a:t>amplification</a:t>
            </a:r>
            <a:r>
              <a:rPr lang="en-US" sz="2400" dirty="0" smtClean="0"/>
              <a:t>, </a:t>
            </a:r>
            <a:r>
              <a:rPr lang="en-US" sz="2400" i="1" dirty="0" smtClean="0"/>
              <a:t>attenuation</a:t>
            </a:r>
            <a:r>
              <a:rPr lang="en-US" sz="2400" dirty="0" smtClean="0"/>
              <a:t>, </a:t>
            </a:r>
            <a:r>
              <a:rPr lang="en-US" sz="2400" dirty="0" err="1" smtClean="0"/>
              <a:t>atau</a:t>
            </a:r>
            <a:r>
              <a:rPr lang="en-US" sz="2400" dirty="0" smtClean="0"/>
              <a:t> </a:t>
            </a:r>
            <a:r>
              <a:rPr lang="en-US" sz="2400" i="1" dirty="0" smtClean="0"/>
              <a:t>phase retardation </a:t>
            </a:r>
            <a:r>
              <a:rPr lang="en-US" sz="2400" dirty="0" err="1" smtClean="0"/>
              <a:t>ketika</a:t>
            </a:r>
            <a:r>
              <a:rPr lang="en-US" sz="2400" dirty="0" smtClean="0"/>
              <a:t> </a:t>
            </a:r>
            <a:r>
              <a:rPr lang="en-US" sz="2400" dirty="0" err="1" smtClean="0"/>
              <a:t>cahaya</a:t>
            </a:r>
            <a:r>
              <a:rPr lang="en-US" sz="2400" dirty="0" smtClean="0"/>
              <a:t> </a:t>
            </a:r>
            <a:r>
              <a:rPr lang="en-US" sz="2400" dirty="0" err="1" smtClean="0"/>
              <a:t>optik</a:t>
            </a:r>
            <a:r>
              <a:rPr lang="en-US" sz="2400" dirty="0" smtClean="0"/>
              <a:t> </a:t>
            </a:r>
            <a:r>
              <a:rPr lang="en-US" sz="2400" dirty="0" err="1" smtClean="0"/>
              <a:t>ditransmisikan</a:t>
            </a:r>
            <a:r>
              <a:rPr lang="en-US" sz="2400" dirty="0" smtClean="0"/>
              <a:t> </a:t>
            </a:r>
            <a:r>
              <a:rPr lang="en-US" sz="2400" dirty="0" err="1" smtClean="0"/>
              <a:t>kedalam</a:t>
            </a:r>
            <a:r>
              <a:rPr lang="en-US" sz="2400" dirty="0" smtClean="0"/>
              <a:t> fiber </a:t>
            </a:r>
            <a:r>
              <a:rPr lang="en-US" sz="2400" dirty="0" err="1" smtClean="0"/>
              <a:t>tersebut</a:t>
            </a:r>
            <a:endParaRPr lang="en-US" sz="2400" dirty="0" smtClean="0"/>
          </a:p>
          <a:p>
            <a:r>
              <a:rPr lang="en-US" sz="2400" dirty="0" smtClean="0"/>
              <a:t>Doping </a:t>
            </a:r>
            <a:r>
              <a:rPr lang="en-US" sz="2400" dirty="0" err="1" smtClean="0"/>
              <a:t>bisa</a:t>
            </a:r>
            <a:r>
              <a:rPr lang="en-US" sz="2400" dirty="0" smtClean="0"/>
              <a:t> </a:t>
            </a:r>
            <a:r>
              <a:rPr lang="en-US" sz="2400" dirty="0" err="1" smtClean="0"/>
              <a:t>ditambahkan</a:t>
            </a:r>
            <a:r>
              <a:rPr lang="en-US" sz="2400" dirty="0" smtClean="0"/>
              <a:t> </a:t>
            </a:r>
            <a:r>
              <a:rPr lang="en-US" sz="2400" dirty="0" err="1" smtClean="0"/>
              <a:t>kedalam</a:t>
            </a:r>
            <a:r>
              <a:rPr lang="en-US" sz="2400" dirty="0" smtClean="0"/>
              <a:t> </a:t>
            </a:r>
            <a:r>
              <a:rPr lang="en-US" sz="2400" i="1" dirty="0" smtClean="0"/>
              <a:t>silica </a:t>
            </a:r>
            <a:r>
              <a:rPr lang="en-US" sz="2400" dirty="0" err="1" smtClean="0"/>
              <a:t>atau</a:t>
            </a:r>
            <a:r>
              <a:rPr lang="en-US" sz="2400" dirty="0" smtClean="0"/>
              <a:t> </a:t>
            </a:r>
            <a:r>
              <a:rPr lang="en-US" sz="2400" i="1" dirty="0" smtClean="0"/>
              <a:t>halide glasses</a:t>
            </a:r>
          </a:p>
          <a:p>
            <a:r>
              <a:rPr lang="en-US" sz="2400" dirty="0" err="1" smtClean="0"/>
              <a:t>Dua</a:t>
            </a:r>
            <a:r>
              <a:rPr lang="en-US" sz="2400" dirty="0" smtClean="0"/>
              <a:t> </a:t>
            </a:r>
            <a:r>
              <a:rPr lang="en-US" sz="2400" dirty="0" err="1" smtClean="0"/>
              <a:t>elemen</a:t>
            </a:r>
            <a:r>
              <a:rPr lang="en-US" sz="2400" dirty="0" smtClean="0"/>
              <a:t> yang </a:t>
            </a:r>
            <a:r>
              <a:rPr lang="en-US" sz="2400" dirty="0" err="1" smtClean="0"/>
              <a:t>sering</a:t>
            </a:r>
            <a:r>
              <a:rPr lang="en-US" sz="2400" dirty="0" smtClean="0"/>
              <a:t> </a:t>
            </a:r>
            <a:r>
              <a:rPr lang="en-US" sz="2400" dirty="0" err="1" smtClean="0"/>
              <a:t>digunakan</a:t>
            </a:r>
            <a:r>
              <a:rPr lang="en-US" sz="2400" dirty="0" smtClean="0"/>
              <a:t> </a:t>
            </a:r>
            <a:r>
              <a:rPr lang="en-US" sz="2400" dirty="0" err="1" smtClean="0"/>
              <a:t>sebagai</a:t>
            </a:r>
            <a:r>
              <a:rPr lang="en-US" sz="2400" dirty="0" smtClean="0"/>
              <a:t> doping </a:t>
            </a:r>
            <a:r>
              <a:rPr lang="en-US" sz="2400" dirty="0" err="1" smtClean="0"/>
              <a:t>adalah</a:t>
            </a:r>
            <a:r>
              <a:rPr lang="en-US" sz="2400" dirty="0" smtClean="0"/>
              <a:t> Erbium </a:t>
            </a:r>
            <a:r>
              <a:rPr lang="en-US" sz="2400" dirty="0" err="1" smtClean="0"/>
              <a:t>dan</a:t>
            </a:r>
            <a:r>
              <a:rPr lang="en-US" sz="2400" dirty="0" smtClean="0"/>
              <a:t> Neodymium </a:t>
            </a:r>
            <a:r>
              <a:rPr lang="en-US" sz="2400" dirty="0" smtClean="0">
                <a:sym typeface="Wingdings" pitchFamily="2" charset="2"/>
              </a:rPr>
              <a:t> EDFA (</a:t>
            </a:r>
            <a:r>
              <a:rPr lang="en-US" sz="2400" i="1" dirty="0" smtClean="0">
                <a:sym typeface="Wingdings" pitchFamily="2" charset="2"/>
              </a:rPr>
              <a:t>Erbium Doped Fiber Amplifier</a:t>
            </a:r>
            <a:r>
              <a:rPr lang="en-US" sz="2400" dirty="0" smtClean="0">
                <a:sym typeface="Wingdings" pitchFamily="2" charset="2"/>
              </a:rPr>
              <a:t>)</a:t>
            </a:r>
            <a:endParaRPr lang="en-US" sz="2400" dirty="0" smtClean="0"/>
          </a:p>
          <a:p>
            <a:r>
              <a:rPr lang="en-US" sz="2400" dirty="0" err="1" smtClean="0"/>
              <a:t>Konsentrasi</a:t>
            </a:r>
            <a:r>
              <a:rPr lang="en-US" sz="2400" dirty="0" smtClean="0"/>
              <a:t> </a:t>
            </a:r>
            <a:r>
              <a:rPr lang="en-US" sz="2400" dirty="0" err="1" smtClean="0"/>
              <a:t>dari</a:t>
            </a:r>
            <a:r>
              <a:rPr lang="en-US" sz="2400" dirty="0" smtClean="0"/>
              <a:t> </a:t>
            </a:r>
            <a:r>
              <a:rPr lang="en-US" sz="2400" dirty="0" err="1" smtClean="0"/>
              <a:t>elemen</a:t>
            </a:r>
            <a:r>
              <a:rPr lang="en-US" sz="2400" dirty="0" smtClean="0"/>
              <a:t> doping </a:t>
            </a:r>
            <a:r>
              <a:rPr lang="en-US" sz="2400" dirty="0" err="1" smtClean="0"/>
              <a:t>tersebut</a:t>
            </a:r>
            <a:r>
              <a:rPr lang="en-US" sz="2400" dirty="0" smtClean="0"/>
              <a:t> </a:t>
            </a:r>
            <a:r>
              <a:rPr lang="en-US" sz="2400" dirty="0" err="1" smtClean="0"/>
              <a:t>adalah</a:t>
            </a:r>
            <a:r>
              <a:rPr lang="en-US" sz="2400" dirty="0" smtClean="0"/>
              <a:t> </a:t>
            </a:r>
            <a:r>
              <a:rPr lang="en-US" sz="2400" dirty="0" err="1" smtClean="0"/>
              <a:t>rendah</a:t>
            </a:r>
            <a:r>
              <a:rPr lang="en-US" sz="2400" dirty="0" smtClean="0"/>
              <a:t> (0,005 – 0,05 percent mol) </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30000" smtClean="0">
                <a:solidFill>
                  <a:srgbClr val="FFC000"/>
                </a:solidFill>
              </a:rPr>
              <a:t>[d] </a:t>
            </a:r>
            <a:r>
              <a:rPr lang="en-US" i="1" u="sng" smtClean="0"/>
              <a:t>Chalgenide Glass Fibers</a:t>
            </a:r>
            <a:endParaRPr lang="en-US"/>
          </a:p>
        </p:txBody>
      </p:sp>
      <p:sp>
        <p:nvSpPr>
          <p:cNvPr id="3" name="Content Placeholder 2"/>
          <p:cNvSpPr>
            <a:spLocks noGrp="1"/>
          </p:cNvSpPr>
          <p:nvPr>
            <p:ph idx="1"/>
          </p:nvPr>
        </p:nvSpPr>
        <p:spPr>
          <a:xfrm>
            <a:off x="685800" y="1828800"/>
            <a:ext cx="7924800" cy="4114800"/>
          </a:xfrm>
        </p:spPr>
        <p:txBody>
          <a:bodyPr/>
          <a:lstStyle/>
          <a:p>
            <a:r>
              <a:rPr lang="en-US" sz="2400" smtClean="0"/>
              <a:t>Terbuat dari unsur </a:t>
            </a:r>
            <a:r>
              <a:rPr lang="en-US" sz="2400" i="1" smtClean="0"/>
              <a:t>chalcogen </a:t>
            </a:r>
            <a:r>
              <a:rPr lang="en-US" sz="2400" smtClean="0"/>
              <a:t>(</a:t>
            </a:r>
            <a:r>
              <a:rPr lang="en-US" sz="2400" i="1" smtClean="0"/>
              <a:t>S</a:t>
            </a:r>
            <a:r>
              <a:rPr lang="en-US" sz="2400" smtClean="0"/>
              <a:t>, </a:t>
            </a:r>
            <a:r>
              <a:rPr lang="en-US" sz="2400" i="1" smtClean="0"/>
              <a:t>Se</a:t>
            </a:r>
            <a:r>
              <a:rPr lang="en-US" sz="2400" smtClean="0"/>
              <a:t>, </a:t>
            </a:r>
            <a:r>
              <a:rPr lang="en-US" sz="2400" i="1" smtClean="0"/>
              <a:t>Te</a:t>
            </a:r>
            <a:r>
              <a:rPr lang="en-US" sz="2400" smtClean="0"/>
              <a:t>) dan elemen lainnya seperti </a:t>
            </a:r>
            <a:r>
              <a:rPr lang="en-US" sz="2400" i="1" smtClean="0"/>
              <a:t>P</a:t>
            </a:r>
            <a:r>
              <a:rPr lang="en-US" sz="2400" smtClean="0"/>
              <a:t>, </a:t>
            </a:r>
            <a:r>
              <a:rPr lang="en-US" sz="2400" i="1" smtClean="0"/>
              <a:t>I</a:t>
            </a:r>
            <a:r>
              <a:rPr lang="en-US" sz="2400" smtClean="0"/>
              <a:t>, </a:t>
            </a:r>
            <a:r>
              <a:rPr lang="en-US" sz="2400" i="1" smtClean="0"/>
              <a:t>Cl</a:t>
            </a:r>
            <a:r>
              <a:rPr lang="en-US" sz="2400" smtClean="0"/>
              <a:t>, </a:t>
            </a:r>
            <a:r>
              <a:rPr lang="en-US" sz="2400" i="1" smtClean="0"/>
              <a:t>Br</a:t>
            </a:r>
            <a:r>
              <a:rPr lang="en-US" sz="2400" smtClean="0"/>
              <a:t>, </a:t>
            </a:r>
            <a:r>
              <a:rPr lang="en-US" sz="2400" i="1" smtClean="0"/>
              <a:t>Cd</a:t>
            </a:r>
            <a:r>
              <a:rPr lang="en-US" sz="2400" smtClean="0"/>
              <a:t>, </a:t>
            </a:r>
            <a:r>
              <a:rPr lang="en-US" sz="2400" i="1" smtClean="0"/>
              <a:t>Ba</a:t>
            </a:r>
            <a:r>
              <a:rPr lang="en-US" sz="2400" smtClean="0"/>
              <a:t>, </a:t>
            </a:r>
            <a:r>
              <a:rPr lang="en-US" sz="2400" i="1" smtClean="0"/>
              <a:t>Si</a:t>
            </a:r>
            <a:r>
              <a:rPr lang="en-US" sz="2400" smtClean="0"/>
              <a:t>, atau </a:t>
            </a:r>
            <a:r>
              <a:rPr lang="en-US" sz="2400" i="1" smtClean="0"/>
              <a:t>Tl</a:t>
            </a:r>
          </a:p>
          <a:p>
            <a:r>
              <a:rPr lang="en-US" sz="2400" smtClean="0"/>
              <a:t>Diantara banyak variasi chalcogen glass </a:t>
            </a:r>
            <a:r>
              <a:rPr lang="en-US" sz="2400" b="1" smtClean="0"/>
              <a:t>As</a:t>
            </a:r>
            <a:r>
              <a:rPr lang="en-US" sz="2400" b="1" baseline="-25000" smtClean="0"/>
              <a:t>2</a:t>
            </a:r>
            <a:r>
              <a:rPr lang="en-US" sz="2400" b="1" smtClean="0"/>
              <a:t>S</a:t>
            </a:r>
            <a:r>
              <a:rPr lang="en-US" sz="2400" b="1" baseline="-25000" smtClean="0"/>
              <a:t>3</a:t>
            </a:r>
            <a:r>
              <a:rPr lang="en-US" sz="2400" smtClean="0"/>
              <a:t> adalah salah satu material yang sering digunakan</a:t>
            </a:r>
          </a:p>
          <a:p>
            <a:r>
              <a:rPr lang="en-US" sz="2400" smtClean="0"/>
              <a:t>Single mode fiber telah dibuat menggunakan As</a:t>
            </a:r>
            <a:r>
              <a:rPr lang="en-US" sz="2400" baseline="-25000" smtClean="0"/>
              <a:t>40</a:t>
            </a:r>
            <a:r>
              <a:rPr lang="en-US" sz="2400" smtClean="0"/>
              <a:t>S</a:t>
            </a:r>
            <a:r>
              <a:rPr lang="en-US" sz="2400" baseline="-25000" smtClean="0"/>
              <a:t>58</a:t>
            </a:r>
            <a:r>
              <a:rPr lang="en-US" sz="2400" smtClean="0"/>
              <a:t>Se</a:t>
            </a:r>
            <a:r>
              <a:rPr lang="en-US" sz="2400" baseline="-25000" smtClean="0"/>
              <a:t>2</a:t>
            </a:r>
            <a:r>
              <a:rPr lang="en-US" sz="2400" smtClean="0"/>
              <a:t> dan As</a:t>
            </a:r>
            <a:r>
              <a:rPr lang="en-US" sz="2400" baseline="-25000" smtClean="0"/>
              <a:t>2</a:t>
            </a:r>
            <a:r>
              <a:rPr lang="en-US" sz="2400" smtClean="0"/>
              <a:t>S</a:t>
            </a:r>
            <a:r>
              <a:rPr lang="en-US" sz="2400" baseline="-25000" smtClean="0"/>
              <a:t>3</a:t>
            </a:r>
            <a:r>
              <a:rPr lang="en-US" sz="2400" smtClean="0"/>
              <a:t> sebagai bahan penyusun core dan claddingnya, redaman yang muncul sebesar 1 dB/m (cukup besar)</a:t>
            </a:r>
          </a:p>
          <a:p>
            <a:r>
              <a:rPr lang="en-US" sz="2400" i="1" smtClean="0"/>
              <a:t>Chalgenide glass </a:t>
            </a:r>
            <a:r>
              <a:rPr lang="en-US" sz="2400" smtClean="0"/>
              <a:t>memanfaatkan sifat nonlinearitas optik yang tinggi untuk dimanfaatkan pada beberapa aplikasi lainnya seperti </a:t>
            </a:r>
            <a:r>
              <a:rPr lang="en-US" sz="2400" i="1" smtClean="0"/>
              <a:t>optical switch </a:t>
            </a:r>
            <a:r>
              <a:rPr lang="en-US" sz="2400" smtClean="0"/>
              <a:t>dan </a:t>
            </a:r>
            <a:r>
              <a:rPr lang="en-US" sz="2400" i="1" smtClean="0"/>
              <a:t>fiber laser</a:t>
            </a:r>
            <a:endParaRPr lang="en-US" sz="2400" i="1"/>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baseline="30000" smtClean="0">
                <a:solidFill>
                  <a:srgbClr val="FFC000"/>
                </a:solidFill>
              </a:rPr>
              <a:t>[e] </a:t>
            </a:r>
            <a:r>
              <a:rPr lang="en-US" i="1" u="sng" smtClean="0"/>
              <a:t>Plastic Optical Fibers</a:t>
            </a:r>
            <a:endParaRPr lang="en-US"/>
          </a:p>
        </p:txBody>
      </p:sp>
      <p:sp>
        <p:nvSpPr>
          <p:cNvPr id="3" name="Content Placeholder 2"/>
          <p:cNvSpPr>
            <a:spLocks noGrp="1"/>
          </p:cNvSpPr>
          <p:nvPr>
            <p:ph idx="1"/>
          </p:nvPr>
        </p:nvSpPr>
        <p:spPr/>
        <p:txBody>
          <a:bodyPr/>
          <a:lstStyle/>
          <a:p>
            <a:r>
              <a:rPr lang="en-US" sz="2000" dirty="0" err="1" smtClean="0"/>
              <a:t>Menghasilkan</a:t>
            </a:r>
            <a:r>
              <a:rPr lang="en-US" sz="2000" dirty="0" smtClean="0"/>
              <a:t> fiber </a:t>
            </a:r>
            <a:r>
              <a:rPr lang="en-US" sz="2000" dirty="0" err="1" smtClean="0"/>
              <a:t>optik</a:t>
            </a:r>
            <a:r>
              <a:rPr lang="en-US" sz="2000" dirty="0" smtClean="0"/>
              <a:t> </a:t>
            </a:r>
            <a:r>
              <a:rPr lang="en-US" sz="2000" i="1" dirty="0" err="1" smtClean="0"/>
              <a:t>gradded</a:t>
            </a:r>
            <a:r>
              <a:rPr lang="en-US" sz="2000" i="1" dirty="0" smtClean="0"/>
              <a:t> index </a:t>
            </a:r>
            <a:r>
              <a:rPr lang="en-US" sz="2000" dirty="0" err="1" smtClean="0"/>
              <a:t>dengan</a:t>
            </a:r>
            <a:r>
              <a:rPr lang="en-US" sz="2000" dirty="0" smtClean="0"/>
              <a:t> </a:t>
            </a:r>
            <a:r>
              <a:rPr lang="en-US" sz="2000" i="1" dirty="0" smtClean="0"/>
              <a:t>bandwidth </a:t>
            </a:r>
            <a:r>
              <a:rPr lang="en-US" sz="2000" dirty="0" smtClean="0"/>
              <a:t>yang </a:t>
            </a:r>
            <a:r>
              <a:rPr lang="en-US" sz="2000" dirty="0" err="1" smtClean="0"/>
              <a:t>tinggi</a:t>
            </a:r>
            <a:endParaRPr lang="en-US" sz="2000" dirty="0" smtClean="0"/>
          </a:p>
          <a:p>
            <a:r>
              <a:rPr lang="en-US" sz="2000" dirty="0" smtClean="0"/>
              <a:t>Core </a:t>
            </a:r>
            <a:r>
              <a:rPr lang="en-US" sz="2000" dirty="0" err="1" smtClean="0"/>
              <a:t>bisa</a:t>
            </a:r>
            <a:r>
              <a:rPr lang="en-US" sz="2000" dirty="0" smtClean="0"/>
              <a:t> </a:t>
            </a:r>
            <a:r>
              <a:rPr lang="en-US" sz="2000" dirty="0" err="1" smtClean="0"/>
              <a:t>dibuat</a:t>
            </a:r>
            <a:r>
              <a:rPr lang="en-US" sz="2000" dirty="0" smtClean="0"/>
              <a:t> </a:t>
            </a:r>
            <a:r>
              <a:rPr lang="en-US" sz="2000" dirty="0" err="1" smtClean="0"/>
              <a:t>dari</a:t>
            </a:r>
            <a:r>
              <a:rPr lang="en-US" sz="2000" dirty="0" smtClean="0"/>
              <a:t> PMMA (</a:t>
            </a:r>
            <a:r>
              <a:rPr lang="en-US" sz="2000" dirty="0" err="1" smtClean="0">
                <a:solidFill>
                  <a:srgbClr val="FF0000"/>
                </a:solidFill>
              </a:rPr>
              <a:t>P</a:t>
            </a:r>
            <a:r>
              <a:rPr lang="en-US" sz="2000" dirty="0" err="1" smtClean="0"/>
              <a:t>oly</a:t>
            </a:r>
            <a:r>
              <a:rPr lang="en-US" sz="2000" dirty="0" err="1" smtClean="0">
                <a:solidFill>
                  <a:srgbClr val="FF0000"/>
                </a:solidFill>
              </a:rPr>
              <a:t>M</a:t>
            </a:r>
            <a:r>
              <a:rPr lang="en-US" sz="2000" dirty="0" err="1" smtClean="0"/>
              <a:t>ethyl</a:t>
            </a:r>
            <a:r>
              <a:rPr lang="en-US" sz="2000" dirty="0" err="1" smtClean="0">
                <a:solidFill>
                  <a:srgbClr val="FF0000"/>
                </a:solidFill>
              </a:rPr>
              <a:t>M</a:t>
            </a:r>
            <a:r>
              <a:rPr lang="en-US" sz="2000" dirty="0" err="1" smtClean="0"/>
              <a:t>ethacryl</a:t>
            </a:r>
            <a:r>
              <a:rPr lang="en-US" sz="2000" dirty="0" err="1" smtClean="0">
                <a:solidFill>
                  <a:srgbClr val="FF0000"/>
                </a:solidFill>
              </a:rPr>
              <a:t>A</a:t>
            </a:r>
            <a:r>
              <a:rPr lang="en-US" sz="2000" dirty="0" err="1" smtClean="0"/>
              <a:t>te</a:t>
            </a:r>
            <a:r>
              <a:rPr lang="en-US" sz="2000" dirty="0" smtClean="0"/>
              <a:t>) </a:t>
            </a:r>
            <a:r>
              <a:rPr lang="en-US" sz="2000" dirty="0" err="1" smtClean="0"/>
              <a:t>atau</a:t>
            </a:r>
            <a:r>
              <a:rPr lang="en-US" sz="2000" dirty="0" smtClean="0"/>
              <a:t> PFP (</a:t>
            </a:r>
            <a:r>
              <a:rPr lang="en-US" sz="2000" dirty="0" err="1" smtClean="0">
                <a:solidFill>
                  <a:srgbClr val="FF0000"/>
                </a:solidFill>
              </a:rPr>
              <a:t>P</a:t>
            </a:r>
            <a:r>
              <a:rPr lang="en-US" sz="2000" dirty="0" err="1" smtClean="0"/>
              <a:t>er</a:t>
            </a:r>
            <a:r>
              <a:rPr lang="en-US" sz="2000" dirty="0" err="1" smtClean="0">
                <a:solidFill>
                  <a:srgbClr val="FF0000"/>
                </a:solidFill>
              </a:rPr>
              <a:t>F</a:t>
            </a:r>
            <a:r>
              <a:rPr lang="en-US" sz="2000" dirty="0" err="1" smtClean="0"/>
              <a:t>luorinated</a:t>
            </a:r>
            <a:r>
              <a:rPr lang="en-US" sz="2000" dirty="0" smtClean="0"/>
              <a:t> </a:t>
            </a:r>
            <a:r>
              <a:rPr lang="en-US" sz="2000" dirty="0" smtClean="0">
                <a:solidFill>
                  <a:srgbClr val="FF0000"/>
                </a:solidFill>
              </a:rPr>
              <a:t>P</a:t>
            </a:r>
            <a:r>
              <a:rPr lang="en-US" sz="2000" dirty="0" smtClean="0"/>
              <a:t>olymer)</a:t>
            </a:r>
          </a:p>
          <a:p>
            <a:r>
              <a:rPr lang="en-US" sz="2000" dirty="0" err="1" smtClean="0"/>
              <a:t>Kelemahan</a:t>
            </a:r>
            <a:r>
              <a:rPr lang="en-US" sz="2000" dirty="0" smtClean="0"/>
              <a:t>: </a:t>
            </a:r>
          </a:p>
          <a:p>
            <a:pPr lvl="1"/>
            <a:r>
              <a:rPr lang="en-US" sz="1600" dirty="0" err="1" smtClean="0"/>
              <a:t>Redaman</a:t>
            </a:r>
            <a:r>
              <a:rPr lang="en-US" sz="1600" dirty="0" smtClean="0"/>
              <a:t> yang </a:t>
            </a:r>
            <a:r>
              <a:rPr lang="en-US" sz="1600" dirty="0" err="1" smtClean="0"/>
              <a:t>lebih</a:t>
            </a:r>
            <a:r>
              <a:rPr lang="en-US" sz="1600" dirty="0" smtClean="0"/>
              <a:t> </a:t>
            </a:r>
            <a:r>
              <a:rPr lang="en-US" sz="1600" dirty="0" err="1" smtClean="0"/>
              <a:t>besar</a:t>
            </a:r>
            <a:r>
              <a:rPr lang="en-US" sz="1600" dirty="0" smtClean="0"/>
              <a:t> </a:t>
            </a:r>
            <a:r>
              <a:rPr lang="en-US" sz="1600" dirty="0" err="1" smtClean="0"/>
              <a:t>dibandingkan</a:t>
            </a:r>
            <a:r>
              <a:rPr lang="en-US" sz="1600" dirty="0" smtClean="0"/>
              <a:t> </a:t>
            </a:r>
            <a:r>
              <a:rPr lang="en-US" sz="1600" dirty="0" err="1" smtClean="0"/>
              <a:t>dengan</a:t>
            </a:r>
            <a:r>
              <a:rPr lang="en-US" sz="1600" dirty="0" smtClean="0"/>
              <a:t> </a:t>
            </a:r>
            <a:r>
              <a:rPr lang="en-US" sz="1600" i="1" dirty="0" smtClean="0"/>
              <a:t>glass fiber</a:t>
            </a:r>
            <a:r>
              <a:rPr lang="en-US" sz="1600" dirty="0" smtClean="0"/>
              <a:t>,</a:t>
            </a:r>
          </a:p>
          <a:p>
            <a:pPr lvl="1"/>
            <a:r>
              <a:rPr lang="en-US" sz="1600" dirty="0" err="1" smtClean="0"/>
              <a:t>Efektif</a:t>
            </a:r>
            <a:r>
              <a:rPr lang="en-US" sz="1600" dirty="0" smtClean="0"/>
              <a:t> </a:t>
            </a:r>
            <a:r>
              <a:rPr lang="en-US" sz="1600" dirty="0" err="1" smtClean="0"/>
              <a:t>untuk</a:t>
            </a:r>
            <a:r>
              <a:rPr lang="en-US" sz="1600" dirty="0" smtClean="0"/>
              <a:t> </a:t>
            </a:r>
            <a:r>
              <a:rPr lang="en-US" sz="1600" dirty="0" err="1" smtClean="0"/>
              <a:t>komunikasi</a:t>
            </a:r>
            <a:r>
              <a:rPr lang="en-US" sz="1600" dirty="0" smtClean="0"/>
              <a:t> </a:t>
            </a:r>
            <a:r>
              <a:rPr lang="en-US" sz="1600" dirty="0" err="1" smtClean="0"/>
              <a:t>jarak</a:t>
            </a:r>
            <a:r>
              <a:rPr lang="en-US" sz="1600" dirty="0" smtClean="0"/>
              <a:t> </a:t>
            </a:r>
            <a:r>
              <a:rPr lang="en-US" sz="1600" dirty="0" err="1" smtClean="0"/>
              <a:t>pendek</a:t>
            </a:r>
            <a:endParaRPr lang="en-US" sz="1600" dirty="0"/>
          </a:p>
        </p:txBody>
      </p:sp>
      <p:graphicFrame>
        <p:nvGraphicFramePr>
          <p:cNvPr id="4" name="Table 3"/>
          <p:cNvGraphicFramePr>
            <a:graphicFrameLocks noGrp="1"/>
          </p:cNvGraphicFramePr>
          <p:nvPr/>
        </p:nvGraphicFramePr>
        <p:xfrm>
          <a:off x="1066800" y="4175760"/>
          <a:ext cx="7543800" cy="2225040"/>
        </p:xfrm>
        <a:graphic>
          <a:graphicData uri="http://schemas.openxmlformats.org/drawingml/2006/table">
            <a:tbl>
              <a:tblPr firstRow="1" bandRow="1">
                <a:tableStyleId>{5C22544A-7EE6-4342-B048-85BDC9FD1C3A}</a:tableStyleId>
              </a:tblPr>
              <a:tblGrid>
                <a:gridCol w="2133600"/>
                <a:gridCol w="2286000"/>
                <a:gridCol w="3124200"/>
              </a:tblGrid>
              <a:tr h="370840">
                <a:tc>
                  <a:txBody>
                    <a:bodyPr/>
                    <a:lstStyle/>
                    <a:p>
                      <a:pPr algn="ctr"/>
                      <a:r>
                        <a:rPr lang="en-US" smtClean="0">
                          <a:solidFill>
                            <a:schemeClr val="tx1"/>
                          </a:solidFill>
                        </a:rPr>
                        <a:t>characteristic</a:t>
                      </a:r>
                      <a:endParaRPr lang="en-US">
                        <a:solidFill>
                          <a:schemeClr val="tx1"/>
                        </a:solidFill>
                      </a:endParaRPr>
                    </a:p>
                  </a:txBody>
                  <a:tcPr/>
                </a:tc>
                <a:tc>
                  <a:txBody>
                    <a:bodyPr/>
                    <a:lstStyle/>
                    <a:p>
                      <a:pPr algn="ctr"/>
                      <a:r>
                        <a:rPr lang="en-US" smtClean="0">
                          <a:solidFill>
                            <a:schemeClr val="tx1"/>
                          </a:solidFill>
                        </a:rPr>
                        <a:t>PMMA</a:t>
                      </a:r>
                      <a:endParaRPr lang="en-US">
                        <a:solidFill>
                          <a:schemeClr val="tx1"/>
                        </a:solidFill>
                      </a:endParaRPr>
                    </a:p>
                  </a:txBody>
                  <a:tcPr/>
                </a:tc>
                <a:tc>
                  <a:txBody>
                    <a:bodyPr/>
                    <a:lstStyle/>
                    <a:p>
                      <a:pPr algn="ctr"/>
                      <a:r>
                        <a:rPr lang="en-US" smtClean="0">
                          <a:solidFill>
                            <a:schemeClr val="tx1"/>
                          </a:solidFill>
                        </a:rPr>
                        <a:t>PFP</a:t>
                      </a:r>
                      <a:endParaRPr lang="en-US">
                        <a:solidFill>
                          <a:schemeClr val="tx1"/>
                        </a:solidFill>
                      </a:endParaRPr>
                    </a:p>
                  </a:txBody>
                  <a:tcPr/>
                </a:tc>
              </a:tr>
              <a:tr h="370840">
                <a:tc>
                  <a:txBody>
                    <a:bodyPr/>
                    <a:lstStyle/>
                    <a:p>
                      <a:r>
                        <a:rPr lang="en-US" smtClean="0"/>
                        <a:t>Core diameter</a:t>
                      </a:r>
                      <a:endParaRPr lang="en-US"/>
                    </a:p>
                  </a:txBody>
                  <a:tcPr/>
                </a:tc>
                <a:tc>
                  <a:txBody>
                    <a:bodyPr/>
                    <a:lstStyle/>
                    <a:p>
                      <a:r>
                        <a:rPr lang="en-US" smtClean="0"/>
                        <a:t>0.4 mm</a:t>
                      </a:r>
                      <a:endParaRPr lang="en-US"/>
                    </a:p>
                  </a:txBody>
                  <a:tcPr/>
                </a:tc>
                <a:tc>
                  <a:txBody>
                    <a:bodyPr/>
                    <a:lstStyle/>
                    <a:p>
                      <a:r>
                        <a:rPr lang="en-US" smtClean="0">
                          <a:solidFill>
                            <a:schemeClr val="tx1"/>
                          </a:solidFill>
                        </a:rPr>
                        <a:t>0.125-0.3</a:t>
                      </a:r>
                      <a:r>
                        <a:rPr lang="en-US" baseline="0" smtClean="0">
                          <a:solidFill>
                            <a:schemeClr val="tx1"/>
                          </a:solidFill>
                        </a:rPr>
                        <a:t>0</a:t>
                      </a:r>
                      <a:r>
                        <a:rPr lang="en-US" baseline="0" smtClean="0"/>
                        <a:t> mm</a:t>
                      </a:r>
                      <a:endParaRPr lang="en-US"/>
                    </a:p>
                  </a:txBody>
                  <a:tcPr/>
                </a:tc>
              </a:tr>
              <a:tr h="370840">
                <a:tc>
                  <a:txBody>
                    <a:bodyPr/>
                    <a:lstStyle/>
                    <a:p>
                      <a:r>
                        <a:rPr lang="en-US" smtClean="0"/>
                        <a:t>Cladding diameter</a:t>
                      </a:r>
                      <a:endParaRPr lang="en-US"/>
                    </a:p>
                  </a:txBody>
                  <a:tcPr/>
                </a:tc>
                <a:tc>
                  <a:txBody>
                    <a:bodyPr/>
                    <a:lstStyle/>
                    <a:p>
                      <a:r>
                        <a:rPr lang="en-US" smtClean="0"/>
                        <a:t>1.0 mm</a:t>
                      </a:r>
                      <a:endParaRPr lang="en-US"/>
                    </a:p>
                  </a:txBody>
                  <a:tcPr/>
                </a:tc>
                <a:tc>
                  <a:txBody>
                    <a:bodyPr/>
                    <a:lstStyle/>
                    <a:p>
                      <a:r>
                        <a:rPr lang="en-US" smtClean="0"/>
                        <a:t>0.25-0.60 mm</a:t>
                      </a:r>
                      <a:endParaRPr lang="en-US"/>
                    </a:p>
                  </a:txBody>
                  <a:tcPr/>
                </a:tc>
              </a:tr>
              <a:tr h="370840">
                <a:tc>
                  <a:txBody>
                    <a:bodyPr/>
                    <a:lstStyle/>
                    <a:p>
                      <a:r>
                        <a:rPr lang="en-US" smtClean="0"/>
                        <a:t>Numerical aperture</a:t>
                      </a:r>
                      <a:endParaRPr lang="en-US"/>
                    </a:p>
                  </a:txBody>
                  <a:tcPr/>
                </a:tc>
                <a:tc>
                  <a:txBody>
                    <a:bodyPr/>
                    <a:lstStyle/>
                    <a:p>
                      <a:r>
                        <a:rPr lang="en-US" smtClean="0"/>
                        <a:t>0.25 mm</a:t>
                      </a:r>
                      <a:endParaRPr lang="en-US"/>
                    </a:p>
                  </a:txBody>
                  <a:tcPr/>
                </a:tc>
                <a:tc>
                  <a:txBody>
                    <a:bodyPr/>
                    <a:lstStyle/>
                    <a:p>
                      <a:r>
                        <a:rPr lang="en-US" smtClean="0"/>
                        <a:t>0.20 mm</a:t>
                      </a:r>
                      <a:endParaRPr lang="en-US"/>
                    </a:p>
                  </a:txBody>
                  <a:tcPr/>
                </a:tc>
              </a:tr>
              <a:tr h="370840">
                <a:tc>
                  <a:txBody>
                    <a:bodyPr/>
                    <a:lstStyle/>
                    <a:p>
                      <a:r>
                        <a:rPr lang="en-US" smtClean="0"/>
                        <a:t>Attenuation</a:t>
                      </a:r>
                      <a:endParaRPr lang="en-US"/>
                    </a:p>
                  </a:txBody>
                  <a:tcPr/>
                </a:tc>
                <a:tc>
                  <a:txBody>
                    <a:bodyPr/>
                    <a:lstStyle/>
                    <a:p>
                      <a:r>
                        <a:rPr lang="en-US" smtClean="0"/>
                        <a:t>150 dB/</a:t>
                      </a:r>
                      <a:r>
                        <a:rPr lang="en-US" baseline="0" smtClean="0"/>
                        <a:t>km at 650 nm</a:t>
                      </a:r>
                      <a:endParaRPr lang="en-US"/>
                    </a:p>
                  </a:txBody>
                  <a:tcPr/>
                </a:tc>
                <a:tc>
                  <a:txBody>
                    <a:bodyPr/>
                    <a:lstStyle/>
                    <a:p>
                      <a:r>
                        <a:rPr lang="en-US" smtClean="0"/>
                        <a:t>60-80</a:t>
                      </a:r>
                      <a:r>
                        <a:rPr lang="en-US" baseline="0" smtClean="0"/>
                        <a:t> dB/km at 650-1300 nm</a:t>
                      </a:r>
                      <a:endParaRPr lang="en-US"/>
                    </a:p>
                  </a:txBody>
                  <a:tcPr/>
                </a:tc>
              </a:tr>
              <a:tr h="370840">
                <a:tc>
                  <a:txBody>
                    <a:bodyPr/>
                    <a:lstStyle/>
                    <a:p>
                      <a:r>
                        <a:rPr lang="en-US" smtClean="0"/>
                        <a:t>Bandwidth</a:t>
                      </a:r>
                      <a:endParaRPr lang="en-US"/>
                    </a:p>
                  </a:txBody>
                  <a:tcPr/>
                </a:tc>
                <a:tc>
                  <a:txBody>
                    <a:bodyPr/>
                    <a:lstStyle/>
                    <a:p>
                      <a:r>
                        <a:rPr lang="en-US" smtClean="0"/>
                        <a:t>2.5 Gb/s over 100m</a:t>
                      </a:r>
                      <a:endParaRPr lang="en-US"/>
                    </a:p>
                  </a:txBody>
                  <a:tcPr/>
                </a:tc>
                <a:tc>
                  <a:txBody>
                    <a:bodyPr/>
                    <a:lstStyle/>
                    <a:p>
                      <a:r>
                        <a:rPr lang="en-US" smtClean="0"/>
                        <a:t>2.5 Gb/s over 300m</a:t>
                      </a:r>
                      <a:endParaRPr lang="en-US"/>
                    </a:p>
                  </a:txBody>
                  <a:tcPr/>
                </a:tc>
              </a:tr>
            </a:tbl>
          </a:graphicData>
        </a:graphic>
      </p:graphicFrame>
      <p:pic>
        <p:nvPicPr>
          <p:cNvPr id="13314" name="Picture 2" descr="http://www.pslc.ws/mactest/images/pmma02.gif"/>
          <p:cNvPicPr>
            <a:picLocks noChangeAspect="1" noChangeArrowheads="1"/>
          </p:cNvPicPr>
          <p:nvPr/>
        </p:nvPicPr>
        <p:blipFill>
          <a:blip r:embed="rId2"/>
          <a:srcRect/>
          <a:stretch>
            <a:fillRect/>
          </a:stretch>
        </p:blipFill>
        <p:spPr bwMode="auto">
          <a:xfrm>
            <a:off x="-4114800" y="0"/>
            <a:ext cx="3886200" cy="140005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200" y="2895600"/>
            <a:ext cx="77724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sz="3600" b="0" i="0" u="none" strike="noStrike" kern="0" cap="none" spc="0" normalizeH="0" baseline="0" noProof="0" smtClean="0">
                <a:ln>
                  <a:noFill/>
                </a:ln>
                <a:solidFill>
                  <a:schemeClr val="tx2"/>
                </a:solidFill>
                <a:effectLst/>
                <a:uLnTx/>
                <a:uFillTx/>
                <a:latin typeface="+mj-lt"/>
                <a:ea typeface="+mj-ea"/>
                <a:cs typeface="+mj-cs"/>
              </a:rPr>
              <a:t>Fabrikasi Serat Optik</a:t>
            </a:r>
            <a:endParaRPr kumimoji="1" lang="en-US" sz="3600" b="0" i="0" u="none" strike="noStrike" kern="0" cap="none" spc="0" normalizeH="0" baseline="0" noProof="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52600"/>
            <a:ext cx="7772400" cy="4114800"/>
          </a:xfrm>
        </p:spPr>
        <p:txBody>
          <a:bodyPr/>
          <a:lstStyle/>
          <a:p>
            <a:r>
              <a:rPr lang="en-US" sz="2000" dirty="0" err="1" smtClean="0"/>
              <a:t>Dua</a:t>
            </a:r>
            <a:r>
              <a:rPr lang="en-US" sz="2000" dirty="0" smtClean="0"/>
              <a:t> </a:t>
            </a:r>
            <a:r>
              <a:rPr lang="en-US" sz="2000" dirty="0" err="1" smtClean="0"/>
              <a:t>teknik</a:t>
            </a:r>
            <a:r>
              <a:rPr lang="en-US" sz="2000" dirty="0" smtClean="0"/>
              <a:t> </a:t>
            </a:r>
            <a:r>
              <a:rPr lang="en-US" sz="2000" dirty="0" err="1" smtClean="0"/>
              <a:t>dasar</a:t>
            </a:r>
            <a:r>
              <a:rPr lang="en-US" sz="2000" dirty="0" smtClean="0"/>
              <a:t> </a:t>
            </a:r>
            <a:r>
              <a:rPr lang="en-US" sz="2000" dirty="0" err="1" smtClean="0"/>
              <a:t>pembuatan</a:t>
            </a:r>
            <a:r>
              <a:rPr lang="en-US" sz="2000" dirty="0" smtClean="0"/>
              <a:t> fiber: </a:t>
            </a:r>
            <a:r>
              <a:rPr lang="en-US" sz="2000" i="1" dirty="0" smtClean="0">
                <a:solidFill>
                  <a:srgbClr val="FF0000"/>
                </a:solidFill>
              </a:rPr>
              <a:t>vapor phase oxidation</a:t>
            </a:r>
            <a:r>
              <a:rPr lang="en-US" sz="2000" dirty="0" smtClean="0">
                <a:solidFill>
                  <a:srgbClr val="FF0000"/>
                </a:solidFill>
              </a:rPr>
              <a:t> </a:t>
            </a:r>
            <a:r>
              <a:rPr lang="en-US" sz="2000" dirty="0" smtClean="0"/>
              <a:t>&amp; </a:t>
            </a:r>
            <a:r>
              <a:rPr lang="en-US" sz="2000" i="1" dirty="0" smtClean="0">
                <a:solidFill>
                  <a:srgbClr val="FF0000"/>
                </a:solidFill>
              </a:rPr>
              <a:t>direct melt</a:t>
            </a:r>
          </a:p>
          <a:p>
            <a:r>
              <a:rPr lang="en-US" sz="2000" i="1" dirty="0" smtClean="0"/>
              <a:t>Direct Melt</a:t>
            </a:r>
          </a:p>
          <a:p>
            <a:pPr lvl="1"/>
            <a:r>
              <a:rPr lang="en-US" sz="1600" dirty="0" err="1" smtClean="0"/>
              <a:t>Mengikuti</a:t>
            </a:r>
            <a:r>
              <a:rPr lang="en-US" sz="1600" dirty="0" smtClean="0"/>
              <a:t> </a:t>
            </a:r>
            <a:r>
              <a:rPr lang="en-US" sz="1600" dirty="0" err="1" smtClean="0"/>
              <a:t>proses</a:t>
            </a:r>
            <a:r>
              <a:rPr lang="en-US" sz="1600" dirty="0" smtClean="0"/>
              <a:t> </a:t>
            </a:r>
            <a:r>
              <a:rPr lang="en-US" sz="1600" dirty="0" err="1" smtClean="0"/>
              <a:t>pembuatan</a:t>
            </a:r>
            <a:r>
              <a:rPr lang="en-US" sz="1600" dirty="0" smtClean="0"/>
              <a:t> </a:t>
            </a:r>
            <a:r>
              <a:rPr lang="en-US" sz="1600" dirty="0" err="1" smtClean="0"/>
              <a:t>gelas</a:t>
            </a:r>
            <a:r>
              <a:rPr lang="en-US" sz="1600" dirty="0" smtClean="0"/>
              <a:t> </a:t>
            </a:r>
            <a:r>
              <a:rPr lang="en-US" sz="1600" dirty="0" err="1" smtClean="0"/>
              <a:t>secara</a:t>
            </a:r>
            <a:r>
              <a:rPr lang="en-US" sz="1600" dirty="0" smtClean="0"/>
              <a:t> </a:t>
            </a:r>
            <a:r>
              <a:rPr lang="en-US" sz="1600" dirty="0" err="1" smtClean="0"/>
              <a:t>tradisional</a:t>
            </a:r>
            <a:endParaRPr lang="en-US" sz="1600" dirty="0" smtClean="0"/>
          </a:p>
          <a:p>
            <a:pPr lvl="1"/>
            <a:r>
              <a:rPr lang="en-US" sz="1600" dirty="0" smtClean="0"/>
              <a:t>Fiber </a:t>
            </a:r>
            <a:r>
              <a:rPr lang="en-US" sz="1600" dirty="0" err="1" smtClean="0"/>
              <a:t>optik</a:t>
            </a:r>
            <a:r>
              <a:rPr lang="en-US" sz="1600" dirty="0" smtClean="0"/>
              <a:t> </a:t>
            </a:r>
            <a:r>
              <a:rPr lang="en-US" sz="1600" dirty="0" err="1" smtClean="0"/>
              <a:t>dibuat</a:t>
            </a:r>
            <a:r>
              <a:rPr lang="en-US" sz="1600" dirty="0" smtClean="0"/>
              <a:t>  </a:t>
            </a:r>
            <a:r>
              <a:rPr lang="en-US" sz="1600" dirty="0" err="1" smtClean="0"/>
              <a:t>secara</a:t>
            </a:r>
            <a:r>
              <a:rPr lang="en-US" sz="1600" dirty="0" smtClean="0"/>
              <a:t> </a:t>
            </a:r>
            <a:r>
              <a:rPr lang="en-US" sz="1600" dirty="0" err="1" smtClean="0"/>
              <a:t>langsung</a:t>
            </a:r>
            <a:r>
              <a:rPr lang="en-US" sz="1600" dirty="0" smtClean="0"/>
              <a:t> </a:t>
            </a:r>
            <a:r>
              <a:rPr lang="en-US" sz="1600" dirty="0" err="1" smtClean="0"/>
              <a:t>dari</a:t>
            </a:r>
            <a:r>
              <a:rPr lang="en-US" sz="1600" dirty="0" smtClean="0"/>
              <a:t> </a:t>
            </a:r>
            <a:r>
              <a:rPr lang="en-US" sz="1600" dirty="0" err="1" smtClean="0"/>
              <a:t>cairan</a:t>
            </a:r>
            <a:r>
              <a:rPr lang="en-US" sz="1600" dirty="0" smtClean="0"/>
              <a:t> </a:t>
            </a:r>
            <a:r>
              <a:rPr lang="en-US" sz="1600" dirty="0" err="1" smtClean="0"/>
              <a:t>komponen</a:t>
            </a:r>
            <a:r>
              <a:rPr lang="en-US" sz="1600" dirty="0" smtClean="0"/>
              <a:t> </a:t>
            </a:r>
            <a:r>
              <a:rPr lang="en-US" sz="1600" dirty="0" err="1" smtClean="0"/>
              <a:t>gelas</a:t>
            </a:r>
            <a:r>
              <a:rPr lang="en-US" sz="1600" dirty="0" smtClean="0"/>
              <a:t> </a:t>
            </a:r>
            <a:r>
              <a:rPr lang="en-US" sz="1600" dirty="0" err="1" smtClean="0"/>
              <a:t>silika</a:t>
            </a:r>
            <a:r>
              <a:rPr lang="en-US" sz="1600" dirty="0" smtClean="0"/>
              <a:t> yang </a:t>
            </a:r>
            <a:r>
              <a:rPr lang="en-US" sz="1600" dirty="0" err="1" smtClean="0"/>
              <a:t>murni</a:t>
            </a:r>
            <a:r>
              <a:rPr lang="en-US" sz="1600" dirty="0" smtClean="0"/>
              <a:t> (</a:t>
            </a:r>
            <a:r>
              <a:rPr lang="en-US" sz="1600" i="1" dirty="0" smtClean="0"/>
              <a:t>from molten state</a:t>
            </a:r>
            <a:r>
              <a:rPr lang="en-US" sz="1600" dirty="0" smtClean="0"/>
              <a:t>) </a:t>
            </a:r>
          </a:p>
          <a:p>
            <a:r>
              <a:rPr lang="en-US" sz="2000" i="1" dirty="0" smtClean="0"/>
              <a:t>Vapor Phase Oxidation</a:t>
            </a:r>
          </a:p>
          <a:p>
            <a:pPr lvl="1"/>
            <a:r>
              <a:rPr lang="en-US" sz="1600" dirty="0" err="1" smtClean="0"/>
              <a:t>Uap</a:t>
            </a:r>
            <a:r>
              <a:rPr lang="en-US" sz="1600" dirty="0" smtClean="0"/>
              <a:t> </a:t>
            </a:r>
            <a:r>
              <a:rPr lang="en-US" sz="1600" dirty="0" err="1" smtClean="0"/>
              <a:t>logam</a:t>
            </a:r>
            <a:r>
              <a:rPr lang="en-US" sz="1600" dirty="0" smtClean="0"/>
              <a:t> </a:t>
            </a:r>
            <a:r>
              <a:rPr lang="en-US" sz="1600" dirty="0" err="1" smtClean="0"/>
              <a:t>halida</a:t>
            </a:r>
            <a:r>
              <a:rPr lang="en-US" sz="1600" dirty="0" smtClean="0"/>
              <a:t> </a:t>
            </a:r>
            <a:r>
              <a:rPr lang="en-US" sz="1600" dirty="0" err="1" smtClean="0"/>
              <a:t>sangat</a:t>
            </a:r>
            <a:r>
              <a:rPr lang="en-US" sz="1600" dirty="0" smtClean="0"/>
              <a:t> </a:t>
            </a:r>
            <a:r>
              <a:rPr lang="en-US" sz="1600" dirty="0" err="1" smtClean="0"/>
              <a:t>murni</a:t>
            </a:r>
            <a:r>
              <a:rPr lang="en-US" sz="1600" dirty="0" smtClean="0"/>
              <a:t> (SiCl</a:t>
            </a:r>
            <a:r>
              <a:rPr lang="en-US" sz="1600" baseline="-25000" dirty="0" smtClean="0"/>
              <a:t>4</a:t>
            </a:r>
            <a:r>
              <a:rPr lang="en-US" sz="1600" dirty="0" smtClean="0"/>
              <a:t>, GeCl</a:t>
            </a:r>
            <a:r>
              <a:rPr lang="en-US" sz="1600" baseline="-25000" dirty="0" smtClean="0"/>
              <a:t>4</a:t>
            </a:r>
            <a:r>
              <a:rPr lang="en-US" sz="1600" dirty="0" smtClean="0"/>
              <a:t>) </a:t>
            </a:r>
            <a:r>
              <a:rPr lang="en-US" sz="1600" dirty="0" err="1" smtClean="0"/>
              <a:t>bereaksi</a:t>
            </a:r>
            <a:r>
              <a:rPr lang="en-US" sz="1600" dirty="0" smtClean="0"/>
              <a:t> </a:t>
            </a:r>
            <a:r>
              <a:rPr lang="en-US" sz="1600" dirty="0" err="1" smtClean="0"/>
              <a:t>dengan</a:t>
            </a:r>
            <a:r>
              <a:rPr lang="en-US" sz="1600" dirty="0" smtClean="0"/>
              <a:t> </a:t>
            </a:r>
            <a:r>
              <a:rPr lang="en-US" sz="1600" dirty="0" err="1" smtClean="0"/>
              <a:t>oxigen</a:t>
            </a:r>
            <a:r>
              <a:rPr lang="en-US" sz="1600" dirty="0" smtClean="0"/>
              <a:t> </a:t>
            </a:r>
            <a:r>
              <a:rPr lang="en-US" sz="1600" dirty="0" err="1" smtClean="0"/>
              <a:t>untuk</a:t>
            </a:r>
            <a:r>
              <a:rPr lang="en-US" sz="1600" dirty="0" smtClean="0"/>
              <a:t> </a:t>
            </a:r>
            <a:r>
              <a:rPr lang="en-US" sz="1600" dirty="0" err="1" smtClean="0"/>
              <a:t>membentuk</a:t>
            </a:r>
            <a:r>
              <a:rPr lang="en-US" sz="1600" dirty="0" smtClean="0"/>
              <a:t> </a:t>
            </a:r>
            <a:r>
              <a:rPr lang="en-US" sz="1600" dirty="0" err="1" smtClean="0"/>
              <a:t>serbuk</a:t>
            </a:r>
            <a:r>
              <a:rPr lang="en-US" sz="1600" dirty="0" smtClean="0"/>
              <a:t> </a:t>
            </a:r>
            <a:r>
              <a:rPr lang="en-US" sz="1600" dirty="0" err="1" smtClean="0"/>
              <a:t>putih</a:t>
            </a:r>
            <a:r>
              <a:rPr lang="en-US" sz="1600" dirty="0" smtClean="0"/>
              <a:t> </a:t>
            </a:r>
            <a:r>
              <a:rPr lang="en-US" sz="1600" dirty="0" err="1" smtClean="0"/>
              <a:t>partikel</a:t>
            </a:r>
            <a:r>
              <a:rPr lang="en-US" sz="1600" dirty="0" smtClean="0"/>
              <a:t> SiO</a:t>
            </a:r>
            <a:r>
              <a:rPr lang="en-US" sz="1600" baseline="-25000" dirty="0" smtClean="0"/>
              <a:t>2</a:t>
            </a:r>
          </a:p>
          <a:p>
            <a:pPr lvl="1"/>
            <a:r>
              <a:rPr lang="en-US" sz="1600" dirty="0" err="1" smtClean="0"/>
              <a:t>Kemudian</a:t>
            </a:r>
            <a:r>
              <a:rPr lang="en-US" sz="1600" dirty="0" smtClean="0"/>
              <a:t> </a:t>
            </a:r>
            <a:r>
              <a:rPr lang="en-US" sz="1600" dirty="0" err="1" smtClean="0"/>
              <a:t>serbuk</a:t>
            </a:r>
            <a:r>
              <a:rPr lang="en-US" sz="1600" dirty="0" smtClean="0"/>
              <a:t> </a:t>
            </a:r>
            <a:r>
              <a:rPr lang="en-US" sz="1600" dirty="0" err="1" smtClean="0"/>
              <a:t>partikel</a:t>
            </a:r>
            <a:r>
              <a:rPr lang="en-US" sz="1600" dirty="0" smtClean="0"/>
              <a:t> SiO</a:t>
            </a:r>
            <a:r>
              <a:rPr lang="en-US" sz="1600" baseline="-25000" dirty="0" smtClean="0"/>
              <a:t>2</a:t>
            </a:r>
            <a:r>
              <a:rPr lang="en-US" sz="1600" dirty="0" smtClean="0"/>
              <a:t> </a:t>
            </a:r>
            <a:r>
              <a:rPr lang="en-US" sz="1600" dirty="0" err="1" smtClean="0"/>
              <a:t>tersebut</a:t>
            </a:r>
            <a:r>
              <a:rPr lang="en-US" sz="1600" dirty="0" smtClean="0"/>
              <a:t> </a:t>
            </a:r>
            <a:r>
              <a:rPr lang="en-US" sz="1600" dirty="0" err="1" smtClean="0"/>
              <a:t>masuk</a:t>
            </a:r>
            <a:r>
              <a:rPr lang="en-US" sz="1600" dirty="0" smtClean="0"/>
              <a:t> </a:t>
            </a:r>
            <a:r>
              <a:rPr lang="en-US" sz="1600" dirty="0" err="1" smtClean="0"/>
              <a:t>kedalam</a:t>
            </a:r>
            <a:r>
              <a:rPr lang="en-US" sz="1600" dirty="0" smtClean="0"/>
              <a:t> </a:t>
            </a:r>
            <a:r>
              <a:rPr lang="en-US" sz="1600" dirty="0" err="1" smtClean="0"/>
              <a:t>proses</a:t>
            </a:r>
            <a:r>
              <a:rPr lang="en-US" sz="1600" dirty="0" smtClean="0"/>
              <a:t> </a:t>
            </a:r>
            <a:r>
              <a:rPr lang="en-US" sz="1600" i="1" dirty="0" smtClean="0">
                <a:solidFill>
                  <a:srgbClr val="FF0000"/>
                </a:solidFill>
              </a:rPr>
              <a:t>sintering</a:t>
            </a:r>
            <a:r>
              <a:rPr lang="en-US" sz="1600" dirty="0" smtClean="0"/>
              <a:t> (</a:t>
            </a:r>
            <a:r>
              <a:rPr lang="en-US" sz="1600" dirty="0" err="1" smtClean="0"/>
              <a:t>proses</a:t>
            </a:r>
            <a:r>
              <a:rPr lang="en-US" sz="1600" dirty="0" smtClean="0"/>
              <a:t> </a:t>
            </a:r>
            <a:r>
              <a:rPr lang="en-US" sz="1600" dirty="0" err="1" smtClean="0"/>
              <a:t>pentranformasian</a:t>
            </a:r>
            <a:r>
              <a:rPr lang="en-US" sz="1600" dirty="0" smtClean="0"/>
              <a:t> </a:t>
            </a:r>
            <a:r>
              <a:rPr lang="en-US" sz="1600" dirty="0" err="1" smtClean="0"/>
              <a:t>serbuk</a:t>
            </a:r>
            <a:r>
              <a:rPr lang="en-US" sz="1600" dirty="0" smtClean="0"/>
              <a:t> </a:t>
            </a:r>
            <a:r>
              <a:rPr lang="en-US" sz="1600" dirty="0" err="1" smtClean="0"/>
              <a:t>menjadi</a:t>
            </a:r>
            <a:r>
              <a:rPr lang="en-US" sz="1600" dirty="0" smtClean="0"/>
              <a:t> </a:t>
            </a:r>
            <a:r>
              <a:rPr lang="en-US" sz="1600" dirty="0" err="1" smtClean="0"/>
              <a:t>msa</a:t>
            </a:r>
            <a:r>
              <a:rPr lang="en-US" sz="1600" dirty="0" smtClean="0"/>
              <a:t> </a:t>
            </a:r>
            <a:r>
              <a:rPr lang="en-US" sz="1600" dirty="0" err="1" smtClean="0"/>
              <a:t>padat</a:t>
            </a:r>
            <a:r>
              <a:rPr lang="en-US" sz="1600" dirty="0" smtClean="0"/>
              <a:t> </a:t>
            </a:r>
            <a:r>
              <a:rPr lang="en-US" sz="1600" dirty="0" err="1" smtClean="0"/>
              <a:t>atau</a:t>
            </a:r>
            <a:r>
              <a:rPr lang="en-US" sz="1600" dirty="0" smtClean="0"/>
              <a:t> </a:t>
            </a:r>
            <a:r>
              <a:rPr lang="en-US" sz="1600" dirty="0" err="1" smtClean="0"/>
              <a:t>berpori</a:t>
            </a:r>
            <a:r>
              <a:rPr lang="en-US" sz="1600" dirty="0" smtClean="0"/>
              <a:t> </a:t>
            </a:r>
            <a:r>
              <a:rPr lang="en-US" sz="1600" dirty="0" err="1" smtClean="0"/>
              <a:t>dan</a:t>
            </a:r>
            <a:r>
              <a:rPr lang="en-US" sz="1600" dirty="0" smtClean="0"/>
              <a:t> </a:t>
            </a:r>
            <a:r>
              <a:rPr lang="en-US" sz="1600" dirty="0" err="1" smtClean="0"/>
              <a:t>biasanya</a:t>
            </a:r>
            <a:r>
              <a:rPr lang="en-US" sz="1600" dirty="0" smtClean="0"/>
              <a:t>  </a:t>
            </a:r>
            <a:r>
              <a:rPr lang="en-US" sz="1600" dirty="0" err="1" smtClean="0"/>
              <a:t>mengompresi</a:t>
            </a:r>
            <a:r>
              <a:rPr lang="en-US" sz="1600" dirty="0" smtClean="0"/>
              <a:t> </a:t>
            </a:r>
            <a:r>
              <a:rPr lang="en-US" sz="1600" dirty="0" err="1" smtClean="0"/>
              <a:t>tanpa</a:t>
            </a:r>
            <a:r>
              <a:rPr lang="en-US" sz="1600" dirty="0" smtClean="0"/>
              <a:t> </a:t>
            </a:r>
            <a:r>
              <a:rPr lang="en-US" sz="1600" dirty="0" err="1" smtClean="0"/>
              <a:t>pencairan</a:t>
            </a:r>
            <a:endParaRPr lang="en-US" sz="1600" dirty="0" smtClean="0"/>
          </a:p>
          <a:p>
            <a:pPr lvl="1"/>
            <a:r>
              <a:rPr lang="en-US" sz="1600" dirty="0" err="1" smtClean="0"/>
              <a:t>Hasil</a:t>
            </a:r>
            <a:r>
              <a:rPr lang="en-US" sz="1600" dirty="0" smtClean="0"/>
              <a:t> </a:t>
            </a:r>
            <a:r>
              <a:rPr lang="en-US" sz="1600" dirty="0" err="1" smtClean="0"/>
              <a:t>dari</a:t>
            </a:r>
            <a:r>
              <a:rPr lang="en-US" sz="1600" dirty="0" smtClean="0"/>
              <a:t> </a:t>
            </a:r>
            <a:r>
              <a:rPr lang="en-US" sz="1600" dirty="0" err="1" smtClean="0"/>
              <a:t>proses</a:t>
            </a:r>
            <a:r>
              <a:rPr lang="en-US" sz="1600" dirty="0" smtClean="0"/>
              <a:t> sintering </a:t>
            </a:r>
            <a:r>
              <a:rPr lang="en-US" sz="1600" dirty="0" err="1" smtClean="0"/>
              <a:t>adalah</a:t>
            </a:r>
            <a:r>
              <a:rPr lang="en-US" sz="1600" dirty="0" smtClean="0"/>
              <a:t> </a:t>
            </a:r>
            <a:r>
              <a:rPr lang="en-US" sz="1600" i="1" dirty="0" smtClean="0"/>
              <a:t>clear glass rod/ tube </a:t>
            </a:r>
            <a:r>
              <a:rPr lang="en-US" sz="1600" dirty="0" smtClean="0"/>
              <a:t>(</a:t>
            </a:r>
            <a:r>
              <a:rPr lang="en-US" sz="1600" dirty="0" err="1" smtClean="0"/>
              <a:t>batangan</a:t>
            </a:r>
            <a:r>
              <a:rPr lang="en-US" sz="1600" dirty="0" smtClean="0"/>
              <a:t> </a:t>
            </a:r>
            <a:r>
              <a:rPr lang="en-US" sz="1600" dirty="0" err="1" smtClean="0"/>
              <a:t>gelas</a:t>
            </a:r>
            <a:r>
              <a:rPr lang="en-US" sz="1600" dirty="0" smtClean="0"/>
              <a:t> yang </a:t>
            </a:r>
            <a:r>
              <a:rPr lang="en-US" sz="1600" dirty="0" err="1" smtClean="0"/>
              <a:t>murni</a:t>
            </a:r>
            <a:r>
              <a:rPr lang="en-US" sz="1600" dirty="0" smtClean="0"/>
              <a:t>) yang </a:t>
            </a:r>
            <a:r>
              <a:rPr lang="en-US" sz="1600" dirty="0" err="1" smtClean="0"/>
              <a:t>disebut</a:t>
            </a:r>
            <a:r>
              <a:rPr lang="en-US" sz="1600" dirty="0" smtClean="0"/>
              <a:t> </a:t>
            </a:r>
            <a:r>
              <a:rPr lang="en-US" sz="1600" dirty="0" err="1" smtClean="0"/>
              <a:t>sebagai</a:t>
            </a:r>
            <a:r>
              <a:rPr lang="en-US" sz="1600" dirty="0" smtClean="0"/>
              <a:t> </a:t>
            </a:r>
            <a:r>
              <a:rPr lang="en-US" sz="1600" i="1" dirty="0" err="1" smtClean="0">
                <a:solidFill>
                  <a:srgbClr val="FF0000"/>
                </a:solidFill>
              </a:rPr>
              <a:t>preform</a:t>
            </a:r>
            <a:endParaRPr lang="en-US" sz="1600" i="1" dirty="0" smtClean="0">
              <a:solidFill>
                <a:srgbClr val="FF0000"/>
              </a:solidFill>
            </a:endParaRPr>
          </a:p>
          <a:p>
            <a:pPr lvl="1"/>
            <a:r>
              <a:rPr lang="en-US" sz="1600" i="1" dirty="0" err="1" smtClean="0"/>
              <a:t>Preform</a:t>
            </a:r>
            <a:r>
              <a:rPr lang="en-US" sz="1600" i="1" dirty="0" smtClean="0"/>
              <a:t> </a:t>
            </a:r>
            <a:r>
              <a:rPr lang="en-US" sz="1600" dirty="0" err="1" smtClean="0"/>
              <a:t>tersebut</a:t>
            </a:r>
            <a:r>
              <a:rPr lang="en-US" sz="1600" dirty="0" smtClean="0"/>
              <a:t> </a:t>
            </a:r>
            <a:r>
              <a:rPr lang="en-US" sz="1600" dirty="0" err="1" smtClean="0"/>
              <a:t>memiliki</a:t>
            </a:r>
            <a:r>
              <a:rPr lang="en-US" sz="1600" dirty="0" smtClean="0"/>
              <a:t> diameter 10-25 mm </a:t>
            </a:r>
            <a:r>
              <a:rPr lang="en-US" sz="1600" dirty="0" err="1" smtClean="0"/>
              <a:t>dan</a:t>
            </a:r>
            <a:r>
              <a:rPr lang="en-US" sz="1600" dirty="0" smtClean="0"/>
              <a:t> </a:t>
            </a:r>
            <a:r>
              <a:rPr lang="en-US" sz="1600" dirty="0" err="1" smtClean="0"/>
              <a:t>panjangnya</a:t>
            </a:r>
            <a:r>
              <a:rPr lang="en-US" sz="1600" dirty="0" smtClean="0"/>
              <a:t> 60-120 cm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7772400" cy="4114800"/>
          </a:xfrm>
        </p:spPr>
        <p:txBody>
          <a:bodyPr/>
          <a:lstStyle/>
          <a:p>
            <a:pPr lvl="1"/>
            <a:r>
              <a:rPr lang="en-US" smtClean="0"/>
              <a:t>Fiber dibuat dari </a:t>
            </a:r>
            <a:r>
              <a:rPr lang="en-US" i="1" smtClean="0">
                <a:solidFill>
                  <a:srgbClr val="FF0000"/>
                </a:solidFill>
              </a:rPr>
              <a:t>preform</a:t>
            </a:r>
            <a:r>
              <a:rPr lang="en-US" smtClean="0"/>
              <a:t> dengan perlengkapan dan proses seperti gambar berikut:</a:t>
            </a:r>
            <a:endParaRPr lang="en-US"/>
          </a:p>
        </p:txBody>
      </p:sp>
      <p:pic>
        <p:nvPicPr>
          <p:cNvPr id="1026" name="Picture 2"/>
          <p:cNvPicPr>
            <a:picLocks noChangeAspect="1" noChangeArrowheads="1"/>
          </p:cNvPicPr>
          <p:nvPr/>
        </p:nvPicPr>
        <p:blipFill>
          <a:blip r:embed="rId2"/>
          <a:srcRect/>
          <a:stretch>
            <a:fillRect/>
          </a:stretch>
        </p:blipFill>
        <p:spPr bwMode="auto">
          <a:xfrm>
            <a:off x="1066800" y="2581275"/>
            <a:ext cx="3505200" cy="3667125"/>
          </a:xfrm>
          <a:prstGeom prst="rect">
            <a:avLst/>
          </a:prstGeom>
          <a:ln>
            <a:noFill/>
          </a:ln>
          <a:effectLst>
            <a:outerShdw blurRad="190500" algn="tl" rotWithShape="0">
              <a:srgbClr val="000000">
                <a:alpha val="70000"/>
              </a:srgbClr>
            </a:outerShdw>
          </a:effectLst>
        </p:spPr>
      </p:pic>
      <p:sp>
        <p:nvSpPr>
          <p:cNvPr id="5" name="TextBox 4"/>
          <p:cNvSpPr txBox="1"/>
          <p:nvPr/>
        </p:nvSpPr>
        <p:spPr>
          <a:xfrm>
            <a:off x="4876800" y="2292727"/>
            <a:ext cx="3810000" cy="4031873"/>
          </a:xfrm>
          <a:prstGeom prst="rect">
            <a:avLst/>
          </a:prstGeom>
          <a:noFill/>
        </p:spPr>
        <p:txBody>
          <a:bodyPr wrap="square" rtlCol="0">
            <a:spAutoFit/>
          </a:bodyPr>
          <a:lstStyle/>
          <a:p>
            <a:r>
              <a:rPr lang="en-US" sz="1600" smtClean="0"/>
              <a:t>The preform is precision-fed into a circular heater called the drawing furnace. Here, the preform end is softened to the point where it can be drawn into a very thin filament, which becomes the optical fiber. The turning speed of the takeup drum  at the bottom of the draw tower determines how fast the fiber is drawn. This, in turn, will determine the thicness of the fiber, so that aprecise rotation rate must be maintained. An optical fiber thickness monitor is used in feedback loop for this speed regulation. To protect the bare glass fiber from external contaminants, such as dust and water vapor, an elastic coating is applied to the fiber immediately after it is drawn.</a:t>
            </a:r>
            <a:endParaRPr lang="en-US" sz="16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i="1" smtClean="0">
                <a:solidFill>
                  <a:srgbClr val="FF0000"/>
                </a:solidFill>
              </a:rPr>
              <a:t>Preform</a:t>
            </a:r>
            <a:r>
              <a:rPr lang="en-US" smtClean="0"/>
              <a:t> dapat dibuat dengan empat macam teknik/ metode yang berbeda yaitu:</a:t>
            </a:r>
          </a:p>
          <a:p>
            <a:pPr marL="914400" lvl="1" indent="-457200">
              <a:buFont typeface="+mj-lt"/>
              <a:buAutoNum type="arabicPeriod"/>
            </a:pPr>
            <a:r>
              <a:rPr lang="en-US" smtClean="0"/>
              <a:t>OVPO (</a:t>
            </a:r>
            <a:r>
              <a:rPr lang="en-US" i="1" smtClean="0"/>
              <a:t>Outside Vapor Phase Oxidation</a:t>
            </a:r>
            <a:r>
              <a:rPr lang="en-US" smtClean="0"/>
              <a:t>)</a:t>
            </a:r>
          </a:p>
          <a:p>
            <a:pPr marL="914400" lvl="1" indent="-457200">
              <a:buFont typeface="+mj-lt"/>
              <a:buAutoNum type="arabicPeriod"/>
            </a:pPr>
            <a:r>
              <a:rPr lang="en-US" smtClean="0"/>
              <a:t>VAD (</a:t>
            </a:r>
            <a:r>
              <a:rPr lang="en-US" i="1" smtClean="0"/>
              <a:t>Vapor-phase Axial Deposition</a:t>
            </a:r>
            <a:r>
              <a:rPr lang="en-US" smtClean="0"/>
              <a:t>)</a:t>
            </a:r>
          </a:p>
          <a:p>
            <a:pPr marL="914400" lvl="1" indent="-457200">
              <a:buFont typeface="+mj-lt"/>
              <a:buAutoNum type="arabicPeriod"/>
            </a:pPr>
            <a:r>
              <a:rPr lang="en-US" smtClean="0"/>
              <a:t>MCVD (</a:t>
            </a:r>
            <a:r>
              <a:rPr lang="en-US" i="1" smtClean="0"/>
              <a:t>Modified Chemical Vapor Deposition</a:t>
            </a:r>
            <a:r>
              <a:rPr lang="en-US" smtClean="0"/>
              <a:t>)</a:t>
            </a:r>
          </a:p>
          <a:p>
            <a:pPr marL="914400" lvl="1" indent="-457200">
              <a:buFont typeface="+mj-lt"/>
              <a:buAutoNum type="arabicPeriod"/>
            </a:pPr>
            <a:r>
              <a:rPr lang="en-US" smtClean="0"/>
              <a:t>PCVD (</a:t>
            </a:r>
            <a:r>
              <a:rPr lang="en-US" i="1" smtClean="0"/>
              <a:t>Plasma-activated Chemical Vapor Deposition</a:t>
            </a:r>
            <a:r>
              <a:rPr lang="en-US" smtClean="0"/>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mtClean="0"/>
              <a:t/>
            </a:r>
            <a:br>
              <a:rPr lang="en-US" smtClean="0"/>
            </a:br>
            <a:r>
              <a:rPr lang="en-US" b="1" baseline="30000" smtClean="0">
                <a:solidFill>
                  <a:srgbClr val="FFC000"/>
                </a:solidFill>
              </a:rPr>
              <a:t>[1] </a:t>
            </a:r>
            <a:r>
              <a:rPr lang="en-US" smtClean="0"/>
              <a:t>OVPO </a:t>
            </a:r>
            <a:r>
              <a:rPr lang="en-US" sz="2000" smtClean="0"/>
              <a:t>(</a:t>
            </a:r>
            <a:r>
              <a:rPr lang="en-US" sz="2000" i="1" smtClean="0"/>
              <a:t>Outside Vapor Phase Oxidation</a:t>
            </a:r>
            <a:r>
              <a:rPr lang="en-US" sz="2000" smtClean="0"/>
              <a:t>)</a:t>
            </a:r>
            <a:r>
              <a:rPr lang="en-US" smtClean="0"/>
              <a:t/>
            </a:r>
            <a:br>
              <a:rPr lang="en-US" smtClean="0"/>
            </a:br>
            <a:endParaRPr lang="en-US"/>
          </a:p>
        </p:txBody>
      </p:sp>
      <p:pic>
        <p:nvPicPr>
          <p:cNvPr id="1026" name="Picture 2"/>
          <p:cNvPicPr>
            <a:picLocks noChangeAspect="1" noChangeArrowheads="1"/>
          </p:cNvPicPr>
          <p:nvPr/>
        </p:nvPicPr>
        <p:blipFill>
          <a:blip r:embed="rId2"/>
          <a:srcRect/>
          <a:stretch>
            <a:fillRect/>
          </a:stretch>
        </p:blipFill>
        <p:spPr bwMode="auto">
          <a:xfrm>
            <a:off x="4800600" y="1752600"/>
            <a:ext cx="3276600" cy="2902028"/>
          </a:xfrm>
          <a:prstGeom prst="rect">
            <a:avLst/>
          </a:prstGeom>
          <a:ln>
            <a:noFill/>
          </a:ln>
          <a:effectLst>
            <a:outerShdw blurRad="190500" algn="tl" rotWithShape="0">
              <a:srgbClr val="000000">
                <a:alpha val="70000"/>
              </a:srgbClr>
            </a:outerShdw>
          </a:effectLst>
        </p:spPr>
      </p:pic>
      <p:sp>
        <p:nvSpPr>
          <p:cNvPr id="5" name="TextBox 4"/>
          <p:cNvSpPr txBox="1"/>
          <p:nvPr/>
        </p:nvSpPr>
        <p:spPr>
          <a:xfrm>
            <a:off x="381000" y="1752600"/>
            <a:ext cx="4267200" cy="4524315"/>
          </a:xfrm>
          <a:prstGeom prst="rect">
            <a:avLst/>
          </a:prstGeom>
          <a:noFill/>
          <a:ln>
            <a:solidFill>
              <a:schemeClr val="tx1"/>
            </a:solidFill>
            <a:prstDash val="sysDash"/>
          </a:ln>
        </p:spPr>
        <p:txBody>
          <a:bodyPr wrap="square" rtlCol="0">
            <a:spAutoFit/>
          </a:bodyPr>
          <a:lstStyle/>
          <a:p>
            <a:r>
              <a:rPr lang="en-US" smtClean="0"/>
              <a:t>Pembuatan fiber pertama yang memiliki loss kurang dari 20 dB/km adalah oleh </a:t>
            </a:r>
            <a:r>
              <a:rPr lang="en-US" i="1" smtClean="0"/>
              <a:t>Corning Glass Works </a:t>
            </a:r>
            <a:r>
              <a:rPr lang="en-US" smtClean="0"/>
              <a:t>dengan metode OVPO. Sebuah layer partikel SiO</a:t>
            </a:r>
            <a:r>
              <a:rPr lang="en-US" baseline="-25000" smtClean="0"/>
              <a:t>2</a:t>
            </a:r>
            <a:r>
              <a:rPr lang="en-US" smtClean="0"/>
              <a:t> yang disebut sebagai “soot” disimpan secara bertahap dari </a:t>
            </a:r>
            <a:r>
              <a:rPr lang="en-US" i="1" smtClean="0"/>
              <a:t>burner </a:t>
            </a:r>
            <a:r>
              <a:rPr lang="en-US" smtClean="0"/>
              <a:t>(pembakar) ke </a:t>
            </a:r>
            <a:r>
              <a:rPr lang="en-US" i="1" smtClean="0"/>
              <a:t>rotating graphite</a:t>
            </a:r>
            <a:r>
              <a:rPr lang="en-US" smtClean="0"/>
              <a:t> (</a:t>
            </a:r>
            <a:r>
              <a:rPr lang="en-US" i="1" smtClean="0"/>
              <a:t>ceramic mandrel-bait rod</a:t>
            </a:r>
            <a:r>
              <a:rPr lang="en-US" smtClean="0"/>
              <a:t>). Glass soot tersebut menempel pada mandrel dari layer per layer. </a:t>
            </a:r>
          </a:p>
          <a:p>
            <a:r>
              <a:rPr lang="en-US" smtClean="0"/>
              <a:t>Dengan melakukan kontrolling terhadap aliran komponen uap logam halida selama proses pembentukan perform tersebut, komposisi dan dimensi untuk core dan cladding bisa dibuat, selain itu </a:t>
            </a:r>
            <a:r>
              <a:rPr lang="en-US" i="1" smtClean="0"/>
              <a:t>step index </a:t>
            </a:r>
            <a:r>
              <a:rPr lang="en-US" smtClean="0"/>
              <a:t>ataupun </a:t>
            </a:r>
            <a:r>
              <a:rPr lang="en-US" i="1" smtClean="0"/>
              <a:t>gradded index </a:t>
            </a:r>
            <a:r>
              <a:rPr lang="en-US" smtClean="0"/>
              <a:t>perform juga bisa dibuat.</a:t>
            </a:r>
            <a:endParaRPr lang="en-US"/>
          </a:p>
        </p:txBody>
      </p:sp>
      <p:sp>
        <p:nvSpPr>
          <p:cNvPr id="6" name="TextBox 5"/>
          <p:cNvSpPr txBox="1"/>
          <p:nvPr/>
        </p:nvSpPr>
        <p:spPr>
          <a:xfrm>
            <a:off x="4800600" y="4750475"/>
            <a:ext cx="3962400" cy="2031325"/>
          </a:xfrm>
          <a:prstGeom prst="rect">
            <a:avLst/>
          </a:prstGeom>
          <a:noFill/>
          <a:ln>
            <a:solidFill>
              <a:schemeClr val="tx1"/>
            </a:solidFill>
            <a:prstDash val="sysDash"/>
          </a:ln>
        </p:spPr>
        <p:txBody>
          <a:bodyPr wrap="square" rtlCol="0">
            <a:spAutoFit/>
          </a:bodyPr>
          <a:lstStyle/>
          <a:p>
            <a:r>
              <a:rPr lang="en-US" smtClean="0"/>
              <a:t>Setelah proses pembentukan preform selesai, mandrel kemudian dilepaskan. Selanjutnya pada preform dilakukan proses </a:t>
            </a:r>
            <a:r>
              <a:rPr lang="en-US" i="1" smtClean="0"/>
              <a:t>vitrification</a:t>
            </a:r>
            <a:r>
              <a:rPr lang="en-US" smtClean="0"/>
              <a:t>/ dipanaskan pada temperatur yang tinggi (&gt; 1400</a:t>
            </a:r>
            <a:r>
              <a:rPr lang="en-US" baseline="30000" smtClean="0"/>
              <a:t>o</a:t>
            </a:r>
            <a:r>
              <a:rPr lang="en-US" smtClean="0"/>
              <a:t>) untuk menghasilkan </a:t>
            </a:r>
            <a:r>
              <a:rPr lang="en-US" i="1" smtClean="0"/>
              <a:t>clear glass perform </a:t>
            </a:r>
            <a:r>
              <a:rPr lang="en-US" smtClean="0"/>
              <a:t>(</a:t>
            </a:r>
            <a:r>
              <a:rPr lang="en-US" i="1" smtClean="0"/>
              <a:t>rod</a:t>
            </a:r>
            <a:r>
              <a:rPr lang="en-US" smtClean="0"/>
              <a:t>/ </a:t>
            </a:r>
            <a:r>
              <a:rPr lang="en-US" i="1" smtClean="0"/>
              <a:t>tube)</a:t>
            </a:r>
            <a:endParaRPr lang="en-US" i="1"/>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pPr lvl="1"/>
            <a:r>
              <a:rPr lang="en-US" smtClean="0"/>
              <a:t/>
            </a:r>
            <a:br>
              <a:rPr lang="en-US" smtClean="0"/>
            </a:br>
            <a:r>
              <a:rPr lang="en-US" b="1" baseline="30000" smtClean="0">
                <a:solidFill>
                  <a:srgbClr val="FFC000"/>
                </a:solidFill>
              </a:rPr>
              <a:t> [2] </a:t>
            </a:r>
            <a:r>
              <a:rPr lang="en-US" smtClean="0"/>
              <a:t>VAD </a:t>
            </a:r>
            <a:r>
              <a:rPr lang="en-US" sz="2000" smtClean="0"/>
              <a:t>(</a:t>
            </a:r>
            <a:r>
              <a:rPr lang="en-US" sz="2000" i="1" smtClean="0"/>
              <a:t>Vapor-phase Axial Deposition</a:t>
            </a:r>
            <a:r>
              <a:rPr lang="en-US" sz="2000" smtClean="0"/>
              <a:t>)</a:t>
            </a:r>
            <a:r>
              <a:rPr lang="en-US" sz="2400" smtClean="0"/>
              <a:t/>
            </a:r>
            <a:br>
              <a:rPr lang="en-US" sz="2400" smtClean="0"/>
            </a:br>
            <a:endParaRPr lang="en-US" sz="2400"/>
          </a:p>
        </p:txBody>
      </p:sp>
      <p:pic>
        <p:nvPicPr>
          <p:cNvPr id="2050" name="Picture 2"/>
          <p:cNvPicPr>
            <a:picLocks noChangeAspect="1" noChangeArrowheads="1"/>
          </p:cNvPicPr>
          <p:nvPr/>
        </p:nvPicPr>
        <p:blipFill>
          <a:blip r:embed="rId2"/>
          <a:srcRect/>
          <a:stretch>
            <a:fillRect/>
          </a:stretch>
        </p:blipFill>
        <p:spPr bwMode="auto">
          <a:xfrm>
            <a:off x="609601" y="1606177"/>
            <a:ext cx="3581399" cy="3880223"/>
          </a:xfrm>
          <a:prstGeom prst="rect">
            <a:avLst/>
          </a:prstGeom>
          <a:ln>
            <a:noFill/>
          </a:ln>
          <a:effectLst>
            <a:outerShdw blurRad="190500" algn="tl" rotWithShape="0">
              <a:srgbClr val="000000">
                <a:alpha val="70000"/>
              </a:srgbClr>
            </a:outerShdw>
          </a:effectLst>
        </p:spPr>
      </p:pic>
      <p:sp>
        <p:nvSpPr>
          <p:cNvPr id="5" name="TextBox 4"/>
          <p:cNvSpPr txBox="1"/>
          <p:nvPr/>
        </p:nvSpPr>
        <p:spPr>
          <a:xfrm>
            <a:off x="4572000" y="1920657"/>
            <a:ext cx="4343400" cy="3108543"/>
          </a:xfrm>
          <a:prstGeom prst="rect">
            <a:avLst/>
          </a:prstGeom>
          <a:noFill/>
          <a:ln>
            <a:solidFill>
              <a:schemeClr val="tx1"/>
            </a:solidFill>
            <a:prstDash val="dash"/>
          </a:ln>
        </p:spPr>
        <p:txBody>
          <a:bodyPr wrap="square" rtlCol="0">
            <a:spAutoFit/>
          </a:bodyPr>
          <a:lstStyle/>
          <a:p>
            <a:r>
              <a:rPr lang="en-US" sz="1400" smtClean="0"/>
              <a:t>Pada metode VAD, proses pembentukan partikel SiO</a:t>
            </a:r>
            <a:r>
              <a:rPr lang="en-US" sz="1400" baseline="-25000" smtClean="0"/>
              <a:t>2</a:t>
            </a:r>
            <a:r>
              <a:rPr lang="en-US" sz="1400" smtClean="0"/>
              <a:t> sama dengan yang terjadi pada OVPO. Partikel-partikel tersebut disatukan oleh torches (suluh/ pemanas) didalam </a:t>
            </a:r>
            <a:r>
              <a:rPr lang="en-US" sz="1400" i="1" smtClean="0"/>
              <a:t>reaction chamber</a:t>
            </a:r>
            <a:r>
              <a:rPr lang="en-US" sz="1400" smtClean="0"/>
              <a:t>, kemudian disimpan pada ujung permukaan batang glass selika yang telah terbentuk sebelumnya seperti biji/ bibit yang menempel. Porous perform bergerak secara axial keatas dan berputar  secara kontinyu untuk memastikan kesimetrian silindris dari proses pembentukan perform tersebut. Seiring dengan pergerakan porous perform yang terus keatas, kemudian akan dilakukan proses pemanasan sampai ke tahap zone melting oleh carbon ring heater sehingga bisa didapatkan </a:t>
            </a:r>
            <a:r>
              <a:rPr lang="en-US" sz="1400" i="1" smtClean="0">
                <a:solidFill>
                  <a:srgbClr val="FF0000"/>
                </a:solidFill>
              </a:rPr>
              <a:t>transparant rod preform </a:t>
            </a:r>
            <a:r>
              <a:rPr lang="en-US" sz="1400" smtClean="0"/>
              <a:t>yang kemudian akan dirubah menjadi lebih padat (solid).</a:t>
            </a:r>
            <a:endParaRPr lang="en-US" sz="1400"/>
          </a:p>
        </p:txBody>
      </p:sp>
      <p:sp>
        <p:nvSpPr>
          <p:cNvPr id="6" name="TextBox 5"/>
          <p:cNvSpPr txBox="1"/>
          <p:nvPr/>
        </p:nvSpPr>
        <p:spPr>
          <a:xfrm>
            <a:off x="533400" y="5486400"/>
            <a:ext cx="8001000" cy="1169551"/>
          </a:xfrm>
          <a:prstGeom prst="rect">
            <a:avLst/>
          </a:prstGeom>
          <a:noFill/>
        </p:spPr>
        <p:txBody>
          <a:bodyPr wrap="square" rtlCol="0">
            <a:spAutoFit/>
          </a:bodyPr>
          <a:lstStyle/>
          <a:p>
            <a:r>
              <a:rPr lang="en-US" sz="1400" smtClean="0"/>
              <a:t>Keuntungan:</a:t>
            </a:r>
          </a:p>
          <a:p>
            <a:pPr marL="342900" indent="-342900">
              <a:buFont typeface="+mj-lt"/>
              <a:buAutoNum type="arabicPeriod"/>
            </a:pPr>
            <a:r>
              <a:rPr lang="en-US" sz="1400" smtClean="0"/>
              <a:t>Perform tidak memiliki central hole seperti pada OVPO</a:t>
            </a:r>
          </a:p>
          <a:p>
            <a:pPr marL="342900" indent="-342900">
              <a:buFont typeface="+mj-lt"/>
              <a:buAutoNum type="arabicPeriod"/>
            </a:pPr>
            <a:r>
              <a:rPr lang="en-US" sz="1400" smtClean="0"/>
              <a:t>Perform bisa dibuat lebih panjang tetapi pasti berpengaruh pada cost dan hasilnya</a:t>
            </a:r>
          </a:p>
          <a:p>
            <a:pPr marL="342900" indent="-342900">
              <a:buFont typeface="+mj-lt"/>
              <a:buAutoNum type="arabicPeriod"/>
            </a:pPr>
            <a:r>
              <a:rPr lang="en-US" sz="1400" smtClean="0"/>
              <a:t>Posisi </a:t>
            </a:r>
            <a:r>
              <a:rPr lang="en-US" sz="1400" i="1" smtClean="0"/>
              <a:t>reaction chamber </a:t>
            </a:r>
            <a:r>
              <a:rPr lang="en-US" sz="1400" smtClean="0"/>
              <a:t>dan </a:t>
            </a:r>
            <a:r>
              <a:rPr lang="en-US" sz="1400" i="1" smtClean="0"/>
              <a:t>zone melting (ring heater) </a:t>
            </a:r>
            <a:r>
              <a:rPr lang="en-US" sz="1400" smtClean="0"/>
              <a:t>yang terhubung satu sama lain mengurangi kemungkinan terjadinya kontaminasi ekternal dari seperti karena adanya debu atau uap air</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143000"/>
          </a:xfrm>
        </p:spPr>
        <p:txBody>
          <a:bodyPr/>
          <a:lstStyle/>
          <a:p>
            <a:r>
              <a:rPr lang="en-US" smtClean="0"/>
              <a:t>Material Serat Optik</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mtClean="0"/>
              <a:t/>
            </a:r>
            <a:br>
              <a:rPr lang="en-US" smtClean="0"/>
            </a:br>
            <a:r>
              <a:rPr lang="en-US" b="1" baseline="30000" smtClean="0">
                <a:solidFill>
                  <a:srgbClr val="FFC000"/>
                </a:solidFill>
              </a:rPr>
              <a:t> [3] </a:t>
            </a:r>
            <a:r>
              <a:rPr lang="en-US" smtClean="0"/>
              <a:t>MCVD </a:t>
            </a:r>
            <a:r>
              <a:rPr lang="en-US" sz="2000" smtClean="0"/>
              <a:t>(</a:t>
            </a:r>
            <a:r>
              <a:rPr lang="en-US" sz="2000" i="1" smtClean="0"/>
              <a:t>Modified Chemical Vapor Deposition</a:t>
            </a:r>
            <a:r>
              <a:rPr lang="en-US" sz="2000" smtClean="0"/>
              <a:t>)</a:t>
            </a:r>
            <a:r>
              <a:rPr lang="en-US" smtClean="0"/>
              <a:t/>
            </a:r>
            <a:br>
              <a:rPr lang="en-US" smtClean="0"/>
            </a:br>
            <a:endParaRPr lang="en-US"/>
          </a:p>
        </p:txBody>
      </p:sp>
      <p:pic>
        <p:nvPicPr>
          <p:cNvPr id="3074" name="Picture 2"/>
          <p:cNvPicPr>
            <a:picLocks noChangeAspect="1" noChangeArrowheads="1"/>
          </p:cNvPicPr>
          <p:nvPr/>
        </p:nvPicPr>
        <p:blipFill>
          <a:blip r:embed="rId2"/>
          <a:srcRect/>
          <a:stretch>
            <a:fillRect/>
          </a:stretch>
        </p:blipFill>
        <p:spPr bwMode="auto">
          <a:xfrm>
            <a:off x="381000" y="1752600"/>
            <a:ext cx="4800600" cy="3733800"/>
          </a:xfrm>
          <a:prstGeom prst="rect">
            <a:avLst/>
          </a:prstGeom>
          <a:noFill/>
          <a:ln w="9525">
            <a:noFill/>
            <a:miter lim="800000"/>
            <a:headEnd/>
            <a:tailEnd/>
          </a:ln>
          <a:effectLst/>
        </p:spPr>
      </p:pic>
      <p:sp>
        <p:nvSpPr>
          <p:cNvPr id="5" name="TextBox 4"/>
          <p:cNvSpPr txBox="1"/>
          <p:nvPr/>
        </p:nvSpPr>
        <p:spPr>
          <a:xfrm>
            <a:off x="5410201" y="1676400"/>
            <a:ext cx="3581400" cy="4524315"/>
          </a:xfrm>
          <a:prstGeom prst="rect">
            <a:avLst/>
          </a:prstGeom>
          <a:noFill/>
          <a:ln>
            <a:solidFill>
              <a:schemeClr val="tx1"/>
            </a:solidFill>
            <a:prstDash val="sysDash"/>
          </a:ln>
        </p:spPr>
        <p:txBody>
          <a:bodyPr wrap="square" rtlCol="0">
            <a:spAutoFit/>
          </a:bodyPr>
          <a:lstStyle/>
          <a:p>
            <a:r>
              <a:rPr lang="en-US" sz="1600" dirty="0" err="1" smtClean="0"/>
              <a:t>Pertama</a:t>
            </a:r>
            <a:r>
              <a:rPr lang="en-US" sz="1600" dirty="0" smtClean="0"/>
              <a:t> </a:t>
            </a:r>
            <a:r>
              <a:rPr lang="en-US" sz="1600" dirty="0" err="1" smtClean="0"/>
              <a:t>dilakukan</a:t>
            </a:r>
            <a:r>
              <a:rPr lang="en-US" sz="1600" dirty="0" smtClean="0"/>
              <a:t> </a:t>
            </a:r>
            <a:r>
              <a:rPr lang="en-US" sz="1600" dirty="0" err="1" smtClean="0"/>
              <a:t>oleh</a:t>
            </a:r>
            <a:r>
              <a:rPr lang="en-US" sz="1600" dirty="0" smtClean="0"/>
              <a:t> Bell Laboratories </a:t>
            </a:r>
            <a:r>
              <a:rPr lang="en-US" sz="1600" dirty="0" err="1" smtClean="0"/>
              <a:t>dan</a:t>
            </a:r>
            <a:r>
              <a:rPr lang="en-US" sz="1600" dirty="0" smtClean="0"/>
              <a:t> </a:t>
            </a:r>
            <a:r>
              <a:rPr lang="en-US" sz="1600" dirty="0" err="1" smtClean="0"/>
              <a:t>kemudian</a:t>
            </a:r>
            <a:r>
              <a:rPr lang="en-US" sz="1600" dirty="0" smtClean="0"/>
              <a:t> </a:t>
            </a:r>
            <a:r>
              <a:rPr lang="en-US" sz="1600" dirty="0" err="1" smtClean="0"/>
              <a:t>diadopsi</a:t>
            </a:r>
            <a:r>
              <a:rPr lang="en-US" sz="1600" dirty="0" smtClean="0"/>
              <a:t> </a:t>
            </a:r>
            <a:r>
              <a:rPr lang="en-US" sz="1600" dirty="0" err="1" smtClean="0"/>
              <a:t>secara</a:t>
            </a:r>
            <a:r>
              <a:rPr lang="en-US" sz="1600" dirty="0" smtClean="0"/>
              <a:t> </a:t>
            </a:r>
            <a:r>
              <a:rPr lang="en-US" sz="1600" dirty="0" err="1" smtClean="0"/>
              <a:t>luas</a:t>
            </a:r>
            <a:r>
              <a:rPr lang="en-US" sz="1600" dirty="0" smtClean="0"/>
              <a:t> yang </a:t>
            </a:r>
            <a:r>
              <a:rPr lang="en-US" sz="1600" dirty="0" err="1" smtClean="0"/>
              <a:t>digunakan</a:t>
            </a:r>
            <a:r>
              <a:rPr lang="en-US" sz="1600" dirty="0" smtClean="0"/>
              <a:t> </a:t>
            </a:r>
            <a:r>
              <a:rPr lang="en-US" sz="1600" dirty="0" err="1" smtClean="0"/>
              <a:t>untuk</a:t>
            </a:r>
            <a:r>
              <a:rPr lang="en-US" sz="1600" dirty="0" smtClean="0"/>
              <a:t> </a:t>
            </a:r>
            <a:r>
              <a:rPr lang="en-US" sz="1600" dirty="0" err="1" smtClean="0"/>
              <a:t>memproduksi</a:t>
            </a:r>
            <a:r>
              <a:rPr lang="en-US" sz="1600" dirty="0" smtClean="0"/>
              <a:t> very low loss </a:t>
            </a:r>
            <a:r>
              <a:rPr lang="en-US" sz="1600" dirty="0" err="1" smtClean="0"/>
              <a:t>gradded</a:t>
            </a:r>
            <a:r>
              <a:rPr lang="en-US" sz="1600" dirty="0" smtClean="0"/>
              <a:t>-index fiber. </a:t>
            </a:r>
            <a:r>
              <a:rPr lang="en-US" sz="1600" dirty="0" err="1" smtClean="0"/>
              <a:t>Uap</a:t>
            </a:r>
            <a:r>
              <a:rPr lang="en-US" sz="1600" dirty="0" smtClean="0"/>
              <a:t> </a:t>
            </a:r>
            <a:r>
              <a:rPr lang="en-US" sz="1600" dirty="0" err="1" smtClean="0"/>
              <a:t>partikel</a:t>
            </a:r>
            <a:r>
              <a:rPr lang="en-US" sz="1600" dirty="0" smtClean="0"/>
              <a:t> glass </a:t>
            </a:r>
            <a:r>
              <a:rPr lang="en-US" sz="1600" dirty="0" err="1" smtClean="0"/>
              <a:t>didapatkan</a:t>
            </a:r>
            <a:r>
              <a:rPr lang="en-US" sz="1600" dirty="0" smtClean="0"/>
              <a:t> </a:t>
            </a:r>
            <a:r>
              <a:rPr lang="en-US" sz="1600" dirty="0" err="1" smtClean="0"/>
              <a:t>dari</a:t>
            </a:r>
            <a:r>
              <a:rPr lang="en-US" sz="1600" dirty="0" smtClean="0"/>
              <a:t> </a:t>
            </a:r>
            <a:r>
              <a:rPr lang="en-US" sz="1600" dirty="0" err="1" smtClean="0"/>
              <a:t>reaksi</a:t>
            </a:r>
            <a:r>
              <a:rPr lang="en-US" sz="1600" dirty="0" smtClean="0"/>
              <a:t> </a:t>
            </a:r>
            <a:r>
              <a:rPr lang="en-US" sz="1600" dirty="0" err="1" smtClean="0"/>
              <a:t>antara</a:t>
            </a:r>
            <a:r>
              <a:rPr lang="en-US" sz="1600" dirty="0" smtClean="0"/>
              <a:t> </a:t>
            </a:r>
            <a:r>
              <a:rPr lang="en-US" sz="1600" dirty="0" err="1" smtClean="0"/>
              <a:t>bahan</a:t>
            </a:r>
            <a:r>
              <a:rPr lang="en-US" sz="1600" dirty="0" smtClean="0"/>
              <a:t> gas </a:t>
            </a:r>
            <a:r>
              <a:rPr lang="en-US" sz="1600" dirty="0" err="1" smtClean="0"/>
              <a:t>logam</a:t>
            </a:r>
            <a:r>
              <a:rPr lang="en-US" sz="1600" dirty="0" smtClean="0"/>
              <a:t> </a:t>
            </a:r>
            <a:r>
              <a:rPr lang="en-US" sz="1600" dirty="0" err="1" smtClean="0"/>
              <a:t>halida</a:t>
            </a:r>
            <a:r>
              <a:rPr lang="en-US" sz="1600" dirty="0" smtClean="0"/>
              <a:t> </a:t>
            </a:r>
            <a:r>
              <a:rPr lang="en-US" sz="1600" dirty="0" err="1" smtClean="0"/>
              <a:t>dengan</a:t>
            </a:r>
            <a:r>
              <a:rPr lang="en-US" sz="1600" dirty="0" smtClean="0"/>
              <a:t> </a:t>
            </a:r>
            <a:r>
              <a:rPr lang="en-US" sz="1600" dirty="0" err="1" smtClean="0"/>
              <a:t>oxigen</a:t>
            </a:r>
            <a:r>
              <a:rPr lang="en-US" sz="1600" dirty="0" smtClean="0"/>
              <a:t> yang </a:t>
            </a:r>
            <a:r>
              <a:rPr lang="en-US" sz="1600" dirty="0" err="1" smtClean="0"/>
              <a:t>mengalir</a:t>
            </a:r>
            <a:r>
              <a:rPr lang="en-US" sz="1600" dirty="0" smtClean="0"/>
              <a:t> </a:t>
            </a:r>
            <a:r>
              <a:rPr lang="en-US" sz="1600" dirty="0" err="1" smtClean="0"/>
              <a:t>didalam</a:t>
            </a:r>
            <a:r>
              <a:rPr lang="en-US" sz="1600" dirty="0" smtClean="0"/>
              <a:t> </a:t>
            </a:r>
            <a:r>
              <a:rPr lang="en-US" sz="1600" i="1" dirty="0" smtClean="0">
                <a:solidFill>
                  <a:srgbClr val="FF0000"/>
                </a:solidFill>
              </a:rPr>
              <a:t>silica pipe</a:t>
            </a:r>
            <a:r>
              <a:rPr lang="en-US" sz="1600" dirty="0" smtClean="0">
                <a:solidFill>
                  <a:srgbClr val="FF0000"/>
                </a:solidFill>
              </a:rPr>
              <a:t>. </a:t>
            </a:r>
            <a:r>
              <a:rPr lang="en-US" sz="1600" dirty="0" err="1" smtClean="0"/>
              <a:t>Kemudian</a:t>
            </a:r>
            <a:r>
              <a:rPr lang="en-US" sz="1600" dirty="0" smtClean="0"/>
              <a:t> </a:t>
            </a:r>
            <a:r>
              <a:rPr lang="en-US" sz="1600" dirty="0" err="1" smtClean="0"/>
              <a:t>partikel</a:t>
            </a:r>
            <a:r>
              <a:rPr lang="en-US" sz="1600" dirty="0" smtClean="0"/>
              <a:t> glass </a:t>
            </a:r>
            <a:r>
              <a:rPr lang="en-US" sz="1600" dirty="0" err="1" smtClean="0"/>
              <a:t>tersebut</a:t>
            </a:r>
            <a:r>
              <a:rPr lang="en-US" sz="1600" dirty="0" smtClean="0"/>
              <a:t> </a:t>
            </a:r>
            <a:r>
              <a:rPr lang="en-US" sz="1600" dirty="0" err="1" smtClean="0"/>
              <a:t>disimpan</a:t>
            </a:r>
            <a:r>
              <a:rPr lang="en-US" sz="1600" dirty="0" smtClean="0"/>
              <a:t> </a:t>
            </a:r>
            <a:r>
              <a:rPr lang="en-US" sz="1600" dirty="0" err="1" smtClean="0"/>
              <a:t>dan</a:t>
            </a:r>
            <a:r>
              <a:rPr lang="en-US" sz="1600" dirty="0" smtClean="0"/>
              <a:t> </a:t>
            </a:r>
            <a:r>
              <a:rPr lang="en-US" sz="1600" dirty="0" err="1" smtClean="0"/>
              <a:t>dilakukan</a:t>
            </a:r>
            <a:r>
              <a:rPr lang="en-US" sz="1600" dirty="0" smtClean="0"/>
              <a:t> </a:t>
            </a:r>
            <a:r>
              <a:rPr lang="en-US" sz="1600" dirty="0" err="1" smtClean="0"/>
              <a:t>proses</a:t>
            </a:r>
            <a:r>
              <a:rPr lang="en-US" sz="1600" dirty="0" smtClean="0"/>
              <a:t> sintering </a:t>
            </a:r>
            <a:r>
              <a:rPr lang="en-US" sz="1600" dirty="0" err="1" smtClean="0"/>
              <a:t>oleh</a:t>
            </a:r>
            <a:r>
              <a:rPr lang="en-US" sz="1600" dirty="0" smtClean="0"/>
              <a:t> H</a:t>
            </a:r>
            <a:r>
              <a:rPr lang="en-US" sz="1600" baseline="-25000" dirty="0" smtClean="0"/>
              <a:t>2</a:t>
            </a:r>
            <a:r>
              <a:rPr lang="en-US" sz="1600" dirty="0" smtClean="0"/>
              <a:t>O</a:t>
            </a:r>
            <a:r>
              <a:rPr lang="en-US" sz="1600" baseline="-25000" dirty="0" smtClean="0"/>
              <a:t>2</a:t>
            </a:r>
            <a:r>
              <a:rPr lang="en-US" sz="1600" dirty="0" smtClean="0"/>
              <a:t> burner (</a:t>
            </a:r>
            <a:r>
              <a:rPr lang="en-US" sz="1600" dirty="0" err="1" smtClean="0"/>
              <a:t>oxyhydrogen</a:t>
            </a:r>
            <a:r>
              <a:rPr lang="en-US" sz="1600" dirty="0" smtClean="0"/>
              <a:t>) yang </a:t>
            </a:r>
            <a:r>
              <a:rPr lang="en-US" sz="1600" dirty="0" err="1" smtClean="0"/>
              <a:t>berjalan</a:t>
            </a:r>
            <a:r>
              <a:rPr lang="en-US" sz="1600" dirty="0" smtClean="0"/>
              <a:t> </a:t>
            </a:r>
            <a:r>
              <a:rPr lang="en-US" sz="1600" dirty="0" err="1" smtClean="0"/>
              <a:t>sepanjang</a:t>
            </a:r>
            <a:r>
              <a:rPr lang="en-US" sz="1600" dirty="0" smtClean="0"/>
              <a:t> silica pipe </a:t>
            </a:r>
            <a:r>
              <a:rPr lang="en-US" sz="1600" dirty="0" err="1" smtClean="0"/>
              <a:t>sehingga</a:t>
            </a:r>
            <a:r>
              <a:rPr lang="en-US" sz="1600" dirty="0" smtClean="0"/>
              <a:t> </a:t>
            </a:r>
            <a:r>
              <a:rPr lang="en-US" sz="1600" dirty="0" err="1" smtClean="0"/>
              <a:t>diperoleh</a:t>
            </a:r>
            <a:r>
              <a:rPr lang="en-US" sz="1600" dirty="0" smtClean="0"/>
              <a:t> clear glass layer (sintered glass). </a:t>
            </a:r>
            <a:r>
              <a:rPr lang="en-US" sz="1600" dirty="0" err="1" smtClean="0"/>
              <a:t>Ketika</a:t>
            </a:r>
            <a:r>
              <a:rPr lang="en-US" sz="1600" dirty="0" smtClean="0"/>
              <a:t> </a:t>
            </a:r>
            <a:r>
              <a:rPr lang="en-US" sz="1600" dirty="0" err="1" smtClean="0"/>
              <a:t>ukuran</a:t>
            </a:r>
            <a:r>
              <a:rPr lang="en-US" sz="1600" dirty="0" smtClean="0"/>
              <a:t>/ </a:t>
            </a:r>
            <a:r>
              <a:rPr lang="en-US" sz="1600" dirty="0" err="1" smtClean="0"/>
              <a:t>ketebalan</a:t>
            </a:r>
            <a:r>
              <a:rPr lang="en-US" sz="1600" dirty="0" smtClean="0"/>
              <a:t> </a:t>
            </a:r>
            <a:r>
              <a:rPr lang="en-US" sz="1600" dirty="0" err="1" smtClean="0"/>
              <a:t>dari</a:t>
            </a:r>
            <a:r>
              <a:rPr lang="en-US" sz="1600" dirty="0" smtClean="0"/>
              <a:t> glass </a:t>
            </a:r>
            <a:r>
              <a:rPr lang="en-US" sz="1600" dirty="0" err="1" smtClean="0"/>
              <a:t>sudah</a:t>
            </a:r>
            <a:r>
              <a:rPr lang="en-US" sz="1600" dirty="0" smtClean="0"/>
              <a:t> </a:t>
            </a:r>
            <a:r>
              <a:rPr lang="en-US" sz="1600" dirty="0" err="1" smtClean="0"/>
              <a:t>sesuai</a:t>
            </a:r>
            <a:r>
              <a:rPr lang="en-US" sz="1600" dirty="0" smtClean="0"/>
              <a:t> </a:t>
            </a:r>
            <a:r>
              <a:rPr lang="en-US" sz="1600" dirty="0" err="1" smtClean="0"/>
              <a:t>dengan</a:t>
            </a:r>
            <a:r>
              <a:rPr lang="en-US" sz="1600" dirty="0" smtClean="0"/>
              <a:t> yang </a:t>
            </a:r>
            <a:r>
              <a:rPr lang="en-US" sz="1600" dirty="0" err="1" smtClean="0"/>
              <a:t>diinginkan</a:t>
            </a:r>
            <a:r>
              <a:rPr lang="en-US" sz="1600" dirty="0" smtClean="0"/>
              <a:t> </a:t>
            </a:r>
            <a:r>
              <a:rPr lang="en-US" sz="1600" dirty="0" err="1" smtClean="0"/>
              <a:t>aliran</a:t>
            </a:r>
            <a:r>
              <a:rPr lang="en-US" sz="1600" dirty="0" smtClean="0"/>
              <a:t> </a:t>
            </a:r>
            <a:r>
              <a:rPr lang="en-US" sz="1600" dirty="0" err="1" smtClean="0"/>
              <a:t>uap</a:t>
            </a:r>
            <a:r>
              <a:rPr lang="en-US" sz="1600" dirty="0" smtClean="0"/>
              <a:t> </a:t>
            </a:r>
            <a:r>
              <a:rPr lang="en-US" sz="1600" dirty="0" err="1" smtClean="0"/>
              <a:t>partikel</a:t>
            </a:r>
            <a:r>
              <a:rPr lang="en-US" sz="1600" dirty="0" smtClean="0"/>
              <a:t> glass </a:t>
            </a:r>
            <a:r>
              <a:rPr lang="en-US" sz="1600" dirty="0" err="1" smtClean="0"/>
              <a:t>tadi</a:t>
            </a:r>
            <a:r>
              <a:rPr lang="en-US" sz="1600" dirty="0" smtClean="0"/>
              <a:t> </a:t>
            </a:r>
            <a:r>
              <a:rPr lang="en-US" sz="1600" dirty="0" err="1" smtClean="0"/>
              <a:t>dihentikan</a:t>
            </a:r>
            <a:r>
              <a:rPr lang="en-US" sz="1600" dirty="0" smtClean="0"/>
              <a:t> </a:t>
            </a:r>
            <a:r>
              <a:rPr lang="en-US" sz="1600" dirty="0" err="1" smtClean="0"/>
              <a:t>dan</a:t>
            </a:r>
            <a:r>
              <a:rPr lang="en-US" sz="1600" dirty="0" smtClean="0"/>
              <a:t> </a:t>
            </a:r>
            <a:r>
              <a:rPr lang="en-US" sz="1600" dirty="0" err="1" smtClean="0"/>
              <a:t>kemudian</a:t>
            </a:r>
            <a:r>
              <a:rPr lang="en-US" sz="1600" dirty="0" smtClean="0"/>
              <a:t> </a:t>
            </a:r>
            <a:r>
              <a:rPr lang="en-US" sz="1600" dirty="0" err="1" smtClean="0"/>
              <a:t>tabung</a:t>
            </a:r>
            <a:r>
              <a:rPr lang="en-US" sz="1600" dirty="0" smtClean="0"/>
              <a:t> (pipe) </a:t>
            </a:r>
            <a:r>
              <a:rPr lang="en-US" sz="1600" dirty="0" err="1" smtClean="0"/>
              <a:t>dipanaskan</a:t>
            </a:r>
            <a:r>
              <a:rPr lang="en-US" sz="1600" dirty="0" smtClean="0"/>
              <a:t> </a:t>
            </a:r>
            <a:r>
              <a:rPr lang="en-US" sz="1600" dirty="0" err="1" smtClean="0"/>
              <a:t>sampai</a:t>
            </a:r>
            <a:r>
              <a:rPr lang="en-US" sz="1600" dirty="0" smtClean="0"/>
              <a:t> </a:t>
            </a:r>
            <a:r>
              <a:rPr lang="en-US" sz="1600" dirty="0" err="1" smtClean="0"/>
              <a:t>suhu</a:t>
            </a:r>
            <a:r>
              <a:rPr lang="en-US" sz="1600" dirty="0" smtClean="0"/>
              <a:t> yang </a:t>
            </a:r>
            <a:r>
              <a:rPr lang="en-US" sz="1600" dirty="0" err="1" smtClean="0"/>
              <a:t>tinggi</a:t>
            </a:r>
            <a:r>
              <a:rPr lang="en-US" sz="1600" dirty="0" smtClean="0"/>
              <a:t> </a:t>
            </a:r>
            <a:r>
              <a:rPr lang="en-US" sz="1600" dirty="0" err="1" smtClean="0"/>
              <a:t>sehingga</a:t>
            </a:r>
            <a:r>
              <a:rPr lang="en-US" sz="1600" dirty="0" smtClean="0"/>
              <a:t> </a:t>
            </a:r>
            <a:r>
              <a:rPr lang="en-US" sz="1600" dirty="0" err="1" smtClean="0"/>
              <a:t>dihasilkan</a:t>
            </a:r>
            <a:r>
              <a:rPr lang="en-US" sz="1600" dirty="0" smtClean="0"/>
              <a:t> </a:t>
            </a:r>
            <a:r>
              <a:rPr lang="en-US" sz="1600" i="1" dirty="0" smtClean="0">
                <a:solidFill>
                  <a:srgbClr val="FF0000"/>
                </a:solidFill>
              </a:rPr>
              <a:t>solid rod </a:t>
            </a:r>
            <a:r>
              <a:rPr lang="en-US" sz="1600" i="1" dirty="0" err="1" smtClean="0">
                <a:solidFill>
                  <a:srgbClr val="FF0000"/>
                </a:solidFill>
              </a:rPr>
              <a:t>preform</a:t>
            </a:r>
            <a:endParaRPr lang="en-US" sz="1600" i="1" dirty="0">
              <a:solidFill>
                <a:srgbClr val="FF0000"/>
              </a:solidFill>
            </a:endParaRPr>
          </a:p>
        </p:txBody>
      </p:sp>
      <p:sp>
        <p:nvSpPr>
          <p:cNvPr id="6" name="TextBox 5"/>
          <p:cNvSpPr txBox="1"/>
          <p:nvPr/>
        </p:nvSpPr>
        <p:spPr>
          <a:xfrm>
            <a:off x="381000" y="5638800"/>
            <a:ext cx="4953000" cy="830997"/>
          </a:xfrm>
          <a:prstGeom prst="rect">
            <a:avLst/>
          </a:prstGeom>
          <a:noFill/>
          <a:ln>
            <a:solidFill>
              <a:schemeClr val="tx1"/>
            </a:solidFill>
            <a:prstDash val="sysDash"/>
          </a:ln>
        </p:spPr>
        <p:txBody>
          <a:bodyPr wrap="square" rtlCol="0">
            <a:spAutoFit/>
          </a:bodyPr>
          <a:lstStyle/>
          <a:p>
            <a:r>
              <a:rPr lang="en-US" sz="1600" smtClean="0"/>
              <a:t>Fiber yang dihasilkan dari preform MCVD akan memiliki core yang terdiri dari vapor-deposited material dan cladding yang terbuat dari original silica tube</a:t>
            </a:r>
            <a:endParaRPr lang="en-US" sz="16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mtClean="0"/>
              <a:t/>
            </a:r>
            <a:br>
              <a:rPr lang="en-US" smtClean="0"/>
            </a:br>
            <a:r>
              <a:rPr lang="en-US" b="1" baseline="30000" smtClean="0">
                <a:solidFill>
                  <a:srgbClr val="FFC000"/>
                </a:solidFill>
              </a:rPr>
              <a:t> [4] </a:t>
            </a:r>
            <a:r>
              <a:rPr lang="en-US" smtClean="0"/>
              <a:t>PCVD </a:t>
            </a:r>
            <a:r>
              <a:rPr lang="en-US" sz="2000" smtClean="0"/>
              <a:t>(</a:t>
            </a:r>
            <a:r>
              <a:rPr lang="en-US" sz="2000" i="1" smtClean="0"/>
              <a:t>Plasma-activated Chemical Vapor Deposition</a:t>
            </a:r>
            <a:r>
              <a:rPr lang="en-US" sz="2000" smtClean="0"/>
              <a:t>)</a:t>
            </a:r>
            <a:r>
              <a:rPr lang="en-US" smtClean="0"/>
              <a:t/>
            </a:r>
            <a:br>
              <a:rPr lang="en-US" smtClean="0"/>
            </a:br>
            <a:endParaRPr lang="en-US"/>
          </a:p>
        </p:txBody>
      </p:sp>
      <p:pic>
        <p:nvPicPr>
          <p:cNvPr id="4098" name="Picture 2"/>
          <p:cNvPicPr>
            <a:picLocks noChangeAspect="1" noChangeArrowheads="1"/>
          </p:cNvPicPr>
          <p:nvPr/>
        </p:nvPicPr>
        <p:blipFill>
          <a:blip r:embed="rId2"/>
          <a:srcRect/>
          <a:stretch>
            <a:fillRect/>
          </a:stretch>
        </p:blipFill>
        <p:spPr bwMode="auto">
          <a:xfrm>
            <a:off x="2057400" y="1600200"/>
            <a:ext cx="5257800" cy="2588964"/>
          </a:xfrm>
          <a:prstGeom prst="rect">
            <a:avLst/>
          </a:prstGeom>
          <a:ln>
            <a:noFill/>
          </a:ln>
          <a:effectLst>
            <a:outerShdw blurRad="190500" algn="tl" rotWithShape="0">
              <a:srgbClr val="000000">
                <a:alpha val="70000"/>
              </a:srgbClr>
            </a:outerShdw>
          </a:effectLst>
        </p:spPr>
      </p:pic>
      <p:sp>
        <p:nvSpPr>
          <p:cNvPr id="5" name="TextBox 4"/>
          <p:cNvSpPr txBox="1"/>
          <p:nvPr/>
        </p:nvSpPr>
        <p:spPr>
          <a:xfrm>
            <a:off x="457199" y="4267200"/>
            <a:ext cx="8305801" cy="2308324"/>
          </a:xfrm>
          <a:prstGeom prst="rect">
            <a:avLst/>
          </a:prstGeom>
          <a:noFill/>
          <a:ln>
            <a:solidFill>
              <a:schemeClr val="tx1"/>
            </a:solidFill>
            <a:prstDash val="sysDash"/>
          </a:ln>
        </p:spPr>
        <p:txBody>
          <a:bodyPr wrap="square" rtlCol="0">
            <a:spAutoFit/>
          </a:bodyPr>
          <a:lstStyle/>
          <a:p>
            <a:r>
              <a:rPr lang="en-US" sz="1600" smtClean="0"/>
              <a:t>Metode PCVD ditemukan oleh scientists at Philips Research. PCVD mirip dengan MCVD pada proses pembentukan yang terjadi pada silica tube. Nonisothermal plasma beroperasi pada tekanan yang rendah untuk menginialisasi reaksi kimia. Silica tube berada pada temperatur 1000-1200</a:t>
            </a:r>
            <a:r>
              <a:rPr lang="en-US" sz="1600" baseline="30000" smtClean="0"/>
              <a:t>o</a:t>
            </a:r>
            <a:r>
              <a:rPr lang="en-US" sz="1600" smtClean="0"/>
              <a:t>C untuk mengurangi tekanan. Microwave resonator yang bekerja pada 2.45 GHz berjalan sepanjang silica tube untuk menghasilkan plasma. Proses pembuatan dengan teknik PCVD ini menghasilkan dan menyimpan clear glass material secara langsung pada dinding tube tanpa melalui soot formation, jadi tidak ada proses sintering didalamnya. Ketika ketebalan/ diameter dari glass sudah sesuai dengan yang diinginkan tube (tabung) berubah membentuk jadi preform  seperti yang terjadi pada MCVD.</a:t>
            </a:r>
            <a:endParaRPr lang="en-US" sz="16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Double-Crucible Method</a:t>
            </a:r>
            <a:endParaRPr lang="en-US"/>
          </a:p>
        </p:txBody>
      </p:sp>
      <p:pic>
        <p:nvPicPr>
          <p:cNvPr id="5122" name="Picture 2"/>
          <p:cNvPicPr>
            <a:picLocks noChangeAspect="1" noChangeArrowheads="1"/>
          </p:cNvPicPr>
          <p:nvPr/>
        </p:nvPicPr>
        <p:blipFill>
          <a:blip r:embed="rId2"/>
          <a:srcRect/>
          <a:stretch>
            <a:fillRect/>
          </a:stretch>
        </p:blipFill>
        <p:spPr bwMode="auto">
          <a:xfrm>
            <a:off x="228600" y="1600200"/>
            <a:ext cx="4697731" cy="4038600"/>
          </a:xfrm>
          <a:prstGeom prst="rect">
            <a:avLst/>
          </a:prstGeom>
          <a:ln>
            <a:noFill/>
          </a:ln>
          <a:effectLst>
            <a:outerShdw blurRad="190500" algn="tl" rotWithShape="0">
              <a:srgbClr val="000000">
                <a:alpha val="70000"/>
              </a:srgbClr>
            </a:outerShdw>
          </a:effectLst>
        </p:spPr>
      </p:pic>
      <p:sp>
        <p:nvSpPr>
          <p:cNvPr id="5" name="TextBox 4"/>
          <p:cNvSpPr txBox="1"/>
          <p:nvPr/>
        </p:nvSpPr>
        <p:spPr>
          <a:xfrm>
            <a:off x="5029200" y="1600200"/>
            <a:ext cx="3810000" cy="3785652"/>
          </a:xfrm>
          <a:prstGeom prst="rect">
            <a:avLst/>
          </a:prstGeom>
          <a:noFill/>
          <a:ln>
            <a:solidFill>
              <a:schemeClr val="tx1"/>
            </a:solidFill>
            <a:prstDash val="sysDash"/>
          </a:ln>
        </p:spPr>
        <p:txBody>
          <a:bodyPr wrap="square" rtlCol="0">
            <a:spAutoFit/>
          </a:bodyPr>
          <a:lstStyle/>
          <a:p>
            <a:r>
              <a:rPr lang="en-US" sz="1600" dirty="0" err="1" smtClean="0"/>
              <a:t>metode</a:t>
            </a:r>
            <a:r>
              <a:rPr lang="en-US" sz="1600" dirty="0" smtClean="0"/>
              <a:t> direct melt double crucible </a:t>
            </a:r>
            <a:r>
              <a:rPr lang="en-US" sz="1600" dirty="0" err="1" smtClean="0"/>
              <a:t>dapat</a:t>
            </a:r>
            <a:r>
              <a:rPr lang="en-US" sz="1600" dirty="0" smtClean="0"/>
              <a:t> </a:t>
            </a:r>
            <a:r>
              <a:rPr lang="en-US" sz="1600" dirty="0" err="1" smtClean="0"/>
              <a:t>digunakan</a:t>
            </a:r>
            <a:r>
              <a:rPr lang="en-US" sz="1600" dirty="0" smtClean="0"/>
              <a:t> </a:t>
            </a:r>
            <a:r>
              <a:rPr lang="en-US" sz="1600" dirty="0" err="1" smtClean="0"/>
              <a:t>untuk</a:t>
            </a:r>
            <a:r>
              <a:rPr lang="en-US" sz="1600" dirty="0" smtClean="0"/>
              <a:t> </a:t>
            </a:r>
            <a:r>
              <a:rPr lang="en-US" sz="1600" dirty="0" err="1" smtClean="0"/>
              <a:t>membuat</a:t>
            </a:r>
            <a:r>
              <a:rPr lang="en-US" sz="1600" dirty="0" smtClean="0"/>
              <a:t> silica, </a:t>
            </a:r>
            <a:r>
              <a:rPr lang="en-US" sz="1600" dirty="0" err="1" smtClean="0"/>
              <a:t>chalgenide</a:t>
            </a:r>
            <a:r>
              <a:rPr lang="en-US" sz="1600" dirty="0" smtClean="0"/>
              <a:t>, </a:t>
            </a:r>
            <a:r>
              <a:rPr lang="en-US" sz="1600" dirty="0" err="1" smtClean="0"/>
              <a:t>dan</a:t>
            </a:r>
            <a:r>
              <a:rPr lang="en-US" sz="1600" dirty="0" smtClean="0"/>
              <a:t> </a:t>
            </a:r>
            <a:r>
              <a:rPr lang="en-US" sz="1600" dirty="0" err="1" smtClean="0"/>
              <a:t>halida</a:t>
            </a:r>
            <a:r>
              <a:rPr lang="en-US" sz="1600" dirty="0" smtClean="0"/>
              <a:t> glass fiber. </a:t>
            </a:r>
            <a:r>
              <a:rPr lang="en-US" sz="1600" dirty="0" err="1" smtClean="0"/>
              <a:t>Pada</a:t>
            </a:r>
            <a:r>
              <a:rPr lang="en-US" sz="1600" dirty="0" smtClean="0"/>
              <a:t> </a:t>
            </a:r>
            <a:r>
              <a:rPr lang="en-US" sz="1600" dirty="0" err="1" smtClean="0"/>
              <a:t>metode</a:t>
            </a:r>
            <a:r>
              <a:rPr lang="en-US" sz="1600" dirty="0" smtClean="0"/>
              <a:t> </a:t>
            </a:r>
            <a:r>
              <a:rPr lang="en-US" sz="1600" dirty="0" err="1" smtClean="0"/>
              <a:t>ini</a:t>
            </a:r>
            <a:r>
              <a:rPr lang="en-US" sz="1600" dirty="0" smtClean="0"/>
              <a:t>, glass rod (</a:t>
            </a:r>
            <a:r>
              <a:rPr lang="en-US" sz="1600" dirty="0" err="1" smtClean="0"/>
              <a:t>batangan</a:t>
            </a:r>
            <a:r>
              <a:rPr lang="en-US" sz="1600" dirty="0" smtClean="0"/>
              <a:t> glass) </a:t>
            </a:r>
            <a:r>
              <a:rPr lang="en-US" sz="1600" dirty="0" err="1" smtClean="0"/>
              <a:t>untuk</a:t>
            </a:r>
            <a:r>
              <a:rPr lang="en-US" sz="1600" dirty="0" smtClean="0"/>
              <a:t> core </a:t>
            </a:r>
            <a:r>
              <a:rPr lang="en-US" sz="1600" dirty="0" err="1" smtClean="0"/>
              <a:t>dan</a:t>
            </a:r>
            <a:r>
              <a:rPr lang="en-US" sz="1600" dirty="0" smtClean="0"/>
              <a:t> cladding </a:t>
            </a:r>
            <a:r>
              <a:rPr lang="en-US" sz="1600" dirty="0" err="1" smtClean="0"/>
              <a:t>dibuat</a:t>
            </a:r>
            <a:r>
              <a:rPr lang="en-US" sz="1600" dirty="0" smtClean="0"/>
              <a:t> </a:t>
            </a:r>
            <a:r>
              <a:rPr lang="en-US" sz="1600" dirty="0" err="1" smtClean="0"/>
              <a:t>terlebih</a:t>
            </a:r>
            <a:r>
              <a:rPr lang="en-US" sz="1600" dirty="0" smtClean="0"/>
              <a:t> </a:t>
            </a:r>
            <a:r>
              <a:rPr lang="en-US" sz="1600" dirty="0" err="1" smtClean="0"/>
              <a:t>dahulu</a:t>
            </a:r>
            <a:r>
              <a:rPr lang="en-US" sz="1600" dirty="0" smtClean="0"/>
              <a:t> </a:t>
            </a:r>
            <a:r>
              <a:rPr lang="en-US" sz="1600" dirty="0" err="1" smtClean="0"/>
              <a:t>secara</a:t>
            </a:r>
            <a:r>
              <a:rPr lang="en-US" sz="1600" dirty="0" smtClean="0"/>
              <a:t> </a:t>
            </a:r>
            <a:r>
              <a:rPr lang="en-US" sz="1600" dirty="0" err="1" smtClean="0"/>
              <a:t>terpisah</a:t>
            </a:r>
            <a:r>
              <a:rPr lang="en-US" sz="1600" dirty="0" smtClean="0"/>
              <a:t> </a:t>
            </a:r>
            <a:r>
              <a:rPr lang="en-US" sz="1600" dirty="0" err="1" smtClean="0"/>
              <a:t>dengan</a:t>
            </a:r>
            <a:r>
              <a:rPr lang="en-US" sz="1600" dirty="0" smtClean="0"/>
              <a:t> </a:t>
            </a:r>
            <a:r>
              <a:rPr lang="en-US" sz="1600" dirty="0" err="1" smtClean="0"/>
              <a:t>proses</a:t>
            </a:r>
            <a:r>
              <a:rPr lang="en-US" sz="1600" dirty="0" smtClean="0"/>
              <a:t> </a:t>
            </a:r>
            <a:r>
              <a:rPr lang="en-US" sz="1600" dirty="0" err="1" smtClean="0"/>
              <a:t>pencampuran</a:t>
            </a:r>
            <a:r>
              <a:rPr lang="en-US" sz="1600" dirty="0" smtClean="0"/>
              <a:t> (</a:t>
            </a:r>
            <a:r>
              <a:rPr lang="en-US" sz="1600" i="1" dirty="0" smtClean="0"/>
              <a:t>melting mixture</a:t>
            </a:r>
            <a:r>
              <a:rPr lang="en-US" sz="1600" dirty="0" smtClean="0"/>
              <a:t>) </a:t>
            </a:r>
            <a:r>
              <a:rPr lang="en-US" sz="1600" dirty="0" err="1" smtClean="0"/>
              <a:t>dari</a:t>
            </a:r>
            <a:r>
              <a:rPr lang="en-US" sz="1600" dirty="0" smtClean="0"/>
              <a:t> </a:t>
            </a:r>
            <a:r>
              <a:rPr lang="en-US" sz="1600" dirty="0" err="1" smtClean="0"/>
              <a:t>serbuk</a:t>
            </a:r>
            <a:r>
              <a:rPr lang="en-US" sz="1600" dirty="0" smtClean="0"/>
              <a:t> </a:t>
            </a:r>
            <a:r>
              <a:rPr lang="en-US" sz="1600" dirty="0" err="1" smtClean="0"/>
              <a:t>murni</a:t>
            </a:r>
            <a:r>
              <a:rPr lang="en-US" sz="1600" dirty="0" smtClean="0"/>
              <a:t> </a:t>
            </a:r>
            <a:r>
              <a:rPr lang="en-US" sz="1600" dirty="0" err="1" smtClean="0"/>
              <a:t>sampai</a:t>
            </a:r>
            <a:r>
              <a:rPr lang="en-US" sz="1600" dirty="0" smtClean="0"/>
              <a:t> </a:t>
            </a:r>
            <a:r>
              <a:rPr lang="en-US" sz="1600" dirty="0" err="1" smtClean="0"/>
              <a:t>didapatkan</a:t>
            </a:r>
            <a:r>
              <a:rPr lang="en-US" sz="1600" dirty="0" smtClean="0"/>
              <a:t> </a:t>
            </a:r>
            <a:r>
              <a:rPr lang="en-US" sz="1600" dirty="0" err="1" smtClean="0"/>
              <a:t>komposisi</a:t>
            </a:r>
            <a:r>
              <a:rPr lang="en-US" sz="1600" dirty="0" smtClean="0"/>
              <a:t> glass yang </a:t>
            </a:r>
            <a:r>
              <a:rPr lang="en-US" sz="1600" dirty="0" err="1" smtClean="0"/>
              <a:t>sesuai</a:t>
            </a:r>
            <a:r>
              <a:rPr lang="en-US" sz="1600" dirty="0" smtClean="0"/>
              <a:t>. </a:t>
            </a:r>
            <a:r>
              <a:rPr lang="en-US" sz="1600" dirty="0" err="1" smtClean="0"/>
              <a:t>Batangan</a:t>
            </a:r>
            <a:r>
              <a:rPr lang="en-US" sz="1600" dirty="0" smtClean="0"/>
              <a:t> glass </a:t>
            </a:r>
            <a:r>
              <a:rPr lang="en-US" sz="1600" dirty="0" err="1" smtClean="0"/>
              <a:t>untuk</a:t>
            </a:r>
            <a:r>
              <a:rPr lang="en-US" sz="1600" dirty="0" smtClean="0"/>
              <a:t> core </a:t>
            </a:r>
            <a:r>
              <a:rPr lang="en-US" sz="1600" dirty="0" err="1" smtClean="0"/>
              <a:t>dan</a:t>
            </a:r>
            <a:r>
              <a:rPr lang="en-US" sz="1600" dirty="0" smtClean="0"/>
              <a:t> cladding </a:t>
            </a:r>
            <a:r>
              <a:rPr lang="en-US" sz="1600" dirty="0" err="1" smtClean="0"/>
              <a:t>kemudian</a:t>
            </a:r>
            <a:r>
              <a:rPr lang="en-US" sz="1600" dirty="0" smtClean="0"/>
              <a:t> </a:t>
            </a:r>
            <a:r>
              <a:rPr lang="en-US" sz="1600" dirty="0" err="1" smtClean="0"/>
              <a:t>dimasukan</a:t>
            </a:r>
            <a:r>
              <a:rPr lang="en-US" sz="1600" dirty="0" smtClean="0"/>
              <a:t> </a:t>
            </a:r>
            <a:r>
              <a:rPr lang="en-US" sz="1600" dirty="0" err="1" smtClean="0"/>
              <a:t>kedalam</a:t>
            </a:r>
            <a:r>
              <a:rPr lang="en-US" sz="1600" dirty="0" smtClean="0"/>
              <a:t> </a:t>
            </a:r>
            <a:r>
              <a:rPr lang="en-US" sz="1600" i="1" dirty="0" smtClean="0"/>
              <a:t>crucible </a:t>
            </a:r>
            <a:r>
              <a:rPr lang="en-US" sz="1600" dirty="0" err="1" smtClean="0"/>
              <a:t>secara</a:t>
            </a:r>
            <a:r>
              <a:rPr lang="en-US" sz="1600" dirty="0" smtClean="0"/>
              <a:t> </a:t>
            </a:r>
            <a:r>
              <a:rPr lang="en-US" sz="1600" dirty="0" err="1" smtClean="0"/>
              <a:t>terpisah</a:t>
            </a:r>
            <a:r>
              <a:rPr lang="en-US" sz="1600" dirty="0" smtClean="0"/>
              <a:t> (inner </a:t>
            </a:r>
            <a:r>
              <a:rPr lang="en-US" sz="1600" dirty="0" err="1" smtClean="0"/>
              <a:t>dan</a:t>
            </a:r>
            <a:r>
              <a:rPr lang="en-US" sz="1600" dirty="0" smtClean="0"/>
              <a:t> outer). Fiber </a:t>
            </a:r>
            <a:r>
              <a:rPr lang="en-US" sz="1600" dirty="0" err="1" smtClean="0"/>
              <a:t>terbentuk</a:t>
            </a:r>
            <a:r>
              <a:rPr lang="en-US" sz="1600" dirty="0" smtClean="0"/>
              <a:t> </a:t>
            </a:r>
            <a:r>
              <a:rPr lang="en-US" sz="1600" dirty="0" err="1" smtClean="0"/>
              <a:t>dari</a:t>
            </a:r>
            <a:r>
              <a:rPr lang="en-US" sz="1600" dirty="0" smtClean="0"/>
              <a:t> </a:t>
            </a:r>
            <a:r>
              <a:rPr lang="en-US" sz="1600" dirty="0" err="1" smtClean="0"/>
              <a:t>komponen</a:t>
            </a:r>
            <a:r>
              <a:rPr lang="en-US" sz="1600" dirty="0" smtClean="0"/>
              <a:t> </a:t>
            </a:r>
            <a:r>
              <a:rPr lang="en-US" sz="1600" i="1" dirty="0" smtClean="0"/>
              <a:t>core </a:t>
            </a:r>
            <a:r>
              <a:rPr lang="en-US" sz="1600" dirty="0" err="1" smtClean="0"/>
              <a:t>dan</a:t>
            </a:r>
            <a:r>
              <a:rPr lang="en-US" sz="1600" dirty="0" smtClean="0"/>
              <a:t> </a:t>
            </a:r>
            <a:r>
              <a:rPr lang="en-US" sz="1600" i="1" dirty="0" smtClean="0"/>
              <a:t>cladding</a:t>
            </a:r>
            <a:r>
              <a:rPr lang="en-US" sz="1600" dirty="0" smtClean="0"/>
              <a:t> yang </a:t>
            </a:r>
            <a:r>
              <a:rPr lang="en-US" sz="1600" dirty="0" err="1" smtClean="0"/>
              <a:t>berada</a:t>
            </a:r>
            <a:r>
              <a:rPr lang="en-US" sz="1600" dirty="0" smtClean="0"/>
              <a:t> </a:t>
            </a:r>
            <a:r>
              <a:rPr lang="en-US" sz="1600" dirty="0" err="1" smtClean="0"/>
              <a:t>pada</a:t>
            </a:r>
            <a:r>
              <a:rPr lang="en-US" sz="1600" dirty="0" smtClean="0"/>
              <a:t> </a:t>
            </a:r>
            <a:r>
              <a:rPr lang="en-US" sz="1600" dirty="0" err="1" smtClean="0"/>
              <a:t>kondisi</a:t>
            </a:r>
            <a:r>
              <a:rPr lang="en-US" sz="1600" dirty="0" smtClean="0"/>
              <a:t> </a:t>
            </a:r>
            <a:r>
              <a:rPr lang="en-US" sz="1600" dirty="0" err="1" smtClean="0"/>
              <a:t>cair</a:t>
            </a:r>
            <a:r>
              <a:rPr lang="en-US" sz="1600" dirty="0" smtClean="0"/>
              <a:t> (</a:t>
            </a:r>
            <a:r>
              <a:rPr lang="en-US" sz="1600" i="1" dirty="0" smtClean="0"/>
              <a:t>molten state</a:t>
            </a:r>
            <a:r>
              <a:rPr lang="en-US" sz="1600" dirty="0" smtClean="0"/>
              <a:t>) yang </a:t>
            </a:r>
            <a:r>
              <a:rPr lang="en-US" sz="1600" dirty="0" err="1" smtClean="0"/>
              <a:t>keluar</a:t>
            </a:r>
            <a:r>
              <a:rPr lang="en-US" sz="1600" dirty="0" smtClean="0"/>
              <a:t> </a:t>
            </a:r>
            <a:r>
              <a:rPr lang="en-US" sz="1600" dirty="0" err="1" smtClean="0"/>
              <a:t>dan</a:t>
            </a:r>
            <a:r>
              <a:rPr lang="en-US" sz="1600" dirty="0" smtClean="0"/>
              <a:t> </a:t>
            </a:r>
            <a:r>
              <a:rPr lang="en-US" sz="1600" dirty="0" err="1" smtClean="0"/>
              <a:t>mengalir</a:t>
            </a:r>
            <a:r>
              <a:rPr lang="en-US" sz="1600" dirty="0" smtClean="0"/>
              <a:t> </a:t>
            </a:r>
            <a:r>
              <a:rPr lang="en-US" sz="1600" dirty="0" err="1" smtClean="0"/>
              <a:t>dari</a:t>
            </a:r>
            <a:r>
              <a:rPr lang="en-US" sz="1600" dirty="0" smtClean="0"/>
              <a:t> </a:t>
            </a:r>
            <a:r>
              <a:rPr lang="en-US" sz="1600" dirty="0" err="1" smtClean="0"/>
              <a:t>lubang</a:t>
            </a:r>
            <a:r>
              <a:rPr lang="en-US" sz="1600" dirty="0" smtClean="0"/>
              <a:t> </a:t>
            </a:r>
            <a:r>
              <a:rPr lang="en-US" sz="1600" dirty="0" err="1" smtClean="0"/>
              <a:t>bagian</a:t>
            </a:r>
            <a:r>
              <a:rPr lang="en-US" sz="1600" dirty="0" smtClean="0"/>
              <a:t> </a:t>
            </a:r>
            <a:r>
              <a:rPr lang="en-US" sz="1600" dirty="0" err="1" smtClean="0"/>
              <a:t>bawah</a:t>
            </a:r>
            <a:r>
              <a:rPr lang="en-US" sz="1600" dirty="0" smtClean="0"/>
              <a:t> </a:t>
            </a:r>
            <a:r>
              <a:rPr lang="en-US" sz="1600" i="1" dirty="0" smtClean="0"/>
              <a:t>crucible </a:t>
            </a:r>
            <a:r>
              <a:rPr lang="en-US" sz="1600" dirty="0" err="1" smtClean="0"/>
              <a:t>secara</a:t>
            </a:r>
            <a:r>
              <a:rPr lang="en-US" sz="1600" dirty="0" smtClean="0"/>
              <a:t> </a:t>
            </a:r>
            <a:r>
              <a:rPr lang="en-US" sz="1600" dirty="0" err="1" smtClean="0"/>
              <a:t>kontinyu</a:t>
            </a:r>
            <a:r>
              <a:rPr lang="en-US" sz="1600" dirty="0" smtClean="0"/>
              <a:t>.</a:t>
            </a:r>
            <a:endParaRPr lang="en-US" sz="1600" dirty="0"/>
          </a:p>
        </p:txBody>
      </p:sp>
      <p:sp>
        <p:nvSpPr>
          <p:cNvPr id="6" name="TextBox 5"/>
          <p:cNvSpPr txBox="1"/>
          <p:nvPr/>
        </p:nvSpPr>
        <p:spPr>
          <a:xfrm>
            <a:off x="228600" y="5715000"/>
            <a:ext cx="8001000" cy="1077218"/>
          </a:xfrm>
          <a:prstGeom prst="rect">
            <a:avLst/>
          </a:prstGeom>
          <a:noFill/>
          <a:ln>
            <a:solidFill>
              <a:schemeClr val="tx1"/>
            </a:solidFill>
            <a:prstDash val="sysDash"/>
          </a:ln>
        </p:spPr>
        <p:txBody>
          <a:bodyPr wrap="square" rtlCol="0">
            <a:spAutoFit/>
          </a:bodyPr>
          <a:lstStyle/>
          <a:p>
            <a:r>
              <a:rPr lang="en-US" sz="1600" smtClean="0"/>
              <a:t>Meskipun metode ini memberikan keuntungan berupa prosesnya yang bisa berlangsung secara kontinyu tetapi harus memperhatikan kemungkinan kontaminasi yang terjadi pada proses melting. Faktor utama sumber munculnya kontaminasi bisa berasal dari lingkungan pemanas (</a:t>
            </a:r>
            <a:r>
              <a:rPr lang="en-US" sz="1600" i="1" smtClean="0"/>
              <a:t>furnace environment</a:t>
            </a:r>
            <a:r>
              <a:rPr lang="en-US" sz="1600" smtClean="0"/>
              <a:t>) dan dari </a:t>
            </a:r>
            <a:r>
              <a:rPr lang="en-US" sz="1600" i="1" smtClean="0"/>
              <a:t>crucible </a:t>
            </a:r>
            <a:r>
              <a:rPr lang="en-US" sz="1600" smtClean="0"/>
              <a:t>sendiri. </a:t>
            </a:r>
            <a:endParaRPr lang="en-US" sz="16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55701" y="2438400"/>
            <a:ext cx="1483099" cy="830997"/>
          </a:xfrm>
          <a:prstGeom prst="rect">
            <a:avLst/>
          </a:prstGeom>
          <a:noFill/>
        </p:spPr>
        <p:txBody>
          <a:bodyPr wrap="non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800" b="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END</a:t>
            </a:r>
            <a:endParaRPr lang="en-US" sz="4800" b="1">
              <a:ln w="11430"/>
              <a:solidFill>
                <a:srgbClr val="FFFF00"/>
              </a:soli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30000" smtClean="0"/>
              <a:t>[1]</a:t>
            </a:r>
            <a:r>
              <a:rPr lang="en-US" smtClean="0"/>
              <a:t> Syarat Material</a:t>
            </a:r>
            <a:endParaRPr lang="en-US"/>
          </a:p>
        </p:txBody>
      </p:sp>
      <p:sp>
        <p:nvSpPr>
          <p:cNvPr id="3" name="Content Placeholder 2"/>
          <p:cNvSpPr>
            <a:spLocks noGrp="1"/>
          </p:cNvSpPr>
          <p:nvPr>
            <p:ph idx="1"/>
          </p:nvPr>
        </p:nvSpPr>
        <p:spPr/>
        <p:txBody>
          <a:bodyPr/>
          <a:lstStyle/>
          <a:p>
            <a:r>
              <a:rPr lang="en-US" sz="2400" smtClean="0"/>
              <a:t>Syarat material yang bisa dibuat sebagai bahan penyusun kabel (</a:t>
            </a:r>
            <a:r>
              <a:rPr lang="en-US" sz="2400" i="1" smtClean="0"/>
              <a:t>fiber</a:t>
            </a:r>
            <a:r>
              <a:rPr lang="en-US" sz="2400" smtClean="0"/>
              <a:t>) optik:</a:t>
            </a:r>
          </a:p>
          <a:p>
            <a:pPr lvl="1"/>
            <a:r>
              <a:rPr lang="en-US" sz="1800" smtClean="0"/>
              <a:t>Material harus bisa dibuat panjang (</a:t>
            </a:r>
            <a:r>
              <a:rPr lang="en-US" sz="1800" i="1" smtClean="0"/>
              <a:t>long</a:t>
            </a:r>
            <a:r>
              <a:rPr lang="en-US" sz="1800" smtClean="0"/>
              <a:t>),  ramping (</a:t>
            </a:r>
            <a:r>
              <a:rPr lang="en-US" sz="1800" i="1" smtClean="0"/>
              <a:t>thin</a:t>
            </a:r>
            <a:r>
              <a:rPr lang="en-US" sz="1800" smtClean="0"/>
              <a:t>), dan serat yang fleksibel</a:t>
            </a:r>
          </a:p>
          <a:p>
            <a:pPr lvl="1"/>
            <a:r>
              <a:rPr lang="en-US" sz="1800" smtClean="0"/>
              <a:t>Material harus transparan pada panjang gelombang optik agar cahaya bisa terbimbing dalam fiber secara efisien</a:t>
            </a:r>
          </a:p>
          <a:p>
            <a:pPr lvl="1"/>
            <a:r>
              <a:rPr lang="en-US" sz="1800" smtClean="0"/>
              <a:t>Secara fisik, material tersebut harus mampu memberikan perbedaan indek bias antara </a:t>
            </a:r>
            <a:r>
              <a:rPr lang="en-US" sz="1800" i="1" smtClean="0"/>
              <a:t>core </a:t>
            </a:r>
            <a:r>
              <a:rPr lang="en-US" sz="1800" smtClean="0"/>
              <a:t>dan </a:t>
            </a:r>
            <a:r>
              <a:rPr lang="en-US" sz="1800" i="1" smtClean="0"/>
              <a:t>cladding</a:t>
            </a:r>
          </a:p>
          <a:p>
            <a:r>
              <a:rPr lang="en-US" sz="2400" smtClean="0"/>
              <a:t>Material yang memenuhi syarat tersebut adalah bahan kaca (</a:t>
            </a:r>
            <a:r>
              <a:rPr lang="en-US" sz="2400" i="1" smtClean="0"/>
              <a:t>glasses</a:t>
            </a:r>
            <a:r>
              <a:rPr lang="en-US" sz="2400" smtClean="0"/>
              <a:t>) dan plastik</a:t>
            </a:r>
          </a:p>
          <a:p>
            <a:r>
              <a:rPr lang="en-US" sz="2400" smtClean="0"/>
              <a:t>Kebanyakan </a:t>
            </a:r>
            <a:r>
              <a:rPr lang="en-US" sz="2000" smtClean="0"/>
              <a:t>fiber optik terbuat dari bahan kaca yang terdiri dari silica/ silicate (SiO</a:t>
            </a:r>
            <a:r>
              <a:rPr lang="en-US" sz="2000" baseline="-25000" smtClean="0"/>
              <a:t>2</a:t>
            </a:r>
            <a:r>
              <a:rPr lang="en-US" sz="2000" smtClean="0"/>
              <a:t>)</a:t>
            </a:r>
          </a:p>
          <a:p>
            <a:pPr>
              <a:buNone/>
            </a:pPr>
            <a:endParaRPr lang="en-US" sz="2000" smtClean="0"/>
          </a:p>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1676400"/>
            <a:ext cx="6400800" cy="224676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000" smtClean="0"/>
              <a:t>Jenis fiber optik bervariasi dari </a:t>
            </a:r>
          </a:p>
          <a:p>
            <a:pPr algn="ctr"/>
            <a:r>
              <a:rPr lang="en-US" sz="2000" i="1" smtClean="0"/>
              <a:t>high loss glass fiber</a:t>
            </a:r>
            <a:r>
              <a:rPr lang="en-US" sz="2000" smtClean="0"/>
              <a:t> dengan radius core yang lebar untuk komunikasi dengan jarak yang pendek </a:t>
            </a:r>
          </a:p>
          <a:p>
            <a:pPr algn="ctr"/>
            <a:r>
              <a:rPr lang="en-US" sz="2000" u="sng" smtClean="0">
                <a:solidFill>
                  <a:srgbClr val="00B0F0"/>
                </a:solidFill>
              </a:rPr>
              <a:t>sampai</a:t>
            </a:r>
            <a:r>
              <a:rPr lang="en-US" sz="2000" smtClean="0"/>
              <a:t> </a:t>
            </a:r>
          </a:p>
          <a:p>
            <a:pPr algn="ctr"/>
            <a:r>
              <a:rPr lang="en-US" sz="2000" i="1" smtClean="0"/>
              <a:t>very transparant (low loss) fiber </a:t>
            </a:r>
            <a:r>
              <a:rPr lang="en-US" sz="2000" smtClean="0"/>
              <a:t>yang digunakan untuk komunikasi dengan jarak yang lebih jauh (</a:t>
            </a:r>
            <a:r>
              <a:rPr lang="en-US" sz="2000" i="1" smtClean="0"/>
              <a:t>long haul communication</a:t>
            </a:r>
            <a:r>
              <a:rPr lang="en-US" sz="2000" smtClean="0"/>
              <a:t>)</a:t>
            </a:r>
            <a:endParaRPr lang="en-US"/>
          </a:p>
        </p:txBody>
      </p:sp>
      <p:sp>
        <p:nvSpPr>
          <p:cNvPr id="5" name="TextBox 4"/>
          <p:cNvSpPr txBox="1"/>
          <p:nvPr/>
        </p:nvSpPr>
        <p:spPr>
          <a:xfrm>
            <a:off x="1752600" y="4191000"/>
            <a:ext cx="6400800" cy="224676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000" smtClean="0"/>
              <a:t>Fiber yang terbuat dari bahan plastik jarang digunakan karena redaman-nya yang lebih besar dibandingkan </a:t>
            </a:r>
            <a:r>
              <a:rPr lang="en-US" sz="2000" i="1" smtClean="0"/>
              <a:t>glass fiber</a:t>
            </a:r>
            <a:r>
              <a:rPr lang="en-US" sz="2000" smtClean="0"/>
              <a:t>.  Kegunaan fiber plastik ini biasanya untuk aplikasi komunikasi dengan jarak yang pendek (ratusan meter) dan pada kondisi lingkungan yang ekstrim dimana fiber plastik lebih memiliki keuntungan dalam hal kekuatan mekanik (</a:t>
            </a:r>
            <a:r>
              <a:rPr lang="en-US" sz="2000" i="1" smtClean="0"/>
              <a:t>mechanical strength</a:t>
            </a:r>
            <a:r>
              <a:rPr lang="en-US" sz="2000" smtClean="0"/>
              <a:t>) daripada </a:t>
            </a:r>
            <a:r>
              <a:rPr lang="en-US" sz="2000" i="1" smtClean="0"/>
              <a:t>glass fiber</a:t>
            </a:r>
            <a:endParaRPr lang="en-US" i="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30000" smtClean="0"/>
              <a:t>[2] </a:t>
            </a:r>
            <a:r>
              <a:rPr lang="en-US" smtClean="0"/>
              <a:t>Jenis Serat Optik</a:t>
            </a:r>
            <a:endParaRPr lang="en-US"/>
          </a:p>
        </p:txBody>
      </p:sp>
      <p:sp>
        <p:nvSpPr>
          <p:cNvPr id="3" name="Content Placeholder 2"/>
          <p:cNvSpPr>
            <a:spLocks noGrp="1"/>
          </p:cNvSpPr>
          <p:nvPr>
            <p:ph idx="1"/>
          </p:nvPr>
        </p:nvSpPr>
        <p:spPr/>
        <p:txBody>
          <a:bodyPr/>
          <a:lstStyle/>
          <a:p>
            <a:pPr>
              <a:buNone/>
            </a:pPr>
            <a:r>
              <a:rPr lang="en-US" smtClean="0"/>
              <a:t>             Berdasarkan bahan penyusunnya </a:t>
            </a:r>
          </a:p>
          <a:p>
            <a:pPr algn="ctr">
              <a:buNone/>
            </a:pPr>
            <a:r>
              <a:rPr lang="en-US" smtClean="0"/>
              <a:t>                    serat optik  dibagi menjadi lima:</a:t>
            </a:r>
          </a:p>
          <a:p>
            <a:pPr algn="ctr">
              <a:buNone/>
            </a:pPr>
            <a:endParaRPr lang="en-US" smtClean="0"/>
          </a:p>
          <a:p>
            <a:pPr lvl="1">
              <a:buNone/>
            </a:pPr>
            <a:r>
              <a:rPr lang="en-US" smtClean="0"/>
              <a:t>			</a:t>
            </a:r>
            <a:r>
              <a:rPr lang="en-US" smtClean="0">
                <a:solidFill>
                  <a:srgbClr val="FF0000"/>
                </a:solidFill>
              </a:rPr>
              <a:t>         [a] </a:t>
            </a:r>
            <a:r>
              <a:rPr lang="en-US" i="1" u="sng" smtClean="0"/>
              <a:t>Glass fibers</a:t>
            </a:r>
          </a:p>
          <a:p>
            <a:pPr lvl="1">
              <a:buNone/>
            </a:pPr>
            <a:r>
              <a:rPr lang="en-US" smtClean="0"/>
              <a:t>			</a:t>
            </a:r>
            <a:r>
              <a:rPr lang="en-US" smtClean="0">
                <a:solidFill>
                  <a:srgbClr val="FF0000"/>
                </a:solidFill>
              </a:rPr>
              <a:t>         [b] </a:t>
            </a:r>
            <a:r>
              <a:rPr lang="en-US" i="1" u="sng" smtClean="0"/>
              <a:t>Halide Glass Fibers</a:t>
            </a:r>
          </a:p>
          <a:p>
            <a:pPr lvl="1">
              <a:buNone/>
            </a:pPr>
            <a:r>
              <a:rPr lang="en-US" smtClean="0"/>
              <a:t>			</a:t>
            </a:r>
            <a:r>
              <a:rPr lang="en-US" smtClean="0">
                <a:solidFill>
                  <a:srgbClr val="FF0000"/>
                </a:solidFill>
              </a:rPr>
              <a:t>         [c]</a:t>
            </a:r>
            <a:r>
              <a:rPr lang="en-US" smtClean="0"/>
              <a:t> </a:t>
            </a:r>
            <a:r>
              <a:rPr lang="en-US" i="1" u="sng" smtClean="0"/>
              <a:t>Active Glass Fibers</a:t>
            </a:r>
          </a:p>
          <a:p>
            <a:pPr lvl="1">
              <a:buNone/>
            </a:pPr>
            <a:r>
              <a:rPr lang="en-US" smtClean="0"/>
              <a:t>			</a:t>
            </a:r>
            <a:r>
              <a:rPr lang="en-US" smtClean="0">
                <a:solidFill>
                  <a:srgbClr val="FF0000"/>
                </a:solidFill>
              </a:rPr>
              <a:t>         [d]</a:t>
            </a:r>
            <a:r>
              <a:rPr lang="en-US" smtClean="0">
                <a:solidFill>
                  <a:srgbClr val="FFC000"/>
                </a:solidFill>
              </a:rPr>
              <a:t> </a:t>
            </a:r>
            <a:r>
              <a:rPr lang="en-US" i="1" u="sng" smtClean="0"/>
              <a:t>Chalgenide Glass Fibers</a:t>
            </a:r>
          </a:p>
          <a:p>
            <a:pPr lvl="1">
              <a:buNone/>
            </a:pPr>
            <a:r>
              <a:rPr lang="en-US" smtClean="0"/>
              <a:t>   			</a:t>
            </a:r>
            <a:r>
              <a:rPr lang="en-US" smtClean="0">
                <a:solidFill>
                  <a:srgbClr val="FF0000"/>
                </a:solidFill>
              </a:rPr>
              <a:t>         [e]</a:t>
            </a:r>
            <a:r>
              <a:rPr lang="en-US" smtClean="0">
                <a:solidFill>
                  <a:srgbClr val="FFC000"/>
                </a:solidFill>
              </a:rPr>
              <a:t> </a:t>
            </a:r>
            <a:r>
              <a:rPr lang="en-US" i="1" u="sng" smtClean="0"/>
              <a:t>Plastic Optical Fibers</a:t>
            </a:r>
          </a:p>
          <a:p>
            <a:pPr lvl="1"/>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t>
            </a:r>
            <a:r>
              <a:rPr lang="en-US" baseline="30000" smtClean="0">
                <a:solidFill>
                  <a:srgbClr val="FFC000"/>
                </a:solidFill>
              </a:rPr>
              <a:t>[a]</a:t>
            </a:r>
            <a:r>
              <a:rPr lang="en-US" baseline="30000" smtClean="0"/>
              <a:t> </a:t>
            </a:r>
            <a:r>
              <a:rPr lang="en-US" i="1" u="sng" smtClean="0"/>
              <a:t>Glass fibers</a:t>
            </a:r>
            <a:endParaRPr lang="en-US"/>
          </a:p>
        </p:txBody>
      </p:sp>
      <p:sp>
        <p:nvSpPr>
          <p:cNvPr id="3" name="Content Placeholder 2"/>
          <p:cNvSpPr>
            <a:spLocks noGrp="1"/>
          </p:cNvSpPr>
          <p:nvPr>
            <p:ph idx="1"/>
          </p:nvPr>
        </p:nvSpPr>
        <p:spPr>
          <a:xfrm>
            <a:off x="685800" y="1828800"/>
            <a:ext cx="7772400" cy="4114800"/>
          </a:xfrm>
        </p:spPr>
        <p:txBody>
          <a:bodyPr/>
          <a:lstStyle/>
          <a:p>
            <a:r>
              <a:rPr lang="en-US" sz="2400" i="1" dirty="0" smtClean="0"/>
              <a:t>Glass</a:t>
            </a:r>
            <a:r>
              <a:rPr lang="en-US" sz="2400" dirty="0" smtClean="0"/>
              <a:t> fiber </a:t>
            </a:r>
            <a:r>
              <a:rPr lang="en-US" sz="2400" dirty="0" err="1" smtClean="0"/>
              <a:t>dibuat</a:t>
            </a:r>
            <a:r>
              <a:rPr lang="en-US" sz="2400" dirty="0" smtClean="0"/>
              <a:t> </a:t>
            </a:r>
            <a:r>
              <a:rPr lang="en-US" sz="2400" dirty="0" err="1" smtClean="0"/>
              <a:t>melalui</a:t>
            </a:r>
            <a:r>
              <a:rPr lang="en-US" sz="2400" dirty="0" smtClean="0"/>
              <a:t> </a:t>
            </a:r>
            <a:r>
              <a:rPr lang="en-US" sz="2400" dirty="0" err="1" smtClean="0"/>
              <a:t>reaksi</a:t>
            </a:r>
            <a:r>
              <a:rPr lang="en-US" sz="2400" dirty="0" smtClean="0"/>
              <a:t> </a:t>
            </a:r>
            <a:r>
              <a:rPr lang="en-US" sz="2400" dirty="0" err="1" smtClean="0"/>
              <a:t>fusi</a:t>
            </a:r>
            <a:r>
              <a:rPr lang="en-US" sz="2400" dirty="0" smtClean="0"/>
              <a:t> </a:t>
            </a:r>
            <a:r>
              <a:rPr lang="en-US" sz="2400" dirty="0" err="1" smtClean="0"/>
              <a:t>dari</a:t>
            </a:r>
            <a:r>
              <a:rPr lang="en-US" sz="2400" dirty="0" smtClean="0"/>
              <a:t> </a:t>
            </a:r>
            <a:r>
              <a:rPr lang="en-US" sz="2400" dirty="0" err="1" smtClean="0"/>
              <a:t>oksida</a:t>
            </a:r>
            <a:r>
              <a:rPr lang="en-US" sz="2400" dirty="0" smtClean="0"/>
              <a:t> </a:t>
            </a:r>
            <a:r>
              <a:rPr lang="en-US" sz="2400" dirty="0" err="1" smtClean="0"/>
              <a:t>logam</a:t>
            </a:r>
            <a:r>
              <a:rPr lang="en-US" sz="2400" dirty="0" smtClean="0"/>
              <a:t>, </a:t>
            </a:r>
            <a:r>
              <a:rPr lang="en-US" sz="2400" dirty="0" err="1" smtClean="0"/>
              <a:t>sulfida</a:t>
            </a:r>
            <a:r>
              <a:rPr lang="en-US" sz="2400" dirty="0" smtClean="0"/>
              <a:t>, </a:t>
            </a:r>
            <a:r>
              <a:rPr lang="en-US" sz="2400" dirty="0" err="1" smtClean="0"/>
              <a:t>atau</a:t>
            </a:r>
            <a:r>
              <a:rPr lang="en-US" sz="2400" dirty="0" smtClean="0"/>
              <a:t> </a:t>
            </a:r>
            <a:r>
              <a:rPr lang="en-US" sz="2400" dirty="0" err="1" smtClean="0"/>
              <a:t>seleneida</a:t>
            </a:r>
            <a:endParaRPr lang="en-US" sz="2400" dirty="0" smtClean="0"/>
          </a:p>
          <a:p>
            <a:r>
              <a:rPr lang="en-US" sz="2400" dirty="0" err="1" smtClean="0"/>
              <a:t>Ketika</a:t>
            </a:r>
            <a:r>
              <a:rPr lang="en-US" sz="2400" dirty="0" smtClean="0"/>
              <a:t> </a:t>
            </a:r>
            <a:r>
              <a:rPr lang="en-US" sz="2400" i="1" dirty="0" smtClean="0"/>
              <a:t>glass</a:t>
            </a:r>
            <a:r>
              <a:rPr lang="en-US" sz="2400" dirty="0" smtClean="0"/>
              <a:t>/ </a:t>
            </a:r>
            <a:r>
              <a:rPr lang="en-US" sz="2400" dirty="0" err="1" smtClean="0"/>
              <a:t>kaca</a:t>
            </a:r>
            <a:r>
              <a:rPr lang="en-US" sz="2400" dirty="0" smtClean="0"/>
              <a:t> </a:t>
            </a:r>
            <a:r>
              <a:rPr lang="en-US" sz="2400" dirty="0" err="1" smtClean="0"/>
              <a:t>dipanaskan</a:t>
            </a:r>
            <a:r>
              <a:rPr lang="en-US" sz="2400" dirty="0" smtClean="0"/>
              <a:t> </a:t>
            </a:r>
            <a:r>
              <a:rPr lang="en-US" sz="2400" dirty="0" err="1" smtClean="0"/>
              <a:t>dari</a:t>
            </a:r>
            <a:r>
              <a:rPr lang="en-US" sz="2400" dirty="0" smtClean="0"/>
              <a:t> </a:t>
            </a:r>
            <a:r>
              <a:rPr lang="en-US" sz="2400" dirty="0" err="1" smtClean="0"/>
              <a:t>suhu</a:t>
            </a:r>
            <a:r>
              <a:rPr lang="en-US" sz="2400" dirty="0" smtClean="0"/>
              <a:t> </a:t>
            </a:r>
            <a:r>
              <a:rPr lang="en-US" sz="2400" dirty="0" err="1" smtClean="0"/>
              <a:t>ruangan</a:t>
            </a:r>
            <a:r>
              <a:rPr lang="en-US" sz="2400" dirty="0" smtClean="0"/>
              <a:t> </a:t>
            </a:r>
            <a:r>
              <a:rPr lang="en-US" sz="2400" dirty="0" err="1" smtClean="0"/>
              <a:t>kemudian</a:t>
            </a:r>
            <a:r>
              <a:rPr lang="en-US" sz="2400" dirty="0" smtClean="0"/>
              <a:t> </a:t>
            </a:r>
            <a:r>
              <a:rPr lang="en-US" sz="2400" dirty="0" err="1" smtClean="0"/>
              <a:t>dinaikan</a:t>
            </a:r>
            <a:r>
              <a:rPr lang="en-US" sz="2400" dirty="0" smtClean="0"/>
              <a:t> </a:t>
            </a:r>
            <a:r>
              <a:rPr lang="en-US" sz="2400" dirty="0" err="1" smtClean="0"/>
              <a:t>temperaturnya</a:t>
            </a:r>
            <a:r>
              <a:rPr lang="en-US" sz="2400" dirty="0" smtClean="0"/>
              <a:t> </a:t>
            </a:r>
            <a:r>
              <a:rPr lang="en-US" sz="2400" dirty="0" err="1" smtClean="0"/>
              <a:t>secara</a:t>
            </a:r>
            <a:r>
              <a:rPr lang="en-US" sz="2400" dirty="0" smtClean="0"/>
              <a:t> </a:t>
            </a:r>
            <a:r>
              <a:rPr lang="en-US" sz="2400" dirty="0" err="1" smtClean="0"/>
              <a:t>teratur</a:t>
            </a:r>
            <a:r>
              <a:rPr lang="en-US" sz="2400" dirty="0" smtClean="0"/>
              <a:t> </a:t>
            </a:r>
            <a:r>
              <a:rPr lang="en-US" sz="2400" dirty="0" err="1" smtClean="0"/>
              <a:t>maka</a:t>
            </a:r>
            <a:r>
              <a:rPr lang="en-US" sz="2400" dirty="0" smtClean="0"/>
              <a:t> </a:t>
            </a:r>
            <a:r>
              <a:rPr lang="en-US" sz="2400" i="1" dirty="0" smtClean="0"/>
              <a:t>glass</a:t>
            </a:r>
            <a:r>
              <a:rPr lang="en-US" sz="2400" dirty="0" smtClean="0"/>
              <a:t> </a:t>
            </a:r>
            <a:r>
              <a:rPr lang="en-US" sz="2400" dirty="0" err="1" smtClean="0"/>
              <a:t>tersebut</a:t>
            </a:r>
            <a:r>
              <a:rPr lang="en-US" sz="2400" dirty="0" smtClean="0"/>
              <a:t> </a:t>
            </a:r>
            <a:r>
              <a:rPr lang="en-US" sz="2400" dirty="0" err="1" smtClean="0"/>
              <a:t>akan</a:t>
            </a:r>
            <a:r>
              <a:rPr lang="en-US" sz="2400" dirty="0" smtClean="0"/>
              <a:t> </a:t>
            </a:r>
            <a:r>
              <a:rPr lang="en-US" sz="2400" dirty="0" err="1" smtClean="0"/>
              <a:t>berubah</a:t>
            </a:r>
            <a:r>
              <a:rPr lang="en-US" sz="2400" dirty="0" smtClean="0"/>
              <a:t> </a:t>
            </a:r>
            <a:r>
              <a:rPr lang="en-US" sz="2400" dirty="0" err="1" smtClean="0"/>
              <a:t>wujud</a:t>
            </a:r>
            <a:r>
              <a:rPr lang="en-US" sz="2400" dirty="0" smtClean="0"/>
              <a:t> </a:t>
            </a:r>
            <a:r>
              <a:rPr lang="en-US" sz="2400" dirty="0" err="1" smtClean="0"/>
              <a:t>dari</a:t>
            </a:r>
            <a:r>
              <a:rPr lang="en-US" sz="2400" dirty="0" smtClean="0"/>
              <a:t> yang </a:t>
            </a:r>
            <a:r>
              <a:rPr lang="en-US" sz="2400" dirty="0" err="1" smtClean="0"/>
              <a:t>sangat</a:t>
            </a:r>
            <a:r>
              <a:rPr lang="en-US" sz="2400" dirty="0" smtClean="0"/>
              <a:t> </a:t>
            </a:r>
            <a:r>
              <a:rPr lang="en-US" sz="2400" i="1" dirty="0" err="1" smtClean="0">
                <a:solidFill>
                  <a:srgbClr val="FF0000"/>
                </a:solidFill>
              </a:rPr>
              <a:t>padat</a:t>
            </a:r>
            <a:r>
              <a:rPr lang="en-US" sz="2400" dirty="0" smtClean="0"/>
              <a:t> </a:t>
            </a:r>
            <a:r>
              <a:rPr lang="en-US" sz="2400" dirty="0" err="1" smtClean="0"/>
              <a:t>kemudian</a:t>
            </a:r>
            <a:r>
              <a:rPr lang="en-US" sz="2400" dirty="0" smtClean="0"/>
              <a:t> </a:t>
            </a:r>
            <a:r>
              <a:rPr lang="en-US" sz="2400" i="1" dirty="0" err="1" smtClean="0">
                <a:solidFill>
                  <a:srgbClr val="FF0000"/>
                </a:solidFill>
              </a:rPr>
              <a:t>meleleh</a:t>
            </a:r>
            <a:r>
              <a:rPr lang="en-US" sz="2400" dirty="0" smtClean="0"/>
              <a:t> </a:t>
            </a:r>
            <a:r>
              <a:rPr lang="en-US" sz="2400" dirty="0" err="1" smtClean="0"/>
              <a:t>sampai</a:t>
            </a:r>
            <a:r>
              <a:rPr lang="en-US" sz="2400" dirty="0" smtClean="0"/>
              <a:t> </a:t>
            </a:r>
            <a:r>
              <a:rPr lang="en-US" sz="2400" dirty="0" err="1" smtClean="0"/>
              <a:t>dengan</a:t>
            </a:r>
            <a:r>
              <a:rPr lang="en-US" sz="2400" dirty="0" smtClean="0"/>
              <a:t> </a:t>
            </a:r>
            <a:r>
              <a:rPr lang="en-US" sz="2400" dirty="0" err="1" smtClean="0"/>
              <a:t>wujudnya</a:t>
            </a:r>
            <a:r>
              <a:rPr lang="en-US" sz="2400" dirty="0" smtClean="0"/>
              <a:t> yang </a:t>
            </a:r>
            <a:r>
              <a:rPr lang="en-US" sz="2400" dirty="0" err="1" smtClean="0"/>
              <a:t>sangat</a:t>
            </a:r>
            <a:r>
              <a:rPr lang="en-US" sz="2400" dirty="0" smtClean="0"/>
              <a:t> </a:t>
            </a:r>
            <a:r>
              <a:rPr lang="en-US" sz="2400" i="1" dirty="0" err="1" smtClean="0">
                <a:solidFill>
                  <a:srgbClr val="FF0000"/>
                </a:solidFill>
              </a:rPr>
              <a:t>cair</a:t>
            </a:r>
            <a:r>
              <a:rPr lang="en-US" sz="2400" dirty="0" smtClean="0">
                <a:solidFill>
                  <a:srgbClr val="FF0000"/>
                </a:solidFill>
              </a:rPr>
              <a:t> </a:t>
            </a:r>
            <a:r>
              <a:rPr lang="en-US" sz="2400" dirty="0" err="1" smtClean="0"/>
              <a:t>pada</a:t>
            </a:r>
            <a:r>
              <a:rPr lang="en-US" sz="2400" dirty="0" smtClean="0"/>
              <a:t> </a:t>
            </a:r>
            <a:r>
              <a:rPr lang="en-US" sz="2400" dirty="0" err="1" smtClean="0"/>
              <a:t>suhu</a:t>
            </a:r>
            <a:r>
              <a:rPr lang="en-US" sz="2400" dirty="0" smtClean="0"/>
              <a:t> yang </a:t>
            </a:r>
            <a:r>
              <a:rPr lang="en-US" sz="2400" dirty="0" err="1" smtClean="0"/>
              <a:t>sangat</a:t>
            </a:r>
            <a:r>
              <a:rPr lang="en-US" sz="2400" dirty="0" smtClean="0"/>
              <a:t> </a:t>
            </a:r>
            <a:r>
              <a:rPr lang="en-US" sz="2400" dirty="0" err="1" smtClean="0"/>
              <a:t>tinggi</a:t>
            </a:r>
            <a:endParaRPr lang="en-US" sz="2400" dirty="0" smtClean="0"/>
          </a:p>
          <a:p>
            <a:r>
              <a:rPr lang="en-US" sz="2400" dirty="0" smtClean="0"/>
              <a:t>“</a:t>
            </a:r>
            <a:r>
              <a:rPr lang="en-US" sz="2400" i="1" dirty="0" smtClean="0"/>
              <a:t>melting temperature</a:t>
            </a:r>
            <a:r>
              <a:rPr lang="en-US" sz="2400" dirty="0" smtClean="0"/>
              <a:t>”  </a:t>
            </a:r>
            <a:r>
              <a:rPr lang="en-US" sz="2400" dirty="0" err="1" smtClean="0"/>
              <a:t>adalah</a:t>
            </a:r>
            <a:r>
              <a:rPr lang="en-US" sz="2400" dirty="0" smtClean="0"/>
              <a:t> parameter </a:t>
            </a:r>
            <a:r>
              <a:rPr lang="en-US" sz="2400" dirty="0" err="1" smtClean="0"/>
              <a:t>penting</a:t>
            </a:r>
            <a:r>
              <a:rPr lang="en-US" sz="2400" dirty="0" smtClean="0"/>
              <a:t> yang </a:t>
            </a:r>
            <a:r>
              <a:rPr lang="en-US" sz="2400" dirty="0" err="1" smtClean="0"/>
              <a:t>digunakan</a:t>
            </a:r>
            <a:r>
              <a:rPr lang="en-US" sz="2400" dirty="0" smtClean="0"/>
              <a:t> </a:t>
            </a:r>
            <a:r>
              <a:rPr lang="en-US" sz="2400" dirty="0" err="1" smtClean="0"/>
              <a:t>dalam</a:t>
            </a:r>
            <a:r>
              <a:rPr lang="en-US" sz="2400" dirty="0" smtClean="0"/>
              <a:t> </a:t>
            </a:r>
            <a:r>
              <a:rPr lang="en-US" sz="2400" dirty="0" err="1" smtClean="0"/>
              <a:t>fabrikasi</a:t>
            </a:r>
            <a:r>
              <a:rPr lang="en-US" sz="2400" dirty="0" smtClean="0"/>
              <a:t> glass. Parameter </a:t>
            </a:r>
            <a:r>
              <a:rPr lang="en-US" sz="2400" dirty="0" err="1" smtClean="0"/>
              <a:t>tersebut</a:t>
            </a:r>
            <a:r>
              <a:rPr lang="en-US" sz="2400" dirty="0" smtClean="0"/>
              <a:t> </a:t>
            </a:r>
            <a:r>
              <a:rPr lang="en-US" sz="2400" dirty="0" err="1" smtClean="0"/>
              <a:t>menyatakan</a:t>
            </a:r>
            <a:r>
              <a:rPr lang="en-US" sz="2400" dirty="0" smtClean="0"/>
              <a:t> </a:t>
            </a:r>
            <a:r>
              <a:rPr lang="en-US" sz="2400" dirty="0" err="1" smtClean="0"/>
              <a:t>rentang</a:t>
            </a:r>
            <a:r>
              <a:rPr lang="en-US" sz="2400" dirty="0" smtClean="0"/>
              <a:t> </a:t>
            </a:r>
            <a:r>
              <a:rPr lang="en-US" sz="2400" dirty="0" err="1" smtClean="0"/>
              <a:t>nilai</a:t>
            </a:r>
            <a:r>
              <a:rPr lang="en-US" sz="2400" dirty="0" smtClean="0"/>
              <a:t> temperature </a:t>
            </a:r>
            <a:r>
              <a:rPr lang="en-US" sz="2400" dirty="0" err="1" smtClean="0"/>
              <a:t>dimana</a:t>
            </a:r>
            <a:r>
              <a:rPr lang="en-US" sz="2400" dirty="0" smtClean="0"/>
              <a:t> </a:t>
            </a:r>
            <a:r>
              <a:rPr lang="en-US" sz="2400" i="1" dirty="0" smtClean="0"/>
              <a:t>glass</a:t>
            </a:r>
            <a:r>
              <a:rPr lang="en-US" sz="2400" dirty="0" smtClean="0"/>
              <a:t>/ </a:t>
            </a:r>
            <a:r>
              <a:rPr lang="en-US" sz="2400" dirty="0" err="1" smtClean="0"/>
              <a:t>kaca</a:t>
            </a:r>
            <a:r>
              <a:rPr lang="en-US" sz="2400" dirty="0" smtClean="0"/>
              <a:t> </a:t>
            </a:r>
            <a:r>
              <a:rPr lang="en-US" sz="2400" dirty="0" err="1" smtClean="0"/>
              <a:t>masih</a:t>
            </a:r>
            <a:r>
              <a:rPr lang="en-US" sz="2400" dirty="0" smtClean="0"/>
              <a:t> </a:t>
            </a:r>
            <a:r>
              <a:rPr lang="en-US" sz="2400" dirty="0" err="1" smtClean="0"/>
              <a:t>memiliki</a:t>
            </a:r>
            <a:r>
              <a:rPr lang="en-US" sz="2400" dirty="0" smtClean="0"/>
              <a:t> </a:t>
            </a:r>
            <a:r>
              <a:rPr lang="en-US" sz="2400" dirty="0" err="1" smtClean="0"/>
              <a:t>wujud</a:t>
            </a:r>
            <a:r>
              <a:rPr lang="en-US" sz="2400" dirty="0" smtClean="0"/>
              <a:t> </a:t>
            </a:r>
            <a:r>
              <a:rPr lang="en-US" sz="2400" dirty="0" err="1" smtClean="0"/>
              <a:t>cukup</a:t>
            </a:r>
            <a:r>
              <a:rPr lang="en-US" sz="2400" dirty="0" smtClean="0"/>
              <a:t> </a:t>
            </a:r>
            <a:r>
              <a:rPr lang="en-US" sz="2400" dirty="0" err="1" smtClean="0"/>
              <a:t>cair</a:t>
            </a:r>
            <a:r>
              <a:rPr lang="en-US" sz="2400" dirty="0" smtClean="0"/>
              <a:t> (</a:t>
            </a:r>
            <a:r>
              <a:rPr lang="en-US" sz="2400" i="1" dirty="0" smtClean="0"/>
              <a:t>fluid enough</a:t>
            </a:r>
            <a:r>
              <a:rPr lang="en-US" sz="2400" dirty="0" smtClean="0"/>
              <a:t>/ </a:t>
            </a:r>
            <a:r>
              <a:rPr lang="en-US" sz="2400" i="1" dirty="0" smtClean="0"/>
              <a:t>melt</a:t>
            </a:r>
            <a:r>
              <a:rPr lang="en-US" sz="2400" dirty="0" smtClean="0"/>
              <a:t>) </a:t>
            </a:r>
            <a:r>
              <a:rPr lang="en-US" sz="2400" dirty="0" err="1" smtClean="0"/>
              <a:t>dan</a:t>
            </a:r>
            <a:r>
              <a:rPr lang="en-US" sz="2400" dirty="0" smtClean="0"/>
              <a:t> </a:t>
            </a:r>
            <a:r>
              <a:rPr lang="en-US" sz="2400" dirty="0" err="1" smtClean="0"/>
              <a:t>tidak</a:t>
            </a:r>
            <a:r>
              <a:rPr lang="en-US" sz="2400" dirty="0" smtClean="0"/>
              <a:t> </a:t>
            </a:r>
            <a:r>
              <a:rPr lang="en-US" sz="2400" dirty="0" err="1" smtClean="0"/>
              <a:t>terdapat</a:t>
            </a:r>
            <a:r>
              <a:rPr lang="en-US" sz="2400" dirty="0" smtClean="0"/>
              <a:t> </a:t>
            </a:r>
            <a:r>
              <a:rPr lang="en-US" sz="2400" dirty="0" err="1" smtClean="0"/>
              <a:t>gelembung</a:t>
            </a:r>
            <a:r>
              <a:rPr lang="en-US" sz="2400" dirty="0" smtClean="0"/>
              <a:t> </a:t>
            </a:r>
            <a:r>
              <a:rPr lang="en-US" sz="2400" dirty="0" err="1" smtClean="0"/>
              <a:t>udara</a:t>
            </a:r>
            <a:r>
              <a:rPr lang="en-US" sz="2400" dirty="0" smtClean="0"/>
              <a:t> </a:t>
            </a:r>
            <a:r>
              <a:rPr lang="en-US" sz="2400" dirty="0" err="1" smtClean="0"/>
              <a:t>didalamnya</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838200" y="2895600"/>
            <a:ext cx="5770251" cy="3290887"/>
          </a:xfrm>
          <a:prstGeom prst="rect">
            <a:avLst/>
          </a:prstGeom>
          <a:ln>
            <a:noFill/>
          </a:ln>
          <a:effectLst>
            <a:outerShdw blurRad="190500" algn="tl" rotWithShape="0">
              <a:srgbClr val="000000">
                <a:alpha val="70000"/>
              </a:srgbClr>
            </a:outerShdw>
          </a:effectLst>
        </p:spPr>
      </p:pic>
      <p:sp>
        <p:nvSpPr>
          <p:cNvPr id="5" name="TextBox 4"/>
          <p:cNvSpPr txBox="1"/>
          <p:nvPr/>
        </p:nvSpPr>
        <p:spPr>
          <a:xfrm>
            <a:off x="762000" y="1667470"/>
            <a:ext cx="8077200" cy="923330"/>
          </a:xfrm>
          <a:prstGeom prst="rect">
            <a:avLst/>
          </a:prstGeom>
          <a:noFill/>
        </p:spPr>
        <p:txBody>
          <a:bodyPr wrap="square" rtlCol="0">
            <a:spAutoFit/>
          </a:bodyPr>
          <a:lstStyle/>
          <a:p>
            <a:r>
              <a:rPr lang="en-US" smtClean="0"/>
              <a:t>Jenis </a:t>
            </a:r>
            <a:r>
              <a:rPr lang="en-US" i="1" smtClean="0"/>
              <a:t>optical glass </a:t>
            </a:r>
            <a:r>
              <a:rPr lang="en-US" smtClean="0"/>
              <a:t>yang memiliki tingkat transparansi yang tinggi adalah fiber yang terbuat dari bahan oksida </a:t>
            </a:r>
            <a:r>
              <a:rPr lang="en-US" i="1" smtClean="0"/>
              <a:t>glass</a:t>
            </a:r>
            <a:r>
              <a:rPr lang="en-US" smtClean="0"/>
              <a:t>. Oksida </a:t>
            </a:r>
            <a:r>
              <a:rPr lang="en-US" i="1" smtClean="0"/>
              <a:t>glass </a:t>
            </a:r>
            <a:r>
              <a:rPr lang="en-US" smtClean="0"/>
              <a:t>yang paling sering digunakan adalah silica (SiO</a:t>
            </a:r>
            <a:r>
              <a:rPr lang="en-US" baseline="-25000" smtClean="0"/>
              <a:t>2</a:t>
            </a:r>
            <a:r>
              <a:rPr lang="en-US" smtClean="0"/>
              <a:t>) yang memiliki indeks bias 1,458 pada panjang gelombang 850 nm. </a:t>
            </a:r>
            <a:endParaRPr lang="en-US"/>
          </a:p>
        </p:txBody>
      </p:sp>
      <p:sp>
        <p:nvSpPr>
          <p:cNvPr id="6" name="TextBox 5"/>
          <p:cNvSpPr txBox="1"/>
          <p:nvPr/>
        </p:nvSpPr>
        <p:spPr>
          <a:xfrm>
            <a:off x="6705600" y="2667000"/>
            <a:ext cx="2362199" cy="3693319"/>
          </a:xfrm>
          <a:prstGeom prst="rect">
            <a:avLst/>
          </a:prstGeom>
          <a:noFill/>
        </p:spPr>
        <p:txBody>
          <a:bodyPr wrap="square" rtlCol="0">
            <a:spAutoFit/>
          </a:bodyPr>
          <a:lstStyle/>
          <a:p>
            <a:r>
              <a:rPr lang="en-US" smtClean="0"/>
              <a:t>Untuk membuat dua material yang memiliki perbedaan indeks bias kecil untuk </a:t>
            </a:r>
            <a:r>
              <a:rPr lang="en-US" i="1" smtClean="0">
                <a:solidFill>
                  <a:srgbClr val="FF0000"/>
                </a:solidFill>
              </a:rPr>
              <a:t>core</a:t>
            </a:r>
            <a:r>
              <a:rPr lang="en-US" smtClean="0"/>
              <a:t> dan </a:t>
            </a:r>
            <a:r>
              <a:rPr lang="en-US" i="1" smtClean="0">
                <a:solidFill>
                  <a:srgbClr val="FF0000"/>
                </a:solidFill>
              </a:rPr>
              <a:t>cladding</a:t>
            </a:r>
            <a:r>
              <a:rPr lang="en-US" i="1" smtClean="0"/>
              <a:t> </a:t>
            </a:r>
            <a:r>
              <a:rPr lang="en-US" smtClean="0"/>
              <a:t> dapat dilakukan dengan memberikan </a:t>
            </a:r>
            <a:r>
              <a:rPr lang="en-US" i="1" smtClean="0"/>
              <a:t>dopant </a:t>
            </a:r>
            <a:r>
              <a:rPr lang="en-US" smtClean="0"/>
              <a:t>yang bisa berasal dari bahan </a:t>
            </a:r>
            <a:r>
              <a:rPr lang="en-US" i="1" smtClean="0"/>
              <a:t>fluorine</a:t>
            </a:r>
            <a:r>
              <a:rPr lang="en-US" smtClean="0"/>
              <a:t> atau variasi bahan oksida (B</a:t>
            </a:r>
            <a:r>
              <a:rPr lang="en-US" baseline="-25000" smtClean="0"/>
              <a:t>2</a:t>
            </a:r>
            <a:r>
              <a:rPr lang="en-US" smtClean="0"/>
              <a:t>O</a:t>
            </a:r>
            <a:r>
              <a:rPr lang="en-US" baseline="-25000" smtClean="0"/>
              <a:t>3</a:t>
            </a:r>
            <a:r>
              <a:rPr lang="en-US" smtClean="0"/>
              <a:t>, GeO</a:t>
            </a:r>
            <a:r>
              <a:rPr lang="en-US" baseline="-25000" smtClean="0"/>
              <a:t>2</a:t>
            </a:r>
            <a:r>
              <a:rPr lang="en-US" smtClean="0"/>
              <a:t>, P</a:t>
            </a:r>
            <a:r>
              <a:rPr lang="en-US" baseline="-25000" smtClean="0"/>
              <a:t>2</a:t>
            </a:r>
            <a:r>
              <a:rPr lang="en-US" smtClean="0"/>
              <a:t>O</a:t>
            </a:r>
            <a:r>
              <a:rPr lang="en-US" baseline="-25000" smtClean="0"/>
              <a:t>5</a:t>
            </a:r>
            <a:r>
              <a:rPr lang="en-US" smtClean="0"/>
              <a:t>) yang ditambahkan kedalam silika (SiO</a:t>
            </a:r>
            <a:r>
              <a:rPr lang="en-US" baseline="-25000" smtClean="0"/>
              <a:t>2</a:t>
            </a:r>
            <a:r>
              <a:rPr lang="en-US" smtClean="0"/>
              <a:t>)</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srcRect/>
          <a:stretch>
            <a:fillRect/>
          </a:stretch>
        </p:blipFill>
        <p:spPr bwMode="auto">
          <a:xfrm>
            <a:off x="762000" y="1524000"/>
            <a:ext cx="4572000" cy="2607501"/>
          </a:xfrm>
          <a:prstGeom prst="rect">
            <a:avLst/>
          </a:prstGeom>
          <a:ln>
            <a:noFill/>
          </a:ln>
          <a:effectLst>
            <a:outerShdw blurRad="190500" algn="tl" rotWithShape="0">
              <a:srgbClr val="000000">
                <a:alpha val="70000"/>
              </a:srgbClr>
            </a:outerShdw>
          </a:effectLst>
        </p:spPr>
      </p:pic>
      <p:sp>
        <p:nvSpPr>
          <p:cNvPr id="6" name="Rectangle 5"/>
          <p:cNvSpPr/>
          <p:nvPr/>
        </p:nvSpPr>
        <p:spPr>
          <a:xfrm>
            <a:off x="4800600" y="4248090"/>
            <a:ext cx="2819400" cy="400110"/>
          </a:xfrm>
          <a:prstGeom prst="rect">
            <a:avLst/>
          </a:prstGeom>
        </p:spPr>
        <p:txBody>
          <a:bodyPr wrap="square">
            <a:spAutoFit/>
          </a:bodyPr>
          <a:lstStyle/>
          <a:p>
            <a:pPr algn="ctr"/>
            <a:r>
              <a:rPr lang="en-US" sz="2000" smtClean="0"/>
              <a:t>“contoh komposisi fiber”</a:t>
            </a:r>
            <a:endParaRPr lang="en-US" sz="2000"/>
          </a:p>
        </p:txBody>
      </p:sp>
      <p:cxnSp>
        <p:nvCxnSpPr>
          <p:cNvPr id="8" name="Curved Connector 7"/>
          <p:cNvCxnSpPr/>
          <p:nvPr/>
        </p:nvCxnSpPr>
        <p:spPr bwMode="auto">
          <a:xfrm rot="16200000" flipH="1">
            <a:off x="5448300" y="3086100"/>
            <a:ext cx="1295400" cy="1066800"/>
          </a:xfrm>
          <a:prstGeom prst="curvedConnector3">
            <a:avLst>
              <a:gd name="adj1" fmla="val 50000"/>
            </a:avLst>
          </a:prstGeom>
          <a:solidFill>
            <a:schemeClr val="accent1"/>
          </a:solidFill>
          <a:ln w="12700" cap="sq" cmpd="sng" algn="ctr">
            <a:solidFill>
              <a:schemeClr val="tx1"/>
            </a:solidFill>
            <a:prstDash val="solid"/>
            <a:round/>
            <a:headEnd type="none" w="sm" len="sm"/>
            <a:tailEnd type="arrow"/>
          </a:ln>
          <a:effectLst/>
        </p:spPr>
      </p:cxnSp>
      <p:pic>
        <p:nvPicPr>
          <p:cNvPr id="2050" name="Picture 2"/>
          <p:cNvPicPr>
            <a:picLocks noChangeAspect="1" noChangeArrowheads="1"/>
          </p:cNvPicPr>
          <p:nvPr/>
        </p:nvPicPr>
        <p:blipFill>
          <a:blip r:embed="rId3"/>
          <a:srcRect/>
          <a:stretch>
            <a:fillRect/>
          </a:stretch>
        </p:blipFill>
        <p:spPr bwMode="auto">
          <a:xfrm>
            <a:off x="4038600" y="4572000"/>
            <a:ext cx="4371975" cy="2133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t>
            </a:r>
            <a:r>
              <a:rPr lang="en-US" baseline="30000" smtClean="0">
                <a:solidFill>
                  <a:srgbClr val="FFC000"/>
                </a:solidFill>
              </a:rPr>
              <a:t>[b]</a:t>
            </a:r>
            <a:r>
              <a:rPr lang="en-US" baseline="30000" smtClean="0"/>
              <a:t> </a:t>
            </a:r>
            <a:r>
              <a:rPr lang="en-US" i="1" u="sng" smtClean="0"/>
              <a:t>Halide Glass Fibers</a:t>
            </a:r>
            <a:endParaRPr lang="en-US"/>
          </a:p>
        </p:txBody>
      </p:sp>
      <p:sp>
        <p:nvSpPr>
          <p:cNvPr id="3" name="Content Placeholder 2"/>
          <p:cNvSpPr>
            <a:spLocks noGrp="1"/>
          </p:cNvSpPr>
          <p:nvPr>
            <p:ph idx="1"/>
          </p:nvPr>
        </p:nvSpPr>
        <p:spPr/>
        <p:txBody>
          <a:bodyPr/>
          <a:lstStyle/>
          <a:p>
            <a:r>
              <a:rPr lang="en-US" sz="1800" dirty="0" smtClean="0"/>
              <a:t>1975, researcher </a:t>
            </a:r>
            <a:r>
              <a:rPr lang="en-US" sz="1800" dirty="0" err="1" smtClean="0"/>
              <a:t>dari</a:t>
            </a:r>
            <a:r>
              <a:rPr lang="en-US" sz="1800" dirty="0" smtClean="0"/>
              <a:t> </a:t>
            </a:r>
            <a:r>
              <a:rPr lang="en-US" sz="1800" dirty="0" err="1" smtClean="0"/>
              <a:t>Universite</a:t>
            </a:r>
            <a:r>
              <a:rPr lang="en-US" sz="1800" dirty="0" smtClean="0"/>
              <a:t> de Rennes </a:t>
            </a:r>
            <a:r>
              <a:rPr lang="en-US" sz="1800" dirty="0" err="1" smtClean="0"/>
              <a:t>menyelidiki</a:t>
            </a:r>
            <a:r>
              <a:rPr lang="en-US" sz="1800" dirty="0" smtClean="0"/>
              <a:t> </a:t>
            </a:r>
            <a:r>
              <a:rPr lang="en-US" sz="1800" dirty="0" err="1" smtClean="0"/>
              <a:t>mengenai</a:t>
            </a:r>
            <a:r>
              <a:rPr lang="en-US" sz="1800" dirty="0" smtClean="0"/>
              <a:t> fluoride glasses yang </a:t>
            </a:r>
            <a:r>
              <a:rPr lang="en-US" sz="1800" dirty="0" err="1" smtClean="0"/>
              <a:t>memiliki</a:t>
            </a:r>
            <a:r>
              <a:rPr lang="en-US" sz="1800" dirty="0" smtClean="0"/>
              <a:t> loss </a:t>
            </a:r>
            <a:r>
              <a:rPr lang="en-US" sz="1800" dirty="0" err="1" smtClean="0"/>
              <a:t>transmisi</a:t>
            </a:r>
            <a:r>
              <a:rPr lang="en-US" sz="1800" dirty="0" smtClean="0"/>
              <a:t> </a:t>
            </a:r>
            <a:r>
              <a:rPr lang="en-US" sz="1800" dirty="0" err="1" smtClean="0"/>
              <a:t>rendah</a:t>
            </a:r>
            <a:r>
              <a:rPr lang="en-US" sz="1800" dirty="0" smtClean="0"/>
              <a:t> </a:t>
            </a:r>
            <a:r>
              <a:rPr lang="en-US" sz="1800" dirty="0" err="1" smtClean="0"/>
              <a:t>pada</a:t>
            </a:r>
            <a:r>
              <a:rPr lang="en-US" sz="1800" dirty="0" smtClean="0"/>
              <a:t> </a:t>
            </a:r>
            <a:r>
              <a:rPr lang="en-US" sz="1800" dirty="0" err="1" smtClean="0"/>
              <a:t>panjang</a:t>
            </a:r>
            <a:r>
              <a:rPr lang="en-US" sz="1800" dirty="0" smtClean="0"/>
              <a:t> </a:t>
            </a:r>
            <a:r>
              <a:rPr lang="en-US" sz="1800" dirty="0" err="1" smtClean="0"/>
              <a:t>gelombang</a:t>
            </a:r>
            <a:r>
              <a:rPr lang="en-US" sz="1800" dirty="0" smtClean="0"/>
              <a:t> infrared (0,2 – 8 </a:t>
            </a:r>
            <a:r>
              <a:rPr lang="el-GR" sz="1800" dirty="0" smtClean="0"/>
              <a:t>μ</a:t>
            </a:r>
            <a:r>
              <a:rPr lang="en-US" sz="1800" dirty="0" smtClean="0"/>
              <a:t>m </a:t>
            </a:r>
            <a:r>
              <a:rPr lang="en-US" sz="1800" dirty="0" err="1" smtClean="0"/>
              <a:t>dengan</a:t>
            </a:r>
            <a:r>
              <a:rPr lang="en-US" sz="1800" dirty="0" smtClean="0"/>
              <a:t> </a:t>
            </a:r>
            <a:r>
              <a:rPr lang="en-US" sz="1800" i="1" dirty="0" smtClean="0"/>
              <a:t>loss</a:t>
            </a:r>
            <a:r>
              <a:rPr lang="en-US" sz="1800" dirty="0" smtClean="0"/>
              <a:t> </a:t>
            </a:r>
            <a:r>
              <a:rPr lang="en-US" sz="1800" dirty="0" err="1" smtClean="0"/>
              <a:t>terendah</a:t>
            </a:r>
            <a:r>
              <a:rPr lang="en-US" sz="1800" dirty="0" smtClean="0"/>
              <a:t> </a:t>
            </a:r>
            <a:r>
              <a:rPr lang="en-US" sz="1800" dirty="0" err="1" smtClean="0"/>
              <a:t>pada</a:t>
            </a:r>
            <a:r>
              <a:rPr lang="en-US" sz="1800" dirty="0" smtClean="0"/>
              <a:t> 2,55 </a:t>
            </a:r>
            <a:r>
              <a:rPr lang="el-GR" sz="1800" dirty="0" smtClean="0"/>
              <a:t>μ</a:t>
            </a:r>
            <a:r>
              <a:rPr lang="en-US" sz="1800" dirty="0" smtClean="0"/>
              <a:t>m)</a:t>
            </a:r>
          </a:p>
          <a:p>
            <a:r>
              <a:rPr lang="en-US" sz="1800" dirty="0" smtClean="0"/>
              <a:t>Fluoride glasses </a:t>
            </a:r>
            <a:r>
              <a:rPr lang="en-US" sz="1800" dirty="0" err="1" smtClean="0"/>
              <a:t>termasuk</a:t>
            </a:r>
            <a:r>
              <a:rPr lang="en-US" sz="1800" dirty="0" smtClean="0"/>
              <a:t> </a:t>
            </a:r>
            <a:r>
              <a:rPr lang="en-US" sz="1800" dirty="0" err="1" smtClean="0"/>
              <a:t>kedalam</a:t>
            </a:r>
            <a:r>
              <a:rPr lang="en-US" sz="1800" dirty="0" smtClean="0"/>
              <a:t> </a:t>
            </a:r>
            <a:r>
              <a:rPr lang="en-US" sz="1800" dirty="0" err="1" smtClean="0"/>
              <a:t>golongan</a:t>
            </a:r>
            <a:r>
              <a:rPr lang="en-US" sz="1800" dirty="0" smtClean="0"/>
              <a:t> </a:t>
            </a:r>
            <a:r>
              <a:rPr lang="en-US" sz="1800" dirty="0" err="1" smtClean="0"/>
              <a:t>gelas</a:t>
            </a:r>
            <a:r>
              <a:rPr lang="en-US" sz="1800" dirty="0" smtClean="0"/>
              <a:t> </a:t>
            </a:r>
            <a:r>
              <a:rPr lang="en-US" sz="1800" dirty="0" err="1" smtClean="0"/>
              <a:t>halida</a:t>
            </a:r>
            <a:r>
              <a:rPr lang="en-US" sz="1800" dirty="0" smtClean="0"/>
              <a:t> </a:t>
            </a:r>
            <a:r>
              <a:rPr lang="en-US" sz="1800" dirty="0" err="1" smtClean="0"/>
              <a:t>dimana</a:t>
            </a:r>
            <a:r>
              <a:rPr lang="en-US" sz="1800" dirty="0" smtClean="0"/>
              <a:t> material anion </a:t>
            </a:r>
            <a:r>
              <a:rPr lang="en-US" sz="1800" dirty="0" err="1" smtClean="0"/>
              <a:t>nya</a:t>
            </a:r>
            <a:r>
              <a:rPr lang="en-US" sz="1800" dirty="0" smtClean="0"/>
              <a:t> </a:t>
            </a:r>
            <a:r>
              <a:rPr lang="en-US" sz="1800" dirty="0" err="1" smtClean="0"/>
              <a:t>adalah</a:t>
            </a:r>
            <a:r>
              <a:rPr lang="en-US" sz="1800" dirty="0" smtClean="0"/>
              <a:t> </a:t>
            </a:r>
            <a:r>
              <a:rPr lang="en-US" sz="1800" dirty="0" err="1" smtClean="0"/>
              <a:t>elemen</a:t>
            </a:r>
            <a:r>
              <a:rPr lang="en-US" sz="1800" dirty="0" smtClean="0"/>
              <a:t> </a:t>
            </a:r>
            <a:r>
              <a:rPr lang="en-US" sz="1800" dirty="0" err="1" smtClean="0"/>
              <a:t>dari</a:t>
            </a:r>
            <a:r>
              <a:rPr lang="en-US" sz="1800" dirty="0" smtClean="0"/>
              <a:t> </a:t>
            </a:r>
            <a:r>
              <a:rPr lang="en-US" sz="1800" dirty="0" err="1" smtClean="0"/>
              <a:t>golongan</a:t>
            </a:r>
            <a:r>
              <a:rPr lang="en-US" sz="1800" dirty="0" smtClean="0"/>
              <a:t> VIIA </a:t>
            </a:r>
            <a:r>
              <a:rPr lang="en-US" sz="1800" dirty="0" err="1" smtClean="0"/>
              <a:t>dari</a:t>
            </a:r>
            <a:r>
              <a:rPr lang="en-US" sz="1800" dirty="0" smtClean="0"/>
              <a:t> </a:t>
            </a:r>
            <a:r>
              <a:rPr lang="en-US" sz="1800" dirty="0" err="1" smtClean="0"/>
              <a:t>tabel</a:t>
            </a:r>
            <a:r>
              <a:rPr lang="en-US" sz="1800" dirty="0" smtClean="0"/>
              <a:t> </a:t>
            </a:r>
            <a:r>
              <a:rPr lang="en-US" sz="1800" dirty="0" err="1" smtClean="0"/>
              <a:t>periodik</a:t>
            </a:r>
            <a:r>
              <a:rPr lang="en-US" sz="1800" dirty="0" smtClean="0"/>
              <a:t> </a:t>
            </a:r>
            <a:r>
              <a:rPr lang="en-US" sz="1800" dirty="0" err="1" smtClean="0"/>
              <a:t>unsur</a:t>
            </a:r>
            <a:r>
              <a:rPr lang="en-US" sz="1800" dirty="0" smtClean="0"/>
              <a:t> (F, </a:t>
            </a:r>
            <a:r>
              <a:rPr lang="en-US" sz="1800" dirty="0" err="1" smtClean="0"/>
              <a:t>Cl</a:t>
            </a:r>
            <a:r>
              <a:rPr lang="en-US" sz="1800" dirty="0" smtClean="0"/>
              <a:t>, Br, I)</a:t>
            </a:r>
          </a:p>
          <a:p>
            <a:r>
              <a:rPr lang="en-US" sz="1800" dirty="0" smtClean="0"/>
              <a:t>Material yang </a:t>
            </a:r>
            <a:r>
              <a:rPr lang="en-US" sz="1800" dirty="0" err="1" smtClean="0"/>
              <a:t>diteliti</a:t>
            </a:r>
            <a:r>
              <a:rPr lang="en-US" sz="1800" dirty="0" smtClean="0"/>
              <a:t> </a:t>
            </a:r>
            <a:r>
              <a:rPr lang="en-US" sz="1800" dirty="0" err="1" smtClean="0"/>
              <a:t>itu</a:t>
            </a:r>
            <a:r>
              <a:rPr lang="en-US" sz="1800" dirty="0" smtClean="0"/>
              <a:t> </a:t>
            </a:r>
            <a:r>
              <a:rPr lang="en-US" sz="1800" dirty="0" err="1" smtClean="0"/>
              <a:t>adalah</a:t>
            </a:r>
            <a:r>
              <a:rPr lang="en-US" sz="1800" dirty="0" smtClean="0"/>
              <a:t> </a:t>
            </a:r>
            <a:r>
              <a:rPr lang="en-US" sz="1800" i="1" dirty="0" smtClean="0"/>
              <a:t>heavy metal fluoride glass</a:t>
            </a:r>
            <a:r>
              <a:rPr lang="en-US" sz="1800" dirty="0" smtClean="0"/>
              <a:t> yang </a:t>
            </a:r>
            <a:r>
              <a:rPr lang="en-US" sz="1800" dirty="0" err="1" smtClean="0"/>
              <a:t>menggunakan</a:t>
            </a:r>
            <a:r>
              <a:rPr lang="en-US" sz="1800" dirty="0" smtClean="0"/>
              <a:t> ZrF</a:t>
            </a:r>
            <a:r>
              <a:rPr lang="en-US" sz="1800" baseline="-25000" dirty="0" smtClean="0"/>
              <a:t>4</a:t>
            </a:r>
            <a:r>
              <a:rPr lang="en-US" sz="1800" dirty="0" smtClean="0"/>
              <a:t> </a:t>
            </a:r>
            <a:r>
              <a:rPr lang="en-US" sz="1800" dirty="0" err="1" smtClean="0"/>
              <a:t>sebagai</a:t>
            </a:r>
            <a:r>
              <a:rPr lang="en-US" sz="1800" dirty="0" smtClean="0"/>
              <a:t> </a:t>
            </a:r>
            <a:r>
              <a:rPr lang="en-US" sz="1800" dirty="0" err="1" smtClean="0"/>
              <a:t>komponen</a:t>
            </a:r>
            <a:r>
              <a:rPr lang="en-US" sz="1800" dirty="0" smtClean="0"/>
              <a:t> </a:t>
            </a:r>
            <a:r>
              <a:rPr lang="en-US" sz="1800" dirty="0" err="1" smtClean="0"/>
              <a:t>utamanya</a:t>
            </a:r>
            <a:endParaRPr lang="en-US" sz="1800" dirty="0" smtClean="0"/>
          </a:p>
          <a:p>
            <a:r>
              <a:rPr lang="en-US" sz="1800" dirty="0" err="1" smtClean="0"/>
              <a:t>Selain</a:t>
            </a:r>
            <a:r>
              <a:rPr lang="en-US" sz="1800" dirty="0" smtClean="0"/>
              <a:t> ZrF</a:t>
            </a:r>
            <a:r>
              <a:rPr lang="en-US" sz="1800" baseline="-25000" dirty="0" smtClean="0"/>
              <a:t>4</a:t>
            </a:r>
            <a:r>
              <a:rPr lang="en-US" sz="1800" dirty="0" smtClean="0"/>
              <a:t> </a:t>
            </a:r>
            <a:r>
              <a:rPr lang="en-US" sz="1800" dirty="0" err="1" smtClean="0"/>
              <a:t>ada</a:t>
            </a:r>
            <a:r>
              <a:rPr lang="en-US" sz="1800" dirty="0" smtClean="0"/>
              <a:t> </a:t>
            </a:r>
            <a:r>
              <a:rPr lang="en-US" sz="1800" dirty="0" err="1" smtClean="0"/>
              <a:t>komponen</a:t>
            </a:r>
            <a:r>
              <a:rPr lang="en-US" sz="1800" dirty="0" smtClean="0"/>
              <a:t> </a:t>
            </a:r>
            <a:r>
              <a:rPr lang="en-US" sz="1800" dirty="0" err="1" smtClean="0"/>
              <a:t>lainnya</a:t>
            </a:r>
            <a:r>
              <a:rPr lang="en-US" sz="1800" dirty="0" smtClean="0"/>
              <a:t> yang </a:t>
            </a:r>
            <a:r>
              <a:rPr lang="en-US" sz="1800" dirty="0" err="1" smtClean="0"/>
              <a:t>dapat</a:t>
            </a:r>
            <a:r>
              <a:rPr lang="en-US" sz="1800" dirty="0" smtClean="0"/>
              <a:t> </a:t>
            </a:r>
            <a:r>
              <a:rPr lang="en-US" sz="1800" dirty="0" err="1" smtClean="0"/>
              <a:t>digunakan</a:t>
            </a:r>
            <a:r>
              <a:rPr lang="en-US" sz="1800" dirty="0" smtClean="0"/>
              <a:t> </a:t>
            </a:r>
            <a:r>
              <a:rPr lang="en-US" sz="1800" dirty="0" err="1" smtClean="0"/>
              <a:t>untuk</a:t>
            </a:r>
            <a:r>
              <a:rPr lang="en-US" sz="1800" dirty="0" smtClean="0"/>
              <a:t> </a:t>
            </a:r>
            <a:r>
              <a:rPr lang="en-US" sz="1800" dirty="0" err="1" smtClean="0"/>
              <a:t>membuat</a:t>
            </a:r>
            <a:r>
              <a:rPr lang="en-US" sz="1800" dirty="0" smtClean="0"/>
              <a:t> Halide Glass Fiber </a:t>
            </a:r>
            <a:r>
              <a:rPr lang="en-US" sz="1800" dirty="0" err="1" smtClean="0"/>
              <a:t>yaitu</a:t>
            </a:r>
            <a:r>
              <a:rPr lang="en-US" sz="1800" dirty="0" smtClean="0"/>
              <a:t>  BaF</a:t>
            </a:r>
            <a:r>
              <a:rPr lang="en-US" sz="1800" baseline="-25000" dirty="0" smtClean="0"/>
              <a:t>2</a:t>
            </a:r>
            <a:r>
              <a:rPr lang="en-US" sz="1800" dirty="0" smtClean="0"/>
              <a:t>, LaF</a:t>
            </a:r>
            <a:r>
              <a:rPr lang="en-US" sz="1800" baseline="-25000" dirty="0" smtClean="0"/>
              <a:t>3</a:t>
            </a:r>
            <a:r>
              <a:rPr lang="en-US" sz="1800" dirty="0" smtClean="0"/>
              <a:t>, AlF</a:t>
            </a:r>
            <a:r>
              <a:rPr lang="en-US" sz="1800" baseline="-25000" dirty="0" smtClean="0"/>
              <a:t>3</a:t>
            </a:r>
            <a:r>
              <a:rPr lang="en-US" sz="1800" dirty="0" smtClean="0"/>
              <a:t>, </a:t>
            </a:r>
            <a:r>
              <a:rPr lang="en-US" sz="1800" dirty="0" err="1" smtClean="0"/>
              <a:t>NaF</a:t>
            </a:r>
            <a:r>
              <a:rPr lang="en-US" sz="1800" dirty="0" smtClean="0"/>
              <a:t> yang </a:t>
            </a:r>
            <a:r>
              <a:rPr lang="en-US" sz="1800" dirty="0" err="1" smtClean="0"/>
              <a:t>semua</a:t>
            </a:r>
            <a:r>
              <a:rPr lang="en-US" sz="1800" dirty="0" smtClean="0"/>
              <a:t> material </a:t>
            </a:r>
            <a:r>
              <a:rPr lang="en-US" sz="1800" dirty="0" err="1" smtClean="0"/>
              <a:t>itu</a:t>
            </a:r>
            <a:r>
              <a:rPr lang="en-US" sz="1800" dirty="0" smtClean="0"/>
              <a:t> </a:t>
            </a:r>
            <a:r>
              <a:rPr lang="en-US" sz="1800" dirty="0" err="1" smtClean="0"/>
              <a:t>diistilahkan</a:t>
            </a:r>
            <a:r>
              <a:rPr lang="en-US" sz="1800" dirty="0" smtClean="0"/>
              <a:t> </a:t>
            </a:r>
            <a:r>
              <a:rPr lang="en-US" sz="1800" dirty="0" err="1" smtClean="0"/>
              <a:t>dengan</a:t>
            </a:r>
            <a:r>
              <a:rPr lang="en-US" sz="1800" dirty="0" smtClean="0"/>
              <a:t> ZBLAN (ZrF</a:t>
            </a:r>
            <a:r>
              <a:rPr lang="en-US" sz="1800" baseline="-25000" dirty="0" smtClean="0"/>
              <a:t>4</a:t>
            </a:r>
            <a:r>
              <a:rPr lang="en-US" sz="1800" dirty="0" smtClean="0"/>
              <a:t>, BaF</a:t>
            </a:r>
            <a:r>
              <a:rPr lang="en-US" sz="1800" baseline="-25000" dirty="0" smtClean="0"/>
              <a:t>2</a:t>
            </a:r>
            <a:r>
              <a:rPr lang="en-US" sz="1800" dirty="0" smtClean="0"/>
              <a:t>, LaF</a:t>
            </a:r>
            <a:r>
              <a:rPr lang="en-US" sz="1800" baseline="-25000" dirty="0" smtClean="0"/>
              <a:t>3</a:t>
            </a:r>
            <a:r>
              <a:rPr lang="en-US" sz="1800" dirty="0" smtClean="0"/>
              <a:t>, AlF</a:t>
            </a:r>
            <a:r>
              <a:rPr lang="en-US" sz="1800" baseline="-25000" dirty="0" smtClean="0"/>
              <a:t>3</a:t>
            </a:r>
            <a:r>
              <a:rPr lang="en-US" sz="1800" dirty="0" smtClean="0"/>
              <a:t>, </a:t>
            </a:r>
            <a:r>
              <a:rPr lang="en-US" sz="1800" dirty="0" err="1" smtClean="0"/>
              <a:t>NaF</a:t>
            </a:r>
            <a:r>
              <a:rPr lang="en-US" sz="1800" dirty="0" smtClean="0"/>
              <a:t>)</a:t>
            </a:r>
          </a:p>
          <a:p>
            <a:r>
              <a:rPr lang="en-US" sz="1800" dirty="0" smtClean="0"/>
              <a:t>Material ZBLAN </a:t>
            </a:r>
            <a:r>
              <a:rPr lang="en-US" sz="1800" dirty="0" err="1" smtClean="0"/>
              <a:t>tersebut</a:t>
            </a:r>
            <a:r>
              <a:rPr lang="en-US" sz="1800" dirty="0" smtClean="0"/>
              <a:t> </a:t>
            </a:r>
            <a:r>
              <a:rPr lang="en-US" sz="1800" dirty="0" err="1" smtClean="0"/>
              <a:t>membentuk</a:t>
            </a:r>
            <a:r>
              <a:rPr lang="en-US" sz="1800" dirty="0" smtClean="0"/>
              <a:t> </a:t>
            </a:r>
            <a:r>
              <a:rPr lang="en-US" sz="1800" dirty="0" err="1" smtClean="0"/>
              <a:t>bagian</a:t>
            </a:r>
            <a:r>
              <a:rPr lang="en-US" sz="1800" dirty="0" smtClean="0"/>
              <a:t> core </a:t>
            </a:r>
            <a:r>
              <a:rPr lang="en-US" sz="1800" dirty="0" err="1" smtClean="0"/>
              <a:t>dari</a:t>
            </a:r>
            <a:r>
              <a:rPr lang="en-US" sz="1800" dirty="0" smtClean="0"/>
              <a:t> fiber, </a:t>
            </a:r>
            <a:r>
              <a:rPr lang="en-US" sz="1800" dirty="0" err="1" smtClean="0"/>
              <a:t>sedangkan</a:t>
            </a:r>
            <a:r>
              <a:rPr lang="en-US" sz="1800" dirty="0" smtClean="0"/>
              <a:t> </a:t>
            </a:r>
            <a:r>
              <a:rPr lang="en-US" sz="1800" dirty="0" err="1" smtClean="0"/>
              <a:t>untuk</a:t>
            </a:r>
            <a:r>
              <a:rPr lang="en-US" sz="1800" dirty="0" smtClean="0"/>
              <a:t> </a:t>
            </a:r>
            <a:r>
              <a:rPr lang="en-US" sz="1800" dirty="0" err="1" smtClean="0"/>
              <a:t>mendapatkan</a:t>
            </a:r>
            <a:r>
              <a:rPr lang="en-US" sz="1800" dirty="0" smtClean="0"/>
              <a:t> </a:t>
            </a:r>
            <a:r>
              <a:rPr lang="en-US" sz="1800" dirty="0" err="1" smtClean="0"/>
              <a:t>indek</a:t>
            </a:r>
            <a:r>
              <a:rPr lang="en-US" sz="1800" dirty="0" smtClean="0"/>
              <a:t> bias yang </a:t>
            </a:r>
            <a:r>
              <a:rPr lang="en-US" sz="1800" dirty="0" err="1" smtClean="0"/>
              <a:t>lebih</a:t>
            </a:r>
            <a:r>
              <a:rPr lang="en-US" sz="1800" dirty="0" smtClean="0"/>
              <a:t> </a:t>
            </a:r>
            <a:r>
              <a:rPr lang="en-US" sz="1800" dirty="0" err="1" smtClean="0"/>
              <a:t>rendah</a:t>
            </a:r>
            <a:r>
              <a:rPr lang="en-US" sz="1800" dirty="0" smtClean="0"/>
              <a:t> </a:t>
            </a:r>
            <a:r>
              <a:rPr lang="en-US" sz="1800" dirty="0" err="1" smtClean="0"/>
              <a:t>salah</a:t>
            </a:r>
            <a:r>
              <a:rPr lang="en-US" sz="1800" dirty="0" smtClean="0"/>
              <a:t> </a:t>
            </a:r>
            <a:r>
              <a:rPr lang="en-US" sz="1800" dirty="0" err="1" smtClean="0"/>
              <a:t>satu</a:t>
            </a:r>
            <a:r>
              <a:rPr lang="en-US" sz="1800" dirty="0" smtClean="0"/>
              <a:t> </a:t>
            </a:r>
            <a:r>
              <a:rPr lang="en-US" sz="1800" dirty="0" err="1" smtClean="0"/>
              <a:t>bagian</a:t>
            </a:r>
            <a:r>
              <a:rPr lang="en-US" sz="1800" dirty="0" smtClean="0"/>
              <a:t> </a:t>
            </a:r>
            <a:r>
              <a:rPr lang="en-US" sz="1800" dirty="0" err="1" smtClean="0"/>
              <a:t>dari</a:t>
            </a:r>
            <a:r>
              <a:rPr lang="en-US" sz="1800" dirty="0" smtClean="0"/>
              <a:t> ZrF</a:t>
            </a:r>
            <a:r>
              <a:rPr lang="en-US" sz="1800" baseline="-25000" dirty="0" smtClean="0"/>
              <a:t>4</a:t>
            </a:r>
            <a:r>
              <a:rPr lang="en-US" sz="1800" dirty="0" smtClean="0"/>
              <a:t> </a:t>
            </a:r>
            <a:r>
              <a:rPr lang="en-US" sz="1800" dirty="0" err="1" smtClean="0"/>
              <a:t>diganti</a:t>
            </a:r>
            <a:r>
              <a:rPr lang="en-US" sz="1800" dirty="0" smtClean="0"/>
              <a:t> </a:t>
            </a:r>
            <a:r>
              <a:rPr lang="en-US" sz="1800" dirty="0" err="1" smtClean="0"/>
              <a:t>dengan</a:t>
            </a:r>
            <a:r>
              <a:rPr lang="en-US" sz="1800" dirty="0" smtClean="0"/>
              <a:t> HaF</a:t>
            </a:r>
            <a:r>
              <a:rPr lang="en-US" sz="1800" baseline="-25000" dirty="0" smtClean="0"/>
              <a:t>4</a:t>
            </a:r>
            <a:r>
              <a:rPr lang="en-US" sz="1800" dirty="0" smtClean="0"/>
              <a:t> </a:t>
            </a:r>
            <a:r>
              <a:rPr lang="en-US" sz="1800" dirty="0" err="1" smtClean="0"/>
              <a:t>sehingga</a:t>
            </a:r>
            <a:r>
              <a:rPr lang="en-US" sz="1800" dirty="0" smtClean="0"/>
              <a:t> </a:t>
            </a:r>
            <a:r>
              <a:rPr lang="en-US" sz="1800" dirty="0" err="1" smtClean="0"/>
              <a:t>menjadi</a:t>
            </a:r>
            <a:r>
              <a:rPr lang="en-US" sz="1800" dirty="0" smtClean="0"/>
              <a:t> ZHBLAN yang </a:t>
            </a:r>
            <a:r>
              <a:rPr lang="en-US" sz="1800" dirty="0" err="1" smtClean="0"/>
              <a:t>digunakan</a:t>
            </a:r>
            <a:r>
              <a:rPr lang="en-US" sz="1800" dirty="0" smtClean="0"/>
              <a:t> </a:t>
            </a:r>
            <a:r>
              <a:rPr lang="en-US" sz="1800" dirty="0" err="1" smtClean="0"/>
              <a:t>sebagai</a:t>
            </a:r>
            <a:r>
              <a:rPr lang="en-US" sz="1800" dirty="0" smtClean="0"/>
              <a:t> cladding (</a:t>
            </a:r>
            <a:r>
              <a:rPr lang="en-US" sz="1800" dirty="0" err="1" smtClean="0"/>
              <a:t>kulit</a:t>
            </a:r>
            <a:r>
              <a:rPr lang="en-US" sz="1800" dirty="0" smtClean="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7">
  <a:themeElements>
    <a:clrScheme name="Contemporary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fontScheme name="Contemporary">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ntemporary 1">
        <a:dk1>
          <a:srgbClr val="000000"/>
        </a:dk1>
        <a:lt1>
          <a:srgbClr val="FFFFFF"/>
        </a:lt1>
        <a:dk2>
          <a:srgbClr val="0066CC"/>
        </a:dk2>
        <a:lt2>
          <a:srgbClr val="CBCBCB"/>
        </a:lt2>
        <a:accent1>
          <a:srgbClr val="009999"/>
        </a:accent1>
        <a:accent2>
          <a:srgbClr val="FF9933"/>
        </a:accent2>
        <a:accent3>
          <a:srgbClr val="AAB8E2"/>
        </a:accent3>
        <a:accent4>
          <a:srgbClr val="DADADA"/>
        </a:accent4>
        <a:accent5>
          <a:srgbClr val="AACACA"/>
        </a:accent5>
        <a:accent6>
          <a:srgbClr val="E78A2D"/>
        </a:accent6>
        <a:hlink>
          <a:srgbClr val="330099"/>
        </a:hlink>
        <a:folHlink>
          <a:srgbClr val="CBCBCB"/>
        </a:folHlink>
      </a:clrScheme>
      <a:clrMap bg1="dk2" tx1="lt1" bg2="dk1" tx2="lt2" accent1="accent1" accent2="accent2" accent3="accent3" accent4="accent4" accent5="accent5" accent6="accent6" hlink="hlink" folHlink="folHlink"/>
    </a:extraClrScheme>
    <a:extraClrScheme>
      <a:clrScheme name="Contemporary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Contemporary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Theme7</Template>
  <TotalTime>1998</TotalTime>
  <Words>2004</Words>
  <Application>Microsoft Office PowerPoint</Application>
  <PresentationFormat>On-screen Show (4:3)</PresentationFormat>
  <Paragraphs>122</Paragraphs>
  <Slides>23</Slides>
  <Notes>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Theme7</vt:lpstr>
      <vt:lpstr>Material &amp; Fabrikasi Serat Optik</vt:lpstr>
      <vt:lpstr>Material Serat Optik</vt:lpstr>
      <vt:lpstr>[1] Syarat Material</vt:lpstr>
      <vt:lpstr>Slide 4</vt:lpstr>
      <vt:lpstr>[2] Jenis Serat Optik</vt:lpstr>
      <vt:lpstr> [a] Glass fibers</vt:lpstr>
      <vt:lpstr>Slide 7</vt:lpstr>
      <vt:lpstr>Slide 8</vt:lpstr>
      <vt:lpstr> [b] Halide Glass Fibers</vt:lpstr>
      <vt:lpstr>Slide 10</vt:lpstr>
      <vt:lpstr> [c] Active Glass Fiber</vt:lpstr>
      <vt:lpstr>[d] Chalgenide Glass Fibers</vt:lpstr>
      <vt:lpstr>[e] Plastic Optical Fibers</vt:lpstr>
      <vt:lpstr>Slide 14</vt:lpstr>
      <vt:lpstr>Slide 15</vt:lpstr>
      <vt:lpstr>Slide 16</vt:lpstr>
      <vt:lpstr>Slide 17</vt:lpstr>
      <vt:lpstr> [1] OVPO (Outside Vapor Phase Oxidation) </vt:lpstr>
      <vt:lpstr>  [2] VAD (Vapor-phase Axial Deposition) </vt:lpstr>
      <vt:lpstr>  [3] MCVD (Modified Chemical Vapor Deposition) </vt:lpstr>
      <vt:lpstr>  [4] PCVD (Plasma-activated Chemical Vapor Deposition) </vt:lpstr>
      <vt:lpstr>Double-Crucible Method</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Material &amp; Fabrikasi Serat Optik</dc:title>
  <dc:creator>Afief</dc:creator>
  <cp:lastModifiedBy>Afief</cp:lastModifiedBy>
  <cp:revision>55</cp:revision>
  <dcterms:created xsi:type="dcterms:W3CDTF">2006-08-16T00:00:00Z</dcterms:created>
  <dcterms:modified xsi:type="dcterms:W3CDTF">2015-02-10T01:10:54Z</dcterms:modified>
</cp:coreProperties>
</file>